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58" r:id="rId3"/>
    <p:sldId id="349" r:id="rId4"/>
    <p:sldId id="348" r:id="rId5"/>
    <p:sldId id="260" r:id="rId6"/>
    <p:sldId id="261" r:id="rId7"/>
    <p:sldId id="266" r:id="rId8"/>
    <p:sldId id="262" r:id="rId9"/>
    <p:sldId id="263" r:id="rId10"/>
    <p:sldId id="264" r:id="rId11"/>
    <p:sldId id="265" r:id="rId12"/>
    <p:sldId id="267" r:id="rId13"/>
    <p:sldId id="268" r:id="rId14"/>
    <p:sldId id="276" r:id="rId15"/>
    <p:sldId id="275" r:id="rId16"/>
    <p:sldId id="278" r:id="rId17"/>
    <p:sldId id="257" r:id="rId18"/>
    <p:sldId id="271" r:id="rId19"/>
    <p:sldId id="272" r:id="rId20"/>
    <p:sldId id="284" r:id="rId21"/>
    <p:sldId id="286" r:id="rId22"/>
    <p:sldId id="280" r:id="rId23"/>
    <p:sldId id="281" r:id="rId24"/>
    <p:sldId id="282" r:id="rId25"/>
    <p:sldId id="283" r:id="rId26"/>
    <p:sldId id="288" r:id="rId27"/>
    <p:sldId id="289" r:id="rId28"/>
    <p:sldId id="347" r:id="rId29"/>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5026" autoAdjust="0"/>
  </p:normalViewPr>
  <p:slideViewPr>
    <p:cSldViewPr snapToGrid="0" snapToObjects="1">
      <p:cViewPr varScale="1">
        <p:scale>
          <a:sx n="109" d="100"/>
          <a:sy n="109" d="100"/>
        </p:scale>
        <p:origin x="706"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746706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816A3-742B-172E-5833-1385462B5E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7F7DFA-F457-2795-2A2F-193DF000A5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A269B6-6D11-7A1A-0E15-59CAF6BDBA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1929BE-985C-45E6-3E18-8CC6C354763B}"/>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339449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C486C-A75B-A9FF-F598-B33A7A6E9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AC0704-B850-27FE-74C8-72DC0641F7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595FB6-6ADC-059A-012A-BC9E99DD61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039EF8-3BC9-FF39-13A1-F984EF0C6DB5}"/>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4251970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17060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53FE74-30C8-4F63-8512-24E6838C5B4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AA6F336-1553-4937-B773-2985B3A341DF}"/>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8CA9FD7-DF8C-4008-9451-1A5C78F15A74}"/>
              </a:ext>
            </a:extLst>
          </p:cNvPr>
          <p:cNvSpPr>
            <a:spLocks noGrp="1"/>
          </p:cNvSpPr>
          <p:nvPr>
            <p:ph type="dt" sz="half" idx="10"/>
          </p:nvPr>
        </p:nvSpPr>
        <p:spPr/>
        <p:txBody>
          <a:bodyPr/>
          <a:lstStyle/>
          <a:p>
            <a:fld id="{DE914C76-1733-410D-894C-4F951B3E6A12}" type="datetimeFigureOut">
              <a:rPr kumimoji="1" lang="ja-JP" altLang="en-US" smtClean="0"/>
              <a:t>2026/6/30</a:t>
            </a:fld>
            <a:endParaRPr kumimoji="1" lang="ja-JP" altLang="en-US"/>
          </a:p>
        </p:txBody>
      </p:sp>
      <p:sp>
        <p:nvSpPr>
          <p:cNvPr id="5" name="フッター プレースホルダー 4">
            <a:extLst>
              <a:ext uri="{FF2B5EF4-FFF2-40B4-BE49-F238E27FC236}">
                <a16:creationId xmlns:a16="http://schemas.microsoft.com/office/drawing/2014/main" id="{A17014DE-A289-45A9-A13D-4EA83756FDA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EEE37C2-B5A7-4F37-B6A7-E0A187DF04DD}"/>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36445251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chemeClr val="bg1"/>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0070C0"/>
          </a:solidFill>
          <a:ln w="12700">
            <a:solidFill>
              <a:srgbClr val="0070C0"/>
            </a:solidFill>
            <a:prstDash val="solid"/>
          </a:ln>
        </p:spPr>
        <p:txBody>
          <a:bodyPr/>
          <a:lstStyle/>
          <a:p>
            <a:endParaRPr lang="ja-JP" altLang="en-US"/>
          </a:p>
        </p:txBody>
      </p:sp>
      <p:sp>
        <p:nvSpPr>
          <p:cNvPr id="3" name="Shape 1"/>
          <p:cNvSpPr/>
          <p:nvPr/>
        </p:nvSpPr>
        <p:spPr>
          <a:xfrm>
            <a:off x="164592" y="3429000"/>
            <a:ext cx="8979408" cy="50292"/>
          </a:xfrm>
          <a:prstGeom prst="rect">
            <a:avLst/>
          </a:prstGeom>
          <a:solidFill>
            <a:srgbClr val="0070C0"/>
          </a:solidFill>
          <a:ln w="12700">
            <a:solidFill>
              <a:srgbClr val="0070C0"/>
            </a:solidFill>
            <a:prstDash val="solid"/>
          </a:ln>
        </p:spPr>
        <p:txBody>
          <a:bodyPr/>
          <a:lstStyle/>
          <a:p>
            <a:endParaRPr lang="ja-JP" altLang="en-US"/>
          </a:p>
        </p:txBody>
      </p:sp>
      <p:sp>
        <p:nvSpPr>
          <p:cNvPr id="4" name="Text 2"/>
          <p:cNvSpPr/>
          <p:nvPr/>
        </p:nvSpPr>
        <p:spPr>
          <a:xfrm>
            <a:off x="457200" y="1005840"/>
            <a:ext cx="8321040" cy="777240"/>
          </a:xfrm>
          <a:prstGeom prst="rect">
            <a:avLst/>
          </a:prstGeom>
          <a:noFill/>
          <a:ln/>
        </p:spPr>
        <p:txBody>
          <a:bodyPr wrap="square" lIns="0" tIns="0" rIns="0" bIns="0" rtlCol="0" anchor="ctr"/>
          <a:lstStyle/>
          <a:p>
            <a:pPr marL="0" indent="0" algn="l">
              <a:buNone/>
            </a:pPr>
            <a:r>
              <a:rPr lang="en-US" sz="2800" b="1" dirty="0">
                <a:ea typeface="Calibri" pitchFamily="34" charset="-122"/>
                <a:cs typeface="Calibri" pitchFamily="34" charset="-120"/>
              </a:rPr>
              <a:t>中小企業の生産性向上に向けた</a:t>
            </a:r>
            <a:endParaRPr lang="en-US" sz="2800" dirty="0"/>
          </a:p>
        </p:txBody>
      </p:sp>
      <p:sp>
        <p:nvSpPr>
          <p:cNvPr id="5" name="Text 3"/>
          <p:cNvSpPr/>
          <p:nvPr/>
        </p:nvSpPr>
        <p:spPr>
          <a:xfrm>
            <a:off x="457200" y="1691640"/>
            <a:ext cx="8321040" cy="914400"/>
          </a:xfrm>
          <a:prstGeom prst="rect">
            <a:avLst/>
          </a:prstGeom>
          <a:noFill/>
          <a:ln/>
        </p:spPr>
        <p:txBody>
          <a:bodyPr wrap="square" lIns="0" tIns="0" rIns="0" bIns="0" rtlCol="0" anchor="ctr"/>
          <a:lstStyle/>
          <a:p>
            <a:pPr marL="0" indent="0" algn="l">
              <a:buNone/>
            </a:pPr>
            <a:r>
              <a:rPr lang="en-US" sz="4400" b="1" dirty="0">
                <a:latin typeface="Calibri" pitchFamily="34" charset="0"/>
                <a:ea typeface="Calibri" pitchFamily="34" charset="-122"/>
                <a:cs typeface="Calibri" pitchFamily="34" charset="-120"/>
              </a:rPr>
              <a:t>支援政策</a:t>
            </a:r>
            <a:endParaRPr lang="en-US" sz="4400" dirty="0"/>
          </a:p>
        </p:txBody>
      </p:sp>
      <p:sp>
        <p:nvSpPr>
          <p:cNvPr id="6" name="Shape 4"/>
          <p:cNvSpPr/>
          <p:nvPr/>
        </p:nvSpPr>
        <p:spPr>
          <a:xfrm>
            <a:off x="457200" y="2697480"/>
            <a:ext cx="2560320" cy="41148"/>
          </a:xfrm>
          <a:prstGeom prst="rect">
            <a:avLst/>
          </a:prstGeom>
          <a:solidFill>
            <a:srgbClr val="0070C0"/>
          </a:solidFill>
          <a:ln w="12700">
            <a:solidFill>
              <a:srgbClr val="0070C0"/>
            </a:solidFill>
            <a:prstDash val="solid"/>
          </a:ln>
        </p:spPr>
        <p:txBody>
          <a:bodyPr/>
          <a:lstStyle/>
          <a:p>
            <a:endParaRPr lang="ja-JP" altLang="en-US"/>
          </a:p>
        </p:txBody>
      </p:sp>
      <p:sp>
        <p:nvSpPr>
          <p:cNvPr id="7" name="Text 5"/>
          <p:cNvSpPr/>
          <p:nvPr/>
        </p:nvSpPr>
        <p:spPr>
          <a:xfrm>
            <a:off x="457200" y="3520440"/>
            <a:ext cx="8229600" cy="411480"/>
          </a:xfrm>
          <a:prstGeom prst="rect">
            <a:avLst/>
          </a:prstGeom>
          <a:noFill/>
          <a:ln/>
        </p:spPr>
        <p:txBody>
          <a:bodyPr wrap="square" lIns="0" tIns="0" rIns="0" bIns="0" rtlCol="0" anchor="ctr"/>
          <a:lstStyle/>
          <a:p>
            <a:pPr marL="0" indent="0" algn="l">
              <a:buNone/>
            </a:pPr>
            <a:r>
              <a:rPr lang="en-US" sz="1500" dirty="0">
                <a:latin typeface="Calibri" pitchFamily="34" charset="0"/>
                <a:ea typeface="Calibri" pitchFamily="34" charset="-122"/>
                <a:cs typeface="Calibri" pitchFamily="34" charset="-120"/>
              </a:rPr>
              <a:t>2026年度　中小企業診断士 更新研修</a:t>
            </a:r>
            <a:endParaRPr lang="en-US" sz="1500" dirty="0"/>
          </a:p>
        </p:txBody>
      </p:sp>
      <p:sp>
        <p:nvSpPr>
          <p:cNvPr id="8" name="字幕 2">
            <a:extLst>
              <a:ext uri="{FF2B5EF4-FFF2-40B4-BE49-F238E27FC236}">
                <a16:creationId xmlns:a16="http://schemas.microsoft.com/office/drawing/2014/main" id="{149EF2C6-F183-9EA0-F1A5-986B5A453138}"/>
              </a:ext>
            </a:extLst>
          </p:cNvPr>
          <p:cNvSpPr txBox="1">
            <a:spLocks/>
          </p:cNvSpPr>
          <p:nvPr/>
        </p:nvSpPr>
        <p:spPr>
          <a:xfrm>
            <a:off x="6538287" y="4700328"/>
            <a:ext cx="2324359" cy="29755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kumimoji="1" lang="ja-JP" altLang="en-US" sz="1400" b="1" dirty="0">
                <a:latin typeface="+mn-ea"/>
                <a:cs typeface="Calibri" panose="020F0502020204030204" pitchFamily="34" charset="0"/>
              </a:rPr>
              <a:t>実践クオリティシステムズ</a:t>
            </a:r>
          </a:p>
        </p:txBody>
      </p:sp>
      <p:pic>
        <p:nvPicPr>
          <p:cNvPr id="9" name="図 8" descr="挿絵, 食品 が含まれている画像  自動的に生成された説明">
            <a:extLst>
              <a:ext uri="{FF2B5EF4-FFF2-40B4-BE49-F238E27FC236}">
                <a16:creationId xmlns:a16="http://schemas.microsoft.com/office/drawing/2014/main" id="{1B90D0D1-AEAC-25C3-1D1D-C730705520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6807" y="4613184"/>
            <a:ext cx="411480" cy="4114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chemeClr val="bg1"/>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A5CAD"/>
          </a:solidFill>
          <a:ln w="12700">
            <a:solidFill>
              <a:srgbClr val="1A5CAD"/>
            </a:solidFill>
            <a:prstDash val="solid"/>
          </a:ln>
        </p:spPr>
        <p:txBody>
          <a:bodyPr/>
          <a:lstStyle/>
          <a:p>
            <a:endParaRPr lang="ja-JP" altLang="en-US" dirty="0"/>
          </a:p>
        </p:txBody>
      </p:sp>
      <p:sp>
        <p:nvSpPr>
          <p:cNvPr id="3" name="Shape 1"/>
          <p:cNvSpPr/>
          <p:nvPr/>
        </p:nvSpPr>
        <p:spPr>
          <a:xfrm>
            <a:off x="0" y="658368"/>
            <a:ext cx="9144000" cy="41148"/>
          </a:xfrm>
          <a:prstGeom prst="rect">
            <a:avLst/>
          </a:prstGeom>
          <a:solidFill>
            <a:schemeClr val="bg1">
              <a:lumMod val="75000"/>
            </a:schemeClr>
          </a:solidFill>
          <a:ln w="12700">
            <a:noFill/>
            <a:prstDash val="solid"/>
          </a:ln>
        </p:spPr>
        <p:txBody>
          <a:bodyPr/>
          <a:lstStyle/>
          <a:p>
            <a:endParaRPr lang="ja-JP" altLang="en-US"/>
          </a:p>
        </p:txBody>
      </p:sp>
      <p:sp>
        <p:nvSpPr>
          <p:cNvPr id="4" name="Text 2"/>
          <p:cNvSpPr/>
          <p:nvPr/>
        </p:nvSpPr>
        <p:spPr>
          <a:xfrm>
            <a:off x="365760" y="0"/>
            <a:ext cx="8412480" cy="658368"/>
          </a:xfrm>
          <a:prstGeom prst="rect">
            <a:avLst/>
          </a:prstGeom>
          <a:noFill/>
          <a:ln/>
        </p:spPr>
        <p:txBody>
          <a:bodyPr wrap="square" lIns="0" tIns="0" rIns="0" bIns="0" rtlCol="0" anchor="ctr"/>
          <a:lstStyle/>
          <a:p>
            <a:pPr marL="0" indent="0" algn="l">
              <a:buNone/>
            </a:pPr>
            <a:r>
              <a:rPr lang="ja-JP" altLang="en-US" sz="2000" b="1" dirty="0">
                <a:solidFill>
                  <a:srgbClr val="FFFFFF"/>
                </a:solidFill>
                <a:latin typeface="UD デジタル 教科書体 NP-R" panose="02020400000000000000" pitchFamily="18" charset="-128"/>
                <a:ea typeface="UD デジタル 教科書体 NP-R" panose="02020400000000000000" pitchFamily="18" charset="-128"/>
                <a:cs typeface="Calibri" pitchFamily="34" charset="-120"/>
              </a:rPr>
              <a:t>価格転嫁率</a:t>
            </a:r>
            <a:endParaRPr lang="en-US" sz="2000" dirty="0">
              <a:latin typeface="UD デジタル 教科書体 NP-R" panose="02020400000000000000" pitchFamily="18" charset="-128"/>
              <a:ea typeface="UD デジタル 教科書体 NP-R" panose="02020400000000000000" pitchFamily="18" charset="-128"/>
            </a:endParaRPr>
          </a:p>
        </p:txBody>
      </p:sp>
      <p:sp>
        <p:nvSpPr>
          <p:cNvPr id="5" name="Text 3"/>
          <p:cNvSpPr/>
          <p:nvPr/>
        </p:nvSpPr>
        <p:spPr>
          <a:xfrm>
            <a:off x="8503920" y="4892040"/>
            <a:ext cx="457200" cy="182880"/>
          </a:xfrm>
          <a:prstGeom prst="rect">
            <a:avLst/>
          </a:prstGeom>
          <a:noFill/>
          <a:ln/>
        </p:spPr>
        <p:txBody>
          <a:bodyPr wrap="square" lIns="0" tIns="0" rIns="0" bIns="0" rtlCol="0" anchor="ctr"/>
          <a:lstStyle/>
          <a:p>
            <a:pPr marL="0" indent="0" algn="r">
              <a:buNone/>
            </a:pPr>
            <a:r>
              <a:rPr lang="en-US" sz="900" dirty="0">
                <a:solidFill>
                  <a:srgbClr val="4A6278"/>
                </a:solidFill>
                <a:latin typeface="Calibri" pitchFamily="34" charset="0"/>
                <a:ea typeface="Calibri" pitchFamily="34" charset="-122"/>
                <a:cs typeface="Calibri" pitchFamily="34" charset="-120"/>
              </a:rPr>
              <a:t>9</a:t>
            </a:r>
            <a:endParaRPr lang="en-US" sz="900" dirty="0"/>
          </a:p>
        </p:txBody>
      </p:sp>
      <p:sp>
        <p:nvSpPr>
          <p:cNvPr id="9" name="Caption"/>
          <p:cNvSpPr/>
          <p:nvPr/>
        </p:nvSpPr>
        <p:spPr>
          <a:xfrm>
            <a:off x="140000" y="4330000"/>
            <a:ext cx="5160000" cy="400000"/>
          </a:xfrm>
          <a:prstGeom prst="rect">
            <a:avLst/>
          </a:prstGeom>
          <a:noFill/>
          <a:ln/>
        </p:spPr>
        <p:txBody>
          <a:bodyPr wrap="square" lIns="0" tIns="0" rIns="0" bIns="0" rtlCol="0" anchor="t"/>
          <a:lstStyle/>
          <a:p>
            <a:pPr marL="0" indent="0" algn="ctr">
              <a:buNone/>
            </a:pPr>
            <a:r>
              <a:rPr lang="ja-JP" altLang="en-US" sz="1050" dirty="0">
                <a:solidFill>
                  <a:srgbClr val="5A90B8"/>
                </a:solidFill>
                <a:latin typeface="Calibri" pitchFamily="34" charset="0"/>
                <a:ea typeface="Calibri" pitchFamily="34" charset="-122"/>
                <a:cs typeface="Calibri" pitchFamily="34" charset="-120"/>
              </a:rPr>
              <a:t>【図】価格転嫁率の状況（中小企業白書）</a:t>
            </a:r>
            <a:endParaRPr lang="en-US" sz="1050" dirty="0"/>
          </a:p>
        </p:txBody>
      </p:sp>
      <p:sp>
        <p:nvSpPr>
          <p:cNvPr id="6" name="RightHeading"/>
          <p:cNvSpPr/>
          <p:nvPr/>
        </p:nvSpPr>
        <p:spPr>
          <a:xfrm>
            <a:off x="5501120" y="1565273"/>
            <a:ext cx="3460000" cy="700000"/>
          </a:xfrm>
          <a:prstGeom prst="rect">
            <a:avLst/>
          </a:prstGeom>
          <a:noFill/>
          <a:ln/>
        </p:spPr>
        <p:txBody>
          <a:bodyPr wrap="square" lIns="0" tIns="0" rIns="0" bIns="0" rtlCol="0" anchor="ctr"/>
          <a:lstStyle/>
          <a:p>
            <a:r>
              <a:rPr lang="ja-JP" altLang="en-US" sz="2400" b="1" dirty="0">
                <a:solidFill>
                  <a:srgbClr val="1A5CAD"/>
                </a:solidFill>
                <a:latin typeface="UD デジタル 教科書体 NP-R" panose="02020400000000000000" pitchFamily="18" charset="-128"/>
                <a:ea typeface="UD デジタル 教科書体 NP-R" panose="02020400000000000000" pitchFamily="18" charset="-128"/>
                <a:cs typeface="Calibri" pitchFamily="34" charset="-120"/>
              </a:rPr>
              <a:t>コスト上昇の転嫁は全体で約50%にとどまる</a:t>
            </a:r>
            <a:endParaRPr lang="en-US" sz="2400" dirty="0">
              <a:latin typeface="UD デジタル 教科書体 NP-R" panose="02020400000000000000" pitchFamily="18" charset="-128"/>
              <a:ea typeface="UD デジタル 教科書体 NP-R" panose="02020400000000000000" pitchFamily="18" charset="-128"/>
            </a:endParaRPr>
          </a:p>
        </p:txBody>
      </p:sp>
      <p:sp>
        <p:nvSpPr>
          <p:cNvPr id="7" name="RightBody"/>
          <p:cNvSpPr/>
          <p:nvPr/>
        </p:nvSpPr>
        <p:spPr>
          <a:xfrm>
            <a:off x="5501120" y="2577860"/>
            <a:ext cx="3460000" cy="1769085"/>
          </a:xfrm>
          <a:prstGeom prst="rect">
            <a:avLst/>
          </a:prstGeom>
          <a:noFill/>
          <a:ln/>
        </p:spPr>
        <p:txBody>
          <a:bodyPr wrap="square" lIns="0" tIns="0" rIns="0" bIns="0" rtlCol="0" anchor="t"/>
          <a:lstStyle/>
          <a:p>
            <a:pPr marL="0" indent="0" algn="l">
              <a:buNone/>
            </a:pPr>
            <a:r>
              <a:rPr lang="ja-JP" altLang="en-US"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価格転嫁は各コストで少しずつ改善しているものの、全体では約50%程度。</a:t>
            </a:r>
            <a:endParaRPr lang="en-US" sz="1400" dirty="0">
              <a:latin typeface="UD デジタル 教科書体 NP-R" panose="02020400000000000000" pitchFamily="18" charset="-128"/>
              <a:ea typeface="UD デジタル 教科書体 NP-R" panose="02020400000000000000" pitchFamily="18" charset="-128"/>
            </a:endParaRPr>
          </a:p>
          <a:p>
            <a:pPr marL="0" indent="0" algn="l">
              <a:buNone/>
            </a:pPr>
            <a:r>
              <a:rPr lang="ja-JP" altLang="en-US"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中小企業の利益は構造的に圧迫されつつある。</a:t>
            </a:r>
            <a:endParaRPr lang="en-US" sz="1400" dirty="0">
              <a:latin typeface="UD デジタル 教科書体 NP-R" panose="02020400000000000000" pitchFamily="18" charset="-128"/>
              <a:ea typeface="UD デジタル 教科書体 NP-R" panose="02020400000000000000" pitchFamily="18" charset="-128"/>
            </a:endParaRPr>
          </a:p>
        </p:txBody>
      </p:sp>
      <p:pic>
        <p:nvPicPr>
          <p:cNvPr id="10" name="Picture 16">
            <a:extLst>
              <a:ext uri="{FF2B5EF4-FFF2-40B4-BE49-F238E27FC236}">
                <a16:creationId xmlns:a16="http://schemas.microsoft.com/office/drawing/2014/main" id="{A4482895-08FD-CB09-8B13-D9ED3A7E67F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787" b="19083"/>
          <a:stretch>
            <a:fillRect/>
          </a:stretch>
        </p:blipFill>
        <p:spPr bwMode="auto">
          <a:xfrm>
            <a:off x="64352" y="717254"/>
            <a:ext cx="5340506" cy="4174786"/>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chemeClr val="bg1"/>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A5CAD"/>
          </a:solidFill>
          <a:ln w="12700">
            <a:solidFill>
              <a:srgbClr val="1A5CAD"/>
            </a:solidFill>
            <a:prstDash val="solid"/>
          </a:ln>
        </p:spPr>
        <p:txBody>
          <a:bodyPr/>
          <a:lstStyle/>
          <a:p>
            <a:endParaRPr lang="ja-JP" altLang="en-US" dirty="0"/>
          </a:p>
        </p:txBody>
      </p:sp>
      <p:sp>
        <p:nvSpPr>
          <p:cNvPr id="3" name="Shape 1"/>
          <p:cNvSpPr/>
          <p:nvPr/>
        </p:nvSpPr>
        <p:spPr>
          <a:xfrm>
            <a:off x="0" y="658368"/>
            <a:ext cx="9144000" cy="41148"/>
          </a:xfrm>
          <a:prstGeom prst="rect">
            <a:avLst/>
          </a:prstGeom>
          <a:solidFill>
            <a:schemeClr val="bg1">
              <a:lumMod val="75000"/>
            </a:schemeClr>
          </a:solidFill>
          <a:ln w="12700">
            <a:noFill/>
            <a:prstDash val="solid"/>
          </a:ln>
        </p:spPr>
        <p:txBody>
          <a:bodyPr/>
          <a:lstStyle/>
          <a:p>
            <a:endParaRPr lang="ja-JP" altLang="en-US"/>
          </a:p>
        </p:txBody>
      </p:sp>
      <p:sp>
        <p:nvSpPr>
          <p:cNvPr id="4" name="Title"/>
          <p:cNvSpPr/>
          <p:nvPr/>
        </p:nvSpPr>
        <p:spPr>
          <a:xfrm>
            <a:off x="365760" y="0"/>
            <a:ext cx="8412480" cy="658368"/>
          </a:xfrm>
          <a:prstGeom prst="rect">
            <a:avLst/>
          </a:prstGeom>
          <a:noFill/>
          <a:ln/>
        </p:spPr>
        <p:txBody>
          <a:bodyPr wrap="square" lIns="0" tIns="0" rIns="0" bIns="0" rtlCol="0" anchor="ctr"/>
          <a:lstStyle/>
          <a:p>
            <a:pPr marL="0" indent="0" algn="l">
              <a:buNone/>
            </a:pPr>
            <a:r>
              <a:rPr lang="ja-JP" altLang="en-US" sz="2000" b="1" dirty="0">
                <a:solidFill>
                  <a:srgbClr val="FFFFFF"/>
                </a:solidFill>
                <a:latin typeface="UD デジタル 教科書体 NP-R" panose="02020400000000000000" pitchFamily="18" charset="-128"/>
                <a:ea typeface="UD デジタル 教科書体 NP-R" panose="02020400000000000000" pitchFamily="18" charset="-128"/>
                <a:cs typeface="Calibri" pitchFamily="34" charset="-120"/>
              </a:rPr>
              <a:t>第1章まとめ</a:t>
            </a:r>
            <a:endParaRPr lang="en-US" sz="2000" dirty="0">
              <a:latin typeface="UD デジタル 教科書体 NP-R" panose="02020400000000000000" pitchFamily="18" charset="-128"/>
              <a:ea typeface="UD デジタル 教科書体 NP-R" panose="02020400000000000000" pitchFamily="18" charset="-128"/>
            </a:endParaRPr>
          </a:p>
        </p:txBody>
      </p:sp>
      <p:sp>
        <p:nvSpPr>
          <p:cNvPr id="5" name="PageNum"/>
          <p:cNvSpPr/>
          <p:nvPr/>
        </p:nvSpPr>
        <p:spPr>
          <a:xfrm>
            <a:off x="8503920" y="4892040"/>
            <a:ext cx="457200" cy="182880"/>
          </a:xfrm>
          <a:prstGeom prst="rect">
            <a:avLst/>
          </a:prstGeom>
          <a:noFill/>
          <a:ln/>
        </p:spPr>
        <p:txBody>
          <a:bodyPr wrap="square" lIns="0" tIns="0" rIns="0" bIns="0" rtlCol="0" anchor="ctr"/>
          <a:lstStyle/>
          <a:p>
            <a:pPr marL="0" indent="0" algn="r">
              <a:buNone/>
            </a:pPr>
            <a:r>
              <a:rPr lang="en-US" sz="900" dirty="0">
                <a:solidFill>
                  <a:srgbClr val="4A6278"/>
                </a:solidFill>
                <a:latin typeface="Calibri" pitchFamily="34" charset="0"/>
                <a:ea typeface="Calibri" pitchFamily="34" charset="-122"/>
                <a:cs typeface="Calibri" pitchFamily="34" charset="-120"/>
              </a:rPr>
              <a:t>10</a:t>
            </a:r>
            <a:endParaRPr lang="en-US" sz="900" dirty="0"/>
          </a:p>
        </p:txBody>
      </p:sp>
      <p:sp>
        <p:nvSpPr>
          <p:cNvPr id="6" name="SectionLabel"/>
          <p:cNvSpPr/>
          <p:nvPr/>
        </p:nvSpPr>
        <p:spPr>
          <a:xfrm>
            <a:off x="200000" y="760000"/>
            <a:ext cx="8744000" cy="380000"/>
          </a:xfrm>
          <a:prstGeom prst="rect">
            <a:avLst/>
          </a:prstGeom>
          <a:noFill/>
          <a:ln/>
        </p:spPr>
        <p:txBody>
          <a:bodyPr wrap="square" lIns="0" tIns="0" rIns="0" bIns="0" rtlCol="0" anchor="ctr"/>
          <a:lstStyle/>
          <a:p>
            <a:pPr marL="0" indent="0" algn="ctr">
              <a:buNone/>
            </a:pPr>
            <a:r>
              <a:rPr lang="ja-JP" altLang="en-US" sz="1400" b="1" dirty="0">
                <a:solidFill>
                  <a:srgbClr val="4A6278"/>
                </a:solidFill>
                <a:latin typeface="UD デジタル 教科書体 NP-R" panose="02020400000000000000" pitchFamily="18" charset="-128"/>
                <a:ea typeface="UD デジタル 教科書体 NP-R" panose="02020400000000000000" pitchFamily="18" charset="-128"/>
                <a:cs typeface="Calibri" pitchFamily="34" charset="-120"/>
              </a:rPr>
              <a:t>中小企業を取り巻くコスト上昇要因</a:t>
            </a:r>
            <a:endParaRPr lang="en-US" sz="1400" dirty="0">
              <a:latin typeface="UD デジタル 教科書体 NP-R" panose="02020400000000000000" pitchFamily="18" charset="-128"/>
              <a:ea typeface="UD デジタル 教科書体 NP-R" panose="02020400000000000000" pitchFamily="18" charset="-128"/>
            </a:endParaRPr>
          </a:p>
        </p:txBody>
      </p:sp>
      <p:sp>
        <p:nvSpPr>
          <p:cNvPr id="10" name="Card1BG"/>
          <p:cNvSpPr/>
          <p:nvPr/>
        </p:nvSpPr>
        <p:spPr>
          <a:xfrm>
            <a:off x="200000" y="1180000"/>
            <a:ext cx="2700000" cy="2400000"/>
          </a:xfrm>
          <a:prstGeom prst="rect">
            <a:avLst/>
          </a:prstGeom>
          <a:solidFill>
            <a:srgbClr val="EEF4FA"/>
          </a:solidFill>
          <a:ln w="19050">
            <a:solidFill>
              <a:srgbClr val="1A5CAD"/>
            </a:solidFill>
            <a:prstDash val="solid"/>
          </a:ln>
        </p:spPr>
        <p:txBody>
          <a:bodyPr/>
          <a:lstStyle/>
          <a:p>
            <a:endParaRPr lang="ja-JP" altLang="en-US"/>
          </a:p>
        </p:txBody>
      </p:sp>
      <p:sp>
        <p:nvSpPr>
          <p:cNvPr id="11" name="Card1Header"/>
          <p:cNvSpPr/>
          <p:nvPr/>
        </p:nvSpPr>
        <p:spPr>
          <a:xfrm>
            <a:off x="200000" y="1180000"/>
            <a:ext cx="2700000" cy="500000"/>
          </a:xfrm>
          <a:prstGeom prst="rect">
            <a:avLst/>
          </a:prstGeom>
          <a:solidFill>
            <a:srgbClr val="1A5CAD"/>
          </a:solidFill>
          <a:ln w="12700">
            <a:solidFill>
              <a:srgbClr val="1A5CAD"/>
            </a:solidFill>
            <a:prstDash val="solid"/>
          </a:ln>
        </p:spPr>
        <p:txBody>
          <a:bodyPr wrap="square" lIns="91440" tIns="45720" rIns="91440" bIns="45720" rtlCol="0" anchor="ctr"/>
          <a:lstStyle/>
          <a:p>
            <a:pPr marL="0" indent="0" algn="ctr">
              <a:buNone/>
            </a:pPr>
            <a:r>
              <a:rPr lang="ja-JP" altLang="en-US" sz="1600" b="1" dirty="0">
                <a:solidFill>
                  <a:srgbClr val="FFFFFF"/>
                </a:solidFill>
                <a:latin typeface="UD デジタル 教科書体 NP-R" panose="02020400000000000000" pitchFamily="18" charset="-128"/>
                <a:ea typeface="UD デジタル 教科書体 NP-R" panose="02020400000000000000" pitchFamily="18" charset="-128"/>
                <a:cs typeface="Calibri" pitchFamily="34" charset="-120"/>
              </a:rPr>
              <a:t>物価の上昇</a:t>
            </a:r>
            <a:endParaRPr lang="en-US" sz="1600" dirty="0">
              <a:latin typeface="UD デジタル 教科書体 NP-R" panose="02020400000000000000" pitchFamily="18" charset="-128"/>
              <a:ea typeface="UD デジタル 教科書体 NP-R" panose="02020400000000000000" pitchFamily="18" charset="-128"/>
            </a:endParaRPr>
          </a:p>
        </p:txBody>
      </p:sp>
      <p:sp>
        <p:nvSpPr>
          <p:cNvPr id="12" name="Card1Body"/>
          <p:cNvSpPr/>
          <p:nvPr/>
        </p:nvSpPr>
        <p:spPr>
          <a:xfrm>
            <a:off x="250000" y="1730000"/>
            <a:ext cx="2600000" cy="1800000"/>
          </a:xfrm>
          <a:prstGeom prst="rect">
            <a:avLst/>
          </a:prstGeom>
          <a:noFill/>
          <a:ln/>
        </p:spPr>
        <p:txBody>
          <a:bodyPr wrap="square" lIns="0" tIns="0" rIns="0" bIns="0" rtlCol="0" anchor="t"/>
          <a:lstStyle/>
          <a:p>
            <a:pPr marL="0" indent="0" algn="l">
              <a:buNone/>
            </a:pPr>
            <a:r>
              <a:rPr lang="ja-JP" altLang="en-US" sz="13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円安により輸入物価が上昇、国内の企業・消費者物価も急騰。材料費・エネルギー費・消耗品費など多岐にわたるコストが値上がり。</a:t>
            </a:r>
            <a:endParaRPr lang="en-US" sz="1300" dirty="0">
              <a:latin typeface="UD デジタル 教科書体 NP-R" panose="02020400000000000000" pitchFamily="18" charset="-128"/>
              <a:ea typeface="UD デジタル 教科書体 NP-R" panose="02020400000000000000" pitchFamily="18" charset="-128"/>
            </a:endParaRPr>
          </a:p>
        </p:txBody>
      </p:sp>
      <p:sp>
        <p:nvSpPr>
          <p:cNvPr id="20" name="Card2BG"/>
          <p:cNvSpPr/>
          <p:nvPr/>
        </p:nvSpPr>
        <p:spPr>
          <a:xfrm>
            <a:off x="3222000" y="1180000"/>
            <a:ext cx="2700000" cy="2400000"/>
          </a:xfrm>
          <a:prstGeom prst="rect">
            <a:avLst/>
          </a:prstGeom>
          <a:solidFill>
            <a:srgbClr val="EEF4FA"/>
          </a:solidFill>
          <a:ln w="19050">
            <a:solidFill>
              <a:srgbClr val="1A5CAD"/>
            </a:solidFill>
            <a:prstDash val="solid"/>
          </a:ln>
        </p:spPr>
        <p:txBody>
          <a:bodyPr/>
          <a:lstStyle/>
          <a:p>
            <a:endParaRPr lang="ja-JP" altLang="en-US"/>
          </a:p>
        </p:txBody>
      </p:sp>
      <p:sp>
        <p:nvSpPr>
          <p:cNvPr id="21" name="Card2Header"/>
          <p:cNvSpPr/>
          <p:nvPr/>
        </p:nvSpPr>
        <p:spPr>
          <a:xfrm>
            <a:off x="3222000" y="1180000"/>
            <a:ext cx="2700000" cy="500000"/>
          </a:xfrm>
          <a:prstGeom prst="rect">
            <a:avLst/>
          </a:prstGeom>
          <a:solidFill>
            <a:srgbClr val="1A5CAD"/>
          </a:solidFill>
          <a:ln w="12700">
            <a:solidFill>
              <a:srgbClr val="1A5CAD"/>
            </a:solidFill>
            <a:prstDash val="solid"/>
          </a:ln>
        </p:spPr>
        <p:txBody>
          <a:bodyPr wrap="square" lIns="91440" tIns="45720" rIns="91440" bIns="45720" rtlCol="0" anchor="ctr"/>
          <a:lstStyle/>
          <a:p>
            <a:pPr marL="0" indent="0" algn="ctr">
              <a:buNone/>
            </a:pPr>
            <a:r>
              <a:rPr lang="ja-JP" altLang="en-US" sz="1600" b="1" dirty="0">
                <a:solidFill>
                  <a:srgbClr val="FFFFFF"/>
                </a:solidFill>
                <a:latin typeface="UD デジタル 教科書体 NP-R" panose="02020400000000000000" pitchFamily="18" charset="-128"/>
                <a:ea typeface="UD デジタル 教科書体 NP-R" panose="02020400000000000000" pitchFamily="18" charset="-128"/>
                <a:cs typeface="Calibri" pitchFamily="34" charset="-120"/>
              </a:rPr>
              <a:t>人件費の上昇</a:t>
            </a:r>
            <a:endParaRPr lang="en-US" sz="1600" dirty="0">
              <a:latin typeface="UD デジタル 教科書体 NP-R" panose="02020400000000000000" pitchFamily="18" charset="-128"/>
              <a:ea typeface="UD デジタル 教科書体 NP-R" panose="02020400000000000000" pitchFamily="18" charset="-128"/>
            </a:endParaRPr>
          </a:p>
        </p:txBody>
      </p:sp>
      <p:sp>
        <p:nvSpPr>
          <p:cNvPr id="22" name="Card2Body"/>
          <p:cNvSpPr/>
          <p:nvPr/>
        </p:nvSpPr>
        <p:spPr>
          <a:xfrm>
            <a:off x="3272000" y="1730000"/>
            <a:ext cx="2600000" cy="1800000"/>
          </a:xfrm>
          <a:prstGeom prst="rect">
            <a:avLst/>
          </a:prstGeom>
          <a:noFill/>
          <a:ln/>
        </p:spPr>
        <p:txBody>
          <a:bodyPr wrap="square" lIns="0" tIns="0" rIns="0" bIns="0" rtlCol="0" anchor="t"/>
          <a:lstStyle/>
          <a:p>
            <a:pPr marL="0" indent="0" algn="l">
              <a:buNone/>
            </a:pPr>
            <a:r>
              <a:rPr lang="ja-JP" altLang="en-US" sz="13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最低賃金は年々上昇。業績改善がなくても「採用・物価対応・他社追随」を理由に賃上げを実施する中小企業が多い。</a:t>
            </a:r>
            <a:endParaRPr lang="en-US" sz="1300" dirty="0">
              <a:latin typeface="UD デジタル 教科書体 NP-R" panose="02020400000000000000" pitchFamily="18" charset="-128"/>
              <a:ea typeface="UD デジタル 教科書体 NP-R" panose="02020400000000000000" pitchFamily="18" charset="-128"/>
            </a:endParaRPr>
          </a:p>
        </p:txBody>
      </p:sp>
      <p:sp>
        <p:nvSpPr>
          <p:cNvPr id="30" name="Card3BG"/>
          <p:cNvSpPr/>
          <p:nvPr/>
        </p:nvSpPr>
        <p:spPr>
          <a:xfrm>
            <a:off x="6244000" y="1180000"/>
            <a:ext cx="2700000" cy="2400000"/>
          </a:xfrm>
          <a:prstGeom prst="rect">
            <a:avLst/>
          </a:prstGeom>
          <a:solidFill>
            <a:srgbClr val="EEF4FA"/>
          </a:solidFill>
          <a:ln w="19050">
            <a:solidFill>
              <a:srgbClr val="1A5CAD"/>
            </a:solidFill>
            <a:prstDash val="solid"/>
          </a:ln>
        </p:spPr>
        <p:txBody>
          <a:bodyPr/>
          <a:lstStyle/>
          <a:p>
            <a:endParaRPr lang="ja-JP" altLang="en-US"/>
          </a:p>
        </p:txBody>
      </p:sp>
      <p:sp>
        <p:nvSpPr>
          <p:cNvPr id="31" name="Card3Header"/>
          <p:cNvSpPr/>
          <p:nvPr/>
        </p:nvSpPr>
        <p:spPr>
          <a:xfrm>
            <a:off x="6244000" y="1180000"/>
            <a:ext cx="2700000" cy="500000"/>
          </a:xfrm>
          <a:prstGeom prst="rect">
            <a:avLst/>
          </a:prstGeom>
          <a:solidFill>
            <a:srgbClr val="1A5CAD"/>
          </a:solidFill>
          <a:ln w="12700">
            <a:solidFill>
              <a:srgbClr val="1A5CAD"/>
            </a:solidFill>
            <a:prstDash val="solid"/>
          </a:ln>
        </p:spPr>
        <p:txBody>
          <a:bodyPr wrap="square" lIns="91440" tIns="45720" rIns="91440" bIns="45720" rtlCol="0" anchor="ctr"/>
          <a:lstStyle/>
          <a:p>
            <a:pPr marL="0" indent="0" algn="ctr">
              <a:buNone/>
            </a:pPr>
            <a:r>
              <a:rPr lang="ja-JP" altLang="en-US" sz="1600" b="1" dirty="0">
                <a:solidFill>
                  <a:srgbClr val="FFFFFF"/>
                </a:solidFill>
                <a:latin typeface="UD デジタル 教科書体 NP-R" panose="02020400000000000000" pitchFamily="18" charset="-128"/>
                <a:ea typeface="UD デジタル 教科書体 NP-R" panose="02020400000000000000" pitchFamily="18" charset="-128"/>
                <a:cs typeface="Calibri" pitchFamily="34" charset="-120"/>
              </a:rPr>
              <a:t>金利の上昇</a:t>
            </a:r>
            <a:endParaRPr lang="en-US" sz="1600" dirty="0">
              <a:latin typeface="UD デジタル 教科書体 NP-R" panose="02020400000000000000" pitchFamily="18" charset="-128"/>
              <a:ea typeface="UD デジタル 教科書体 NP-R" panose="02020400000000000000" pitchFamily="18" charset="-128"/>
            </a:endParaRPr>
          </a:p>
        </p:txBody>
      </p:sp>
      <p:sp>
        <p:nvSpPr>
          <p:cNvPr id="32" name="Card3Body"/>
          <p:cNvSpPr/>
          <p:nvPr/>
        </p:nvSpPr>
        <p:spPr>
          <a:xfrm>
            <a:off x="6294000" y="1730000"/>
            <a:ext cx="2600000" cy="1800000"/>
          </a:xfrm>
          <a:prstGeom prst="rect">
            <a:avLst/>
          </a:prstGeom>
          <a:noFill/>
          <a:ln/>
        </p:spPr>
        <p:txBody>
          <a:bodyPr wrap="square" lIns="0" tIns="0" rIns="0" bIns="0" rtlCol="0" anchor="t"/>
          <a:lstStyle/>
          <a:p>
            <a:pPr marL="0" indent="0" algn="l">
              <a:buNone/>
            </a:pPr>
            <a:r>
              <a:rPr lang="ja-JP" altLang="en-US" sz="13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2023年より基準金利が上昇に転じ、借入コストが増大。物価上昇が続く限り、さらなる上昇も見込まれる。</a:t>
            </a:r>
            <a:endParaRPr lang="en-US" sz="1300" dirty="0">
              <a:latin typeface="UD デジタル 教科書体 NP-R" panose="02020400000000000000" pitchFamily="18" charset="-128"/>
              <a:ea typeface="UD デジタル 教科書体 NP-R" panose="02020400000000000000" pitchFamily="18" charset="-128"/>
            </a:endParaRPr>
          </a:p>
        </p:txBody>
      </p:sp>
      <p:sp>
        <p:nvSpPr>
          <p:cNvPr id="40" name="ConclusionBG"/>
          <p:cNvSpPr/>
          <p:nvPr/>
        </p:nvSpPr>
        <p:spPr>
          <a:xfrm>
            <a:off x="200000" y="3750000"/>
            <a:ext cx="8744000" cy="1100000"/>
          </a:xfrm>
          <a:prstGeom prst="rect">
            <a:avLst/>
          </a:prstGeom>
          <a:solidFill>
            <a:srgbClr val="1A5CAD"/>
          </a:solidFill>
          <a:ln w="12700">
            <a:solidFill>
              <a:srgbClr val="1A5CAD"/>
            </a:solidFill>
            <a:prstDash val="solid"/>
          </a:ln>
        </p:spPr>
        <p:txBody>
          <a:bodyPr/>
          <a:lstStyle/>
          <a:p>
            <a:endParaRPr lang="ja-JP" altLang="en-US"/>
          </a:p>
        </p:txBody>
      </p:sp>
      <p:sp>
        <p:nvSpPr>
          <p:cNvPr id="41" name="ConclusionText"/>
          <p:cNvSpPr/>
          <p:nvPr/>
        </p:nvSpPr>
        <p:spPr>
          <a:xfrm>
            <a:off x="300000" y="3750000"/>
            <a:ext cx="8544000" cy="1100000"/>
          </a:xfrm>
          <a:prstGeom prst="rect">
            <a:avLst/>
          </a:prstGeom>
          <a:noFill/>
          <a:ln/>
        </p:spPr>
        <p:txBody>
          <a:bodyPr wrap="square" lIns="0" tIns="0" rIns="0" bIns="0" rtlCol="0" anchor="ctr"/>
          <a:lstStyle/>
          <a:p>
            <a:pPr marL="0" indent="0" algn="ctr">
              <a:buNone/>
            </a:pPr>
            <a:r>
              <a:rPr lang="ja-JP" altLang="en-US" sz="1800" b="1" dirty="0">
                <a:solidFill>
                  <a:srgbClr val="FFFFFF"/>
                </a:solidFill>
                <a:latin typeface="UD デジタル 教科書体 NP-R" panose="02020400000000000000" pitchFamily="18" charset="-128"/>
                <a:ea typeface="UD デジタル 教科書体 NP-R" panose="02020400000000000000" pitchFamily="18" charset="-128"/>
                <a:cs typeface="Calibri" pitchFamily="34" charset="-120"/>
              </a:rPr>
              <a:t>→ 3つのコスト上昇 × 価格転嫁率50% ＝ 利益の構造的な圧迫</a:t>
            </a:r>
            <a:endParaRPr lang="en-US" sz="1800" dirty="0">
              <a:latin typeface="UD デジタル 教科書体 NP-R" panose="02020400000000000000" pitchFamily="18" charset="-128"/>
              <a:ea typeface="UD デジタル 教科書体 NP-R" panose="02020400000000000000" pitchFamily="18"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r"/>
          <p:cNvSpPr/>
          <p:nvPr/>
        </p:nvSpPr>
        <p:spPr>
          <a:xfrm>
            <a:off x="0" y="0"/>
            <a:ext cx="164592" cy="5143500"/>
          </a:xfrm>
          <a:prstGeom prst="rect">
            <a:avLst/>
          </a:prstGeom>
          <a:solidFill>
            <a:srgbClr val="0070C0"/>
          </a:solidFill>
          <a:ln w="12700">
            <a:solidFill>
              <a:srgbClr val="0070C0"/>
            </a:solidFill>
            <a:prstDash val="solid"/>
          </a:ln>
        </p:spPr>
        <p:txBody>
          <a:bodyPr/>
          <a:lstStyle/>
          <a:p>
            <a:endParaRPr lang="ja-JP" altLang="en-US"/>
          </a:p>
        </p:txBody>
      </p:sp>
      <p:sp>
        <p:nvSpPr>
          <p:cNvPr id="3" name="ChNum"/>
          <p:cNvSpPr/>
          <p:nvPr/>
        </p:nvSpPr>
        <p:spPr>
          <a:xfrm>
            <a:off x="365760" y="1463040"/>
            <a:ext cx="8229600" cy="502920"/>
          </a:xfrm>
          <a:prstGeom prst="rect">
            <a:avLst/>
          </a:prstGeom>
          <a:noFill/>
          <a:ln/>
        </p:spPr>
        <p:txBody>
          <a:bodyPr wrap="square" lIns="0" tIns="0" rIns="0" bIns="0" rtlCol="0" anchor="ctr"/>
          <a:lstStyle/>
          <a:p>
            <a:pPr marL="0" indent="0" algn="l">
              <a:buNone/>
            </a:pPr>
            <a:r>
              <a:rPr lang="en-US" sz="1600" dirty="0">
                <a:solidFill>
                  <a:srgbClr val="F5A300"/>
                </a:solidFill>
                <a:latin typeface="Calibri" pitchFamily="34" charset="0"/>
                <a:ea typeface="Calibri" pitchFamily="34" charset="-122"/>
              </a:rPr>
              <a:t>第２章</a:t>
            </a:r>
          </a:p>
        </p:txBody>
      </p:sp>
      <p:sp>
        <p:nvSpPr>
          <p:cNvPr id="4" name="ChTitle"/>
          <p:cNvSpPr/>
          <p:nvPr/>
        </p:nvSpPr>
        <p:spPr>
          <a:xfrm>
            <a:off x="365760" y="1920240"/>
            <a:ext cx="8229600" cy="1371600"/>
          </a:xfrm>
          <a:prstGeom prst="rect">
            <a:avLst/>
          </a:prstGeom>
          <a:noFill/>
          <a:ln/>
        </p:spPr>
        <p:txBody>
          <a:bodyPr wrap="square" lIns="0" tIns="0" rIns="0" bIns="0" rtlCol="0" anchor="t"/>
          <a:lstStyle/>
          <a:p>
            <a:pPr marL="0" indent="0" algn="l">
              <a:buNone/>
            </a:pPr>
            <a:r>
              <a:rPr lang="en-US" sz="3400" b="1" dirty="0">
                <a:latin typeface="Calibri" pitchFamily="34" charset="0"/>
                <a:ea typeface="Calibri" pitchFamily="34" charset="-122"/>
              </a:rPr>
              <a:t>労働生産性</a:t>
            </a:r>
          </a:p>
        </p:txBody>
      </p:sp>
      <p:sp>
        <p:nvSpPr>
          <p:cNvPr id="5" name="Line"/>
          <p:cNvSpPr/>
          <p:nvPr/>
        </p:nvSpPr>
        <p:spPr>
          <a:xfrm>
            <a:off x="164592" y="3566160"/>
            <a:ext cx="8979408" cy="45720"/>
          </a:xfrm>
          <a:prstGeom prst="rect">
            <a:avLst/>
          </a:prstGeom>
          <a:solidFill>
            <a:srgbClr val="3D6DAA"/>
          </a:solidFill>
          <a:ln w="12700">
            <a:solidFill>
              <a:srgbClr val="3D6DAA"/>
            </a:solidFill>
            <a:prstDash val="solid"/>
          </a:ln>
        </p:spPr>
        <p:txBody>
          <a:bodyPr/>
          <a:lstStyle/>
          <a:p>
            <a:endParaRPr lang="ja-JP"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A5CAD"/>
          </a:solidFill>
          <a:ln w="12700">
            <a:solidFill>
              <a:srgbClr val="1A5CAD"/>
            </a:solidFill>
            <a:prstDash val="solid"/>
          </a:ln>
        </p:spPr>
        <p:txBody>
          <a:bodyPr/>
          <a:lstStyle/>
          <a:p>
            <a:endParaRPr lang="ja-JP" altLang="en-US" dirty="0"/>
          </a:p>
        </p:txBody>
      </p:sp>
      <p:sp>
        <p:nvSpPr>
          <p:cNvPr id="3" name="Shape 1"/>
          <p:cNvSpPr/>
          <p:nvPr/>
        </p:nvSpPr>
        <p:spPr>
          <a:xfrm>
            <a:off x="0" y="658368"/>
            <a:ext cx="9144000" cy="41148"/>
          </a:xfrm>
          <a:prstGeom prst="rect">
            <a:avLst/>
          </a:prstGeom>
          <a:solidFill>
            <a:schemeClr val="bg1">
              <a:lumMod val="75000"/>
            </a:schemeClr>
          </a:solidFill>
          <a:ln w="12700">
            <a:noFill/>
            <a:prstDash val="solid"/>
          </a:ln>
        </p:spPr>
        <p:txBody>
          <a:bodyPr/>
          <a:lstStyle/>
          <a:p>
            <a:endParaRPr lang="ja-JP" altLang="en-US"/>
          </a:p>
        </p:txBody>
      </p:sp>
      <p:sp>
        <p:nvSpPr>
          <p:cNvPr id="4" name="Title"/>
          <p:cNvSpPr/>
          <p:nvPr/>
        </p:nvSpPr>
        <p:spPr>
          <a:xfrm>
            <a:off x="365760" y="0"/>
            <a:ext cx="8412480" cy="658368"/>
          </a:xfrm>
          <a:prstGeom prst="rect">
            <a:avLst/>
          </a:prstGeom>
          <a:noFill/>
          <a:ln/>
        </p:spPr>
        <p:txBody>
          <a:bodyPr wrap="square" lIns="0" tIns="0" rIns="0" bIns="0" rtlCol="0" anchor="ctr"/>
          <a:lstStyle/>
          <a:p>
            <a:pPr marL="0" indent="0" algn="l">
              <a:buNone/>
            </a:pPr>
            <a:r>
              <a:rPr lang="ja-JP" altLang="en-US" sz="2000" b="1" dirty="0">
                <a:solidFill>
                  <a:srgbClr val="FFFFFF"/>
                </a:solidFill>
                <a:latin typeface="UD デジタル 教科書体 NP-R" panose="02020400000000000000" pitchFamily="18" charset="-128"/>
                <a:ea typeface="UD デジタル 教科書体 NP-R" panose="02020400000000000000" pitchFamily="18" charset="-128"/>
              </a:rPr>
              <a:t>労働生産性とは</a:t>
            </a:r>
          </a:p>
        </p:txBody>
      </p:sp>
      <p:sp>
        <p:nvSpPr>
          <p:cNvPr id="5" name="PageNum"/>
          <p:cNvSpPr/>
          <p:nvPr/>
        </p:nvSpPr>
        <p:spPr>
          <a:xfrm>
            <a:off x="8503920" y="4892040"/>
            <a:ext cx="457200" cy="182880"/>
          </a:xfrm>
          <a:prstGeom prst="rect">
            <a:avLst/>
          </a:prstGeom>
          <a:noFill/>
          <a:ln/>
        </p:spPr>
        <p:txBody>
          <a:bodyPr wrap="square" lIns="0" tIns="0" rIns="0" bIns="0" rtlCol="0" anchor="ctr"/>
          <a:lstStyle/>
          <a:p>
            <a:pPr marL="0" indent="0" algn="r">
              <a:buNone/>
            </a:pPr>
            <a:r>
              <a:rPr lang="en-US" sz="900" dirty="0">
                <a:solidFill>
                  <a:srgbClr val="4A6278"/>
                </a:solidFill>
                <a:latin typeface="Calibri" pitchFamily="34" charset="0"/>
                <a:ea typeface="Calibri" pitchFamily="34" charset="-122"/>
              </a:rPr>
              <a:t>12</a:t>
            </a:r>
          </a:p>
        </p:txBody>
      </p:sp>
      <p:grpSp>
        <p:nvGrpSpPr>
          <p:cNvPr id="6" name="グループ化 5">
            <a:extLst>
              <a:ext uri="{FF2B5EF4-FFF2-40B4-BE49-F238E27FC236}">
                <a16:creationId xmlns:a16="http://schemas.microsoft.com/office/drawing/2014/main" id="{D7376E60-5483-BCEC-FC98-AC1AF4BBB8EF}"/>
              </a:ext>
            </a:extLst>
          </p:cNvPr>
          <p:cNvGrpSpPr/>
          <p:nvPr/>
        </p:nvGrpSpPr>
        <p:grpSpPr>
          <a:xfrm>
            <a:off x="1417715" y="3058837"/>
            <a:ext cx="5887328" cy="1721796"/>
            <a:chOff x="0" y="0"/>
            <a:chExt cx="4892040" cy="1158240"/>
          </a:xfrm>
        </p:grpSpPr>
        <p:sp>
          <p:nvSpPr>
            <p:cNvPr id="7" name="テキスト ボックス 15">
              <a:extLst>
                <a:ext uri="{FF2B5EF4-FFF2-40B4-BE49-F238E27FC236}">
                  <a16:creationId xmlns:a16="http://schemas.microsoft.com/office/drawing/2014/main" id="{93A6F386-6326-2957-C3F8-51CA04D20835}"/>
                </a:ext>
              </a:extLst>
            </p:cNvPr>
            <p:cNvSpPr txBox="1"/>
            <p:nvPr/>
          </p:nvSpPr>
          <p:spPr>
            <a:xfrm>
              <a:off x="0" y="320040"/>
              <a:ext cx="1043940" cy="57150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ctr">
                <a:buNone/>
              </a:pPr>
              <a:r>
                <a:rPr lang="ja-JP" sz="1400" b="1"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要素価格の</a:t>
              </a:r>
            </a:p>
            <a:p>
              <a:pPr algn="ctr">
                <a:buNone/>
              </a:pPr>
              <a:r>
                <a:rPr lang="ja-JP" sz="1400" b="1"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上昇</a:t>
              </a:r>
            </a:p>
          </p:txBody>
        </p:sp>
        <p:sp>
          <p:nvSpPr>
            <p:cNvPr id="8" name="テキスト ボックス 15">
              <a:extLst>
                <a:ext uri="{FF2B5EF4-FFF2-40B4-BE49-F238E27FC236}">
                  <a16:creationId xmlns:a16="http://schemas.microsoft.com/office/drawing/2014/main" id="{3548B68F-7F4E-94E2-D8F9-A3335A0E498C}"/>
                </a:ext>
              </a:extLst>
            </p:cNvPr>
            <p:cNvSpPr txBox="1"/>
            <p:nvPr/>
          </p:nvSpPr>
          <p:spPr>
            <a:xfrm>
              <a:off x="1516380" y="327660"/>
              <a:ext cx="1043940" cy="57150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ctr">
                <a:buNone/>
              </a:pPr>
              <a:r>
                <a:rPr lang="ja-JP" sz="1400" b="1"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労働人口減少</a:t>
              </a:r>
            </a:p>
          </p:txBody>
        </p:sp>
        <p:sp>
          <p:nvSpPr>
            <p:cNvPr id="9" name="加算記号 8">
              <a:extLst>
                <a:ext uri="{FF2B5EF4-FFF2-40B4-BE49-F238E27FC236}">
                  <a16:creationId xmlns:a16="http://schemas.microsoft.com/office/drawing/2014/main" id="{D3FA1BB7-6B00-0C37-674F-A9A93A35BF07}"/>
                </a:ext>
              </a:extLst>
            </p:cNvPr>
            <p:cNvSpPr/>
            <p:nvPr/>
          </p:nvSpPr>
          <p:spPr>
            <a:xfrm>
              <a:off x="1129017" y="464820"/>
              <a:ext cx="311381" cy="281940"/>
            </a:xfrm>
            <a:prstGeom prst="mathPlus">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cxnSp>
          <p:nvCxnSpPr>
            <p:cNvPr id="17" name="直線矢印コネクタ 16">
              <a:extLst>
                <a:ext uri="{FF2B5EF4-FFF2-40B4-BE49-F238E27FC236}">
                  <a16:creationId xmlns:a16="http://schemas.microsoft.com/office/drawing/2014/main" id="{DD05AABA-3B61-37EA-EEA6-6ABF5C6668DE}"/>
                </a:ext>
              </a:extLst>
            </p:cNvPr>
            <p:cNvCxnSpPr/>
            <p:nvPr/>
          </p:nvCxnSpPr>
          <p:spPr>
            <a:xfrm flipV="1">
              <a:off x="2560320" y="190500"/>
              <a:ext cx="975360" cy="44196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テキスト ボックス 19">
              <a:extLst>
                <a:ext uri="{FF2B5EF4-FFF2-40B4-BE49-F238E27FC236}">
                  <a16:creationId xmlns:a16="http://schemas.microsoft.com/office/drawing/2014/main" id="{4468051F-721C-39D5-C110-A0746FBD1B2A}"/>
                </a:ext>
              </a:extLst>
            </p:cNvPr>
            <p:cNvSpPr txBox="1"/>
            <p:nvPr/>
          </p:nvSpPr>
          <p:spPr>
            <a:xfrm>
              <a:off x="3535680" y="0"/>
              <a:ext cx="1356360" cy="52578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just">
                <a:buNone/>
              </a:pPr>
              <a:r>
                <a:rPr lang="ja-JP" sz="1400" b="1"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少人数・高賃金での事業継続</a:t>
              </a:r>
            </a:p>
          </p:txBody>
        </p:sp>
        <p:sp>
          <p:nvSpPr>
            <p:cNvPr id="19" name="テキスト ボックス 19">
              <a:extLst>
                <a:ext uri="{FF2B5EF4-FFF2-40B4-BE49-F238E27FC236}">
                  <a16:creationId xmlns:a16="http://schemas.microsoft.com/office/drawing/2014/main" id="{123949DD-E8D3-C95C-44BA-48205F4AF08C}"/>
                </a:ext>
              </a:extLst>
            </p:cNvPr>
            <p:cNvSpPr txBox="1"/>
            <p:nvPr/>
          </p:nvSpPr>
          <p:spPr>
            <a:xfrm>
              <a:off x="3535680" y="632460"/>
              <a:ext cx="1356360" cy="52578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just">
                <a:buNone/>
              </a:pPr>
              <a:r>
                <a:rPr lang="ja-JP" sz="1400" b="1"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利益減・人手不足による困窮</a:t>
              </a:r>
            </a:p>
          </p:txBody>
        </p:sp>
        <p:cxnSp>
          <p:nvCxnSpPr>
            <p:cNvPr id="20" name="直線矢印コネクタ 19">
              <a:extLst>
                <a:ext uri="{FF2B5EF4-FFF2-40B4-BE49-F238E27FC236}">
                  <a16:creationId xmlns:a16="http://schemas.microsoft.com/office/drawing/2014/main" id="{898E8ED2-C820-5F0C-2F30-D72D84AF4CC1}"/>
                </a:ext>
              </a:extLst>
            </p:cNvPr>
            <p:cNvCxnSpPr/>
            <p:nvPr/>
          </p:nvCxnSpPr>
          <p:spPr>
            <a:xfrm>
              <a:off x="2560320" y="792480"/>
              <a:ext cx="97536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1" name="テキスト ボックス 21">
              <a:extLst>
                <a:ext uri="{FF2B5EF4-FFF2-40B4-BE49-F238E27FC236}">
                  <a16:creationId xmlns:a16="http://schemas.microsoft.com/office/drawing/2014/main" id="{1C11A723-C51D-D9B8-38FB-913DF30FBC92}"/>
                </a:ext>
              </a:extLst>
            </p:cNvPr>
            <p:cNvSpPr txBox="1"/>
            <p:nvPr/>
          </p:nvSpPr>
          <p:spPr>
            <a:xfrm>
              <a:off x="2659380" y="137160"/>
              <a:ext cx="807720" cy="32766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buNone/>
              </a:pPr>
              <a:r>
                <a:rPr lang="ja-JP" sz="1100" b="1"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生産性高</a:t>
              </a:r>
              <a:endParaRPr lang="ja-JP" sz="1400" b="1"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p:txBody>
        </p:sp>
        <p:sp>
          <p:nvSpPr>
            <p:cNvPr id="22" name="テキスト ボックス 21">
              <a:extLst>
                <a:ext uri="{FF2B5EF4-FFF2-40B4-BE49-F238E27FC236}">
                  <a16:creationId xmlns:a16="http://schemas.microsoft.com/office/drawing/2014/main" id="{86D8D97A-5168-2A24-62F9-747371AA1002}"/>
                </a:ext>
              </a:extLst>
            </p:cNvPr>
            <p:cNvSpPr txBox="1"/>
            <p:nvPr/>
          </p:nvSpPr>
          <p:spPr>
            <a:xfrm>
              <a:off x="2659380" y="792480"/>
              <a:ext cx="807720" cy="32766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buNone/>
              </a:pPr>
              <a:r>
                <a:rPr lang="ja-JP" sz="1100" b="1"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生産性不変</a:t>
              </a:r>
              <a:endParaRPr lang="ja-JP" sz="1400" b="1"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p:txBody>
        </p:sp>
      </p:grpSp>
      <p:sp>
        <p:nvSpPr>
          <p:cNvPr id="23" name="テキスト ボックス 22">
            <a:extLst>
              <a:ext uri="{FF2B5EF4-FFF2-40B4-BE49-F238E27FC236}">
                <a16:creationId xmlns:a16="http://schemas.microsoft.com/office/drawing/2014/main" id="{0B801E4D-03C8-BFF8-1E8D-3CF98ED03789}"/>
              </a:ext>
            </a:extLst>
          </p:cNvPr>
          <p:cNvSpPr txBox="1"/>
          <p:nvPr/>
        </p:nvSpPr>
        <p:spPr>
          <a:xfrm>
            <a:off x="541606" y="917415"/>
            <a:ext cx="7962314" cy="2031325"/>
          </a:xfrm>
          <a:prstGeom prst="rect">
            <a:avLst/>
          </a:prstGeom>
          <a:noFill/>
        </p:spPr>
        <p:txBody>
          <a:bodyPr wrap="square" rtlCol="0">
            <a:spAutoFit/>
          </a:bodyPr>
          <a:lstStyle/>
          <a:p>
            <a:r>
              <a:rPr lang="ja-JP" altLang="ja-JP" dirty="0">
                <a:latin typeface="UD デジタル 教科書体 NP-R" panose="02020400000000000000" pitchFamily="18" charset="-128"/>
                <a:ea typeface="UD デジタル 教科書体 NP-R" panose="02020400000000000000" pitchFamily="18" charset="-128"/>
              </a:rPr>
              <a:t>中小企業白書では</a:t>
            </a:r>
            <a:r>
              <a:rPr lang="ja-JP" altLang="en-US" dirty="0">
                <a:latin typeface="UD デジタル 教科書体 NP-R" panose="02020400000000000000" pitchFamily="18" charset="-128"/>
                <a:ea typeface="UD デジタル 教科書体 NP-R" panose="02020400000000000000" pitchFamily="18" charset="-128"/>
              </a:rPr>
              <a:t>、要素価格高騰に労働人口減少の傾向を加え、</a:t>
            </a:r>
            <a:endParaRPr lang="en-US" altLang="ja-JP" dirty="0">
              <a:latin typeface="UD デジタル 教科書体 NP-R" panose="02020400000000000000" pitchFamily="18" charset="-128"/>
              <a:ea typeface="UD デジタル 教科書体 NP-R" panose="02020400000000000000" pitchFamily="18" charset="-128"/>
            </a:endParaRPr>
          </a:p>
          <a:p>
            <a:pPr algn="ctr"/>
            <a:endParaRPr lang="en-US" altLang="ja-JP" dirty="0">
              <a:solidFill>
                <a:srgbClr val="FF0000"/>
              </a:solidFill>
              <a:latin typeface="UD デジタル 教科書体 NP-R" panose="02020400000000000000" pitchFamily="18" charset="-128"/>
              <a:ea typeface="UD デジタル 教科書体 NP-R" panose="02020400000000000000" pitchFamily="18" charset="-128"/>
            </a:endParaRPr>
          </a:p>
          <a:p>
            <a:pPr algn="ctr"/>
            <a:r>
              <a:rPr lang="ja-JP" altLang="ja-JP" dirty="0">
                <a:solidFill>
                  <a:srgbClr val="FF0000"/>
                </a:solidFill>
                <a:latin typeface="UD デジタル 教科書体 NP-R" panose="02020400000000000000" pitchFamily="18" charset="-128"/>
                <a:ea typeface="UD デジタル 教科書体 NP-R" panose="02020400000000000000" pitchFamily="18" charset="-128"/>
              </a:rPr>
              <a:t>「経営環境の転換期において、現状維持は最大のリスク」</a:t>
            </a:r>
            <a:endParaRPr lang="en-US" altLang="ja-JP" dirty="0">
              <a:solidFill>
                <a:srgbClr val="FF0000"/>
              </a:solidFill>
              <a:latin typeface="UD デジタル 教科書体 NP-R" panose="02020400000000000000" pitchFamily="18" charset="-128"/>
              <a:ea typeface="UD デジタル 教科書体 NP-R" panose="02020400000000000000" pitchFamily="18" charset="-128"/>
            </a:endParaRPr>
          </a:p>
          <a:p>
            <a:endParaRPr lang="en-US" altLang="ja-JP" dirty="0">
              <a:latin typeface="UD デジタル 教科書体 NP-R" panose="02020400000000000000" pitchFamily="18" charset="-128"/>
              <a:ea typeface="UD デジタル 教科書体 NP-R" panose="02020400000000000000" pitchFamily="18" charset="-128"/>
            </a:endParaRPr>
          </a:p>
          <a:p>
            <a:r>
              <a:rPr lang="ja-JP" altLang="ja-JP" dirty="0">
                <a:latin typeface="UD デジタル 教科書体 NP-R" panose="02020400000000000000" pitchFamily="18" charset="-128"/>
                <a:ea typeface="UD デジタル 教科書体 NP-R" panose="02020400000000000000" pitchFamily="18" charset="-128"/>
              </a:rPr>
              <a:t>と</a:t>
            </a:r>
            <a:r>
              <a:rPr lang="ja-JP" altLang="en-US" dirty="0">
                <a:latin typeface="UD デジタル 教科書体 NP-R" panose="02020400000000000000" pitchFamily="18" charset="-128"/>
                <a:ea typeface="UD デジタル 教科書体 NP-R" panose="02020400000000000000" pitchFamily="18" charset="-128"/>
              </a:rPr>
              <a:t>メッセージ。</a:t>
            </a:r>
            <a:endParaRPr lang="en-US" altLang="ja-JP" dirty="0">
              <a:latin typeface="UD デジタル 教科書体 NP-R" panose="02020400000000000000" pitchFamily="18" charset="-128"/>
              <a:ea typeface="UD デジタル 教科書体 NP-R" panose="02020400000000000000" pitchFamily="18" charset="-128"/>
            </a:endParaRPr>
          </a:p>
          <a:p>
            <a:r>
              <a:rPr lang="ja-JP" altLang="ja-JP" dirty="0">
                <a:latin typeface="UD デジタル 教科書体 NP-R" panose="02020400000000000000" pitchFamily="18" charset="-128"/>
                <a:ea typeface="UD デジタル 教科書体 NP-R" panose="02020400000000000000" pitchFamily="18" charset="-128"/>
              </a:rPr>
              <a:t>中小企業が現状維持</a:t>
            </a:r>
            <a:r>
              <a:rPr lang="ja-JP" altLang="en-US" dirty="0">
                <a:latin typeface="UD デジタル 教科書体 NP-R" panose="02020400000000000000" pitchFamily="18" charset="-128"/>
                <a:ea typeface="UD デジタル 教科書体 NP-R" panose="02020400000000000000" pitchFamily="18" charset="-128"/>
              </a:rPr>
              <a:t>から</a:t>
            </a:r>
            <a:r>
              <a:rPr lang="ja-JP" altLang="ja-JP" dirty="0">
                <a:latin typeface="UD デジタル 教科書体 NP-R" panose="02020400000000000000" pitchFamily="18" charset="-128"/>
                <a:ea typeface="UD デジタル 教科書体 NP-R" panose="02020400000000000000" pitchFamily="18" charset="-128"/>
              </a:rPr>
              <a:t>生産性向上</a:t>
            </a:r>
            <a:r>
              <a:rPr lang="en-US" altLang="ja-JP" dirty="0">
                <a:latin typeface="UD デジタル 教科書体 NP-R" panose="02020400000000000000" pitchFamily="18" charset="-128"/>
                <a:ea typeface="UD デジタル 教科書体 NP-R" panose="02020400000000000000" pitchFamily="18" charset="-128"/>
              </a:rPr>
              <a:t>=</a:t>
            </a:r>
            <a:r>
              <a:rPr lang="ja-JP" altLang="ja-JP" dirty="0">
                <a:latin typeface="UD デジタル 教科書体 NP-R" panose="02020400000000000000" pitchFamily="18" charset="-128"/>
                <a:ea typeface="UD デジタル 教科書体 NP-R" panose="02020400000000000000" pitchFamily="18" charset="-128"/>
              </a:rPr>
              <a:t>稼ぐ力の向上への取組にシフトしなければならないとしている。</a:t>
            </a:r>
            <a:endParaRPr kumimoji="1" lang="ja-JP" altLang="en-US" dirty="0">
              <a:latin typeface="UD デジタル 教科書体 NP-R" panose="02020400000000000000" pitchFamily="18" charset="-128"/>
              <a:ea typeface="UD デジタル 教科書体 NP-R" panose="02020400000000000000" pitchFamily="18"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71450-963F-655B-0E4C-3214C9418846}"/>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4649D008-DE1B-ACB3-6570-A7620A9419B4}"/>
              </a:ext>
            </a:extLst>
          </p:cNvPr>
          <p:cNvSpPr/>
          <p:nvPr/>
        </p:nvSpPr>
        <p:spPr>
          <a:xfrm>
            <a:off x="0" y="0"/>
            <a:ext cx="9144000" cy="658368"/>
          </a:xfrm>
          <a:prstGeom prst="rect">
            <a:avLst/>
          </a:prstGeom>
          <a:solidFill>
            <a:srgbClr val="1A5CAD"/>
          </a:solidFill>
          <a:ln w="12700">
            <a:solidFill>
              <a:srgbClr val="1A5CAD"/>
            </a:solidFill>
            <a:prstDash val="solid"/>
          </a:ln>
        </p:spPr>
        <p:txBody>
          <a:bodyPr/>
          <a:lstStyle/>
          <a:p>
            <a:endParaRPr lang="ja-JP" altLang="en-US" dirty="0">
              <a:latin typeface="UD デジタル 教科書体 NP-R" panose="02020400000000000000" pitchFamily="18" charset="-128"/>
              <a:ea typeface="UD デジタル 教科書体 NP-R" panose="02020400000000000000" pitchFamily="18" charset="-128"/>
            </a:endParaRPr>
          </a:p>
        </p:txBody>
      </p:sp>
      <p:sp>
        <p:nvSpPr>
          <p:cNvPr id="3" name="Shape 1">
            <a:extLst>
              <a:ext uri="{FF2B5EF4-FFF2-40B4-BE49-F238E27FC236}">
                <a16:creationId xmlns:a16="http://schemas.microsoft.com/office/drawing/2014/main" id="{E0A7321F-3739-9733-B33E-F853570E3667}"/>
              </a:ext>
            </a:extLst>
          </p:cNvPr>
          <p:cNvSpPr/>
          <p:nvPr/>
        </p:nvSpPr>
        <p:spPr>
          <a:xfrm>
            <a:off x="0" y="658368"/>
            <a:ext cx="9144000" cy="41148"/>
          </a:xfrm>
          <a:prstGeom prst="rect">
            <a:avLst/>
          </a:prstGeom>
          <a:solidFill>
            <a:schemeClr val="bg1">
              <a:lumMod val="75000"/>
            </a:schemeClr>
          </a:solidFill>
          <a:ln w="12700">
            <a:noFill/>
            <a:prstDash val="solid"/>
          </a:ln>
        </p:spPr>
        <p:txBody>
          <a:bodyPr/>
          <a:lstStyle/>
          <a:p>
            <a:endParaRPr lang="ja-JP" altLang="en-US"/>
          </a:p>
        </p:txBody>
      </p:sp>
      <p:sp>
        <p:nvSpPr>
          <p:cNvPr id="4" name="Title">
            <a:extLst>
              <a:ext uri="{FF2B5EF4-FFF2-40B4-BE49-F238E27FC236}">
                <a16:creationId xmlns:a16="http://schemas.microsoft.com/office/drawing/2014/main" id="{973BD672-47D5-1F7B-2A4E-4A7B46A557E2}"/>
              </a:ext>
            </a:extLst>
          </p:cNvPr>
          <p:cNvSpPr/>
          <p:nvPr/>
        </p:nvSpPr>
        <p:spPr>
          <a:xfrm>
            <a:off x="365760" y="0"/>
            <a:ext cx="8412480" cy="658368"/>
          </a:xfrm>
          <a:prstGeom prst="rect">
            <a:avLst/>
          </a:prstGeom>
          <a:noFill/>
          <a:ln/>
        </p:spPr>
        <p:txBody>
          <a:bodyPr wrap="square" lIns="0" tIns="0" rIns="0" bIns="0" rtlCol="0" anchor="ctr"/>
          <a:lstStyle/>
          <a:p>
            <a:pPr marL="0" indent="0" algn="l">
              <a:buNone/>
            </a:pPr>
            <a:r>
              <a:rPr lang="ja-JP" altLang="en-US" sz="2000" b="1" dirty="0">
                <a:solidFill>
                  <a:srgbClr val="FFFFFF"/>
                </a:solidFill>
                <a:latin typeface="UD デジタル 教科書体 NP-R" panose="02020400000000000000" pitchFamily="18" charset="-128"/>
                <a:ea typeface="UD デジタル 教科書体 NP-R" panose="02020400000000000000" pitchFamily="18" charset="-128"/>
              </a:rPr>
              <a:t>労働生産性とは</a:t>
            </a:r>
          </a:p>
        </p:txBody>
      </p:sp>
      <p:sp>
        <p:nvSpPr>
          <p:cNvPr id="5" name="PageNum">
            <a:extLst>
              <a:ext uri="{FF2B5EF4-FFF2-40B4-BE49-F238E27FC236}">
                <a16:creationId xmlns:a16="http://schemas.microsoft.com/office/drawing/2014/main" id="{D0DF24B4-799C-52B3-E0FA-262BEF231DF4}"/>
              </a:ext>
            </a:extLst>
          </p:cNvPr>
          <p:cNvSpPr/>
          <p:nvPr/>
        </p:nvSpPr>
        <p:spPr>
          <a:xfrm>
            <a:off x="8503920" y="4892040"/>
            <a:ext cx="457200" cy="182880"/>
          </a:xfrm>
          <a:prstGeom prst="rect">
            <a:avLst/>
          </a:prstGeom>
          <a:noFill/>
          <a:ln/>
        </p:spPr>
        <p:txBody>
          <a:bodyPr wrap="square" lIns="0" tIns="0" rIns="0" bIns="0" rtlCol="0" anchor="ctr"/>
          <a:lstStyle/>
          <a:p>
            <a:pPr marL="0" indent="0" algn="r">
              <a:buNone/>
            </a:pPr>
            <a:r>
              <a:rPr lang="en-US" sz="900" dirty="0">
                <a:solidFill>
                  <a:srgbClr val="4A6278"/>
                </a:solidFill>
                <a:latin typeface="Calibri" pitchFamily="34" charset="0"/>
                <a:ea typeface="Calibri" pitchFamily="34" charset="-122"/>
              </a:rPr>
              <a:t>12</a:t>
            </a:r>
          </a:p>
        </p:txBody>
      </p:sp>
      <p:sp>
        <p:nvSpPr>
          <p:cNvPr id="10" name="FormulaBG">
            <a:extLst>
              <a:ext uri="{FF2B5EF4-FFF2-40B4-BE49-F238E27FC236}">
                <a16:creationId xmlns:a16="http://schemas.microsoft.com/office/drawing/2014/main" id="{961A8BFC-596E-FAF7-FC14-7812607CC79B}"/>
              </a:ext>
            </a:extLst>
          </p:cNvPr>
          <p:cNvSpPr/>
          <p:nvPr/>
        </p:nvSpPr>
        <p:spPr>
          <a:xfrm>
            <a:off x="183800" y="978535"/>
            <a:ext cx="8744000" cy="1033020"/>
          </a:xfrm>
          <a:prstGeom prst="rect">
            <a:avLst/>
          </a:prstGeom>
          <a:solidFill>
            <a:schemeClr val="bg1"/>
          </a:solidFill>
          <a:ln w="12700">
            <a:noFill/>
            <a:prstDash val="solid"/>
          </a:ln>
        </p:spPr>
        <p:txBody>
          <a:bodyPr wrap="square" lIns="91440" tIns="45720" rIns="91440" bIns="45720" rtlCol="0" anchor="ctr"/>
          <a:lstStyle/>
          <a:p>
            <a:pPr marL="0" indent="0" algn="ctr">
              <a:buNone/>
            </a:pPr>
            <a:r>
              <a:rPr lang="ja-JP" altLang="en-US" sz="2200" dirty="0">
                <a:latin typeface="UD デジタル 教科書体 NP-R" panose="02020400000000000000" pitchFamily="18" charset="-128"/>
                <a:ea typeface="UD デジタル 教科書体 NP-R" panose="02020400000000000000" pitchFamily="18" charset="-128"/>
              </a:rPr>
              <a:t>改めて労働生産性とは</a:t>
            </a:r>
            <a:endParaRPr lang="en-US" altLang="ja-JP" sz="2200" dirty="0">
              <a:latin typeface="UD デジタル 教科書体 NP-R" panose="02020400000000000000" pitchFamily="18" charset="-128"/>
              <a:ea typeface="UD デジタル 教科書体 NP-R" panose="02020400000000000000" pitchFamily="18" charset="-128"/>
            </a:endParaRPr>
          </a:p>
          <a:p>
            <a:pPr marL="0" indent="0" algn="ctr">
              <a:buNone/>
            </a:pPr>
            <a:endParaRPr lang="en-US" altLang="ja-JP" sz="2200" dirty="0">
              <a:latin typeface="UD デジタル 教科書体 NP-R" panose="02020400000000000000" pitchFamily="18" charset="-128"/>
              <a:ea typeface="UD デジタル 教科書体 NP-R" panose="02020400000000000000" pitchFamily="18" charset="-128"/>
            </a:endParaRPr>
          </a:p>
          <a:p>
            <a:pPr marL="0" indent="0" algn="ctr">
              <a:buNone/>
            </a:pPr>
            <a:r>
              <a:rPr lang="ja-JP" sz="2200" dirty="0">
                <a:latin typeface="UD デジタル 教科書体 NP-R" panose="02020400000000000000" pitchFamily="18" charset="-128"/>
                <a:ea typeface="UD デジタル 教科書体 NP-R" panose="02020400000000000000" pitchFamily="18" charset="-128"/>
              </a:rPr>
              <a:t>労働生産性　＝　付加価値額　÷　労働投入量（従業員数）</a:t>
            </a:r>
          </a:p>
        </p:txBody>
      </p:sp>
      <p:grpSp>
        <p:nvGrpSpPr>
          <p:cNvPr id="14" name="グループ化 13">
            <a:extLst>
              <a:ext uri="{FF2B5EF4-FFF2-40B4-BE49-F238E27FC236}">
                <a16:creationId xmlns:a16="http://schemas.microsoft.com/office/drawing/2014/main" id="{2D0FA0A1-B394-F063-BE97-A8BA2C97338A}"/>
              </a:ext>
            </a:extLst>
          </p:cNvPr>
          <p:cNvGrpSpPr/>
          <p:nvPr/>
        </p:nvGrpSpPr>
        <p:grpSpPr>
          <a:xfrm>
            <a:off x="1307296" y="2601191"/>
            <a:ext cx="6590714" cy="1303539"/>
            <a:chOff x="226452" y="3436441"/>
            <a:chExt cx="8744000" cy="1517504"/>
          </a:xfrm>
        </p:grpSpPr>
        <p:sp>
          <p:nvSpPr>
            <p:cNvPr id="11" name="VABox">
              <a:extLst>
                <a:ext uri="{FF2B5EF4-FFF2-40B4-BE49-F238E27FC236}">
                  <a16:creationId xmlns:a16="http://schemas.microsoft.com/office/drawing/2014/main" id="{DEB467D3-DE5B-B7A2-AB1D-F987585320C1}"/>
                </a:ext>
              </a:extLst>
            </p:cNvPr>
            <p:cNvSpPr/>
            <p:nvPr/>
          </p:nvSpPr>
          <p:spPr>
            <a:xfrm>
              <a:off x="226452" y="3740407"/>
              <a:ext cx="8734668" cy="1213538"/>
            </a:xfrm>
            <a:prstGeom prst="rect">
              <a:avLst/>
            </a:prstGeom>
            <a:solidFill>
              <a:srgbClr val="EEF4FA"/>
            </a:solidFill>
            <a:ln w="19050">
              <a:solidFill>
                <a:srgbClr val="1A5CAD"/>
              </a:solidFill>
              <a:prstDash val="solid"/>
            </a:ln>
          </p:spPr>
          <p:txBody>
            <a:bodyPr/>
            <a:lstStyle/>
            <a:p>
              <a:endParaRPr lang="ja-JP">
                <a:latin typeface="UD デジタル 教科書体 NP-R" panose="02020400000000000000" pitchFamily="18" charset="-128"/>
                <a:ea typeface="UD デジタル 教科書体 NP-R" panose="02020400000000000000" pitchFamily="18" charset="-128"/>
              </a:endParaRPr>
            </a:p>
          </p:txBody>
        </p:sp>
        <p:sp>
          <p:nvSpPr>
            <p:cNvPr id="12" name="VAHeader">
              <a:extLst>
                <a:ext uri="{FF2B5EF4-FFF2-40B4-BE49-F238E27FC236}">
                  <a16:creationId xmlns:a16="http://schemas.microsoft.com/office/drawing/2014/main" id="{BA9B4DCE-BE21-6ACB-FF37-29A1ADA28E7C}"/>
                </a:ext>
              </a:extLst>
            </p:cNvPr>
            <p:cNvSpPr/>
            <p:nvPr/>
          </p:nvSpPr>
          <p:spPr>
            <a:xfrm>
              <a:off x="226452" y="3436441"/>
              <a:ext cx="8744000" cy="460000"/>
            </a:xfrm>
            <a:prstGeom prst="rect">
              <a:avLst/>
            </a:prstGeom>
            <a:solidFill>
              <a:srgbClr val="1A5CAD"/>
            </a:solidFill>
            <a:ln w="12700">
              <a:solidFill>
                <a:srgbClr val="1A5CAD"/>
              </a:solidFill>
              <a:prstDash val="solid"/>
            </a:ln>
          </p:spPr>
          <p:txBody>
            <a:bodyPr wrap="square" lIns="91440" tIns="45720" rIns="91440" bIns="45720" rtlCol="0" anchor="ctr"/>
            <a:lstStyle/>
            <a:p>
              <a:pPr algn="ctr">
                <a:buNone/>
              </a:pPr>
              <a:r>
                <a:rPr lang="ja-JP" sz="1600" b="1" dirty="0">
                  <a:solidFill>
                    <a:srgbClr val="FFFFFF"/>
                  </a:solidFill>
                  <a:latin typeface="UD デジタル 教科書体 NP-R" panose="02020400000000000000" pitchFamily="18" charset="-128"/>
                  <a:ea typeface="UD デジタル 教科書体 NP-R" panose="02020400000000000000" pitchFamily="18" charset="-128"/>
                </a:rPr>
                <a:t>付加価値額の計算</a:t>
              </a:r>
            </a:p>
          </p:txBody>
        </p:sp>
        <p:sp>
          <p:nvSpPr>
            <p:cNvPr id="13" name="VABody">
              <a:extLst>
                <a:ext uri="{FF2B5EF4-FFF2-40B4-BE49-F238E27FC236}">
                  <a16:creationId xmlns:a16="http://schemas.microsoft.com/office/drawing/2014/main" id="{878C0AF0-11CB-C269-56F0-7FC875341683}"/>
                </a:ext>
              </a:extLst>
            </p:cNvPr>
            <p:cNvSpPr/>
            <p:nvPr/>
          </p:nvSpPr>
          <p:spPr>
            <a:xfrm>
              <a:off x="267120" y="3961428"/>
              <a:ext cx="8619680" cy="771495"/>
            </a:xfrm>
            <a:prstGeom prst="rect">
              <a:avLst/>
            </a:prstGeom>
            <a:noFill/>
            <a:ln/>
          </p:spPr>
          <p:txBody>
            <a:bodyPr wrap="square" lIns="0" tIns="0" rIns="0" bIns="0" rtlCol="0" anchor="t"/>
            <a:lstStyle/>
            <a:p>
              <a:pPr>
                <a:buNone/>
              </a:pPr>
              <a:r>
                <a:rPr lang="ja-JP" sz="1600" b="1" dirty="0">
                  <a:solidFill>
                    <a:srgbClr val="1A5CAD"/>
                  </a:solidFill>
                  <a:latin typeface="UD デジタル 教科書体 NP-R" panose="02020400000000000000" pitchFamily="18" charset="-128"/>
                  <a:ea typeface="UD デジタル 教科書体 NP-R" panose="02020400000000000000" pitchFamily="18" charset="-128"/>
                </a:rPr>
                <a:t>営業純益 ＋ 人件費 ＋ 減価償却費</a:t>
              </a:r>
              <a:r>
                <a:rPr lang="ja-JP" altLang="en-US" sz="1600" b="1" dirty="0">
                  <a:solidFill>
                    <a:srgbClr val="1A5CAD"/>
                  </a:solidFill>
                  <a:latin typeface="UD デジタル 教科書体 NP-R" panose="02020400000000000000" pitchFamily="18" charset="-128"/>
                  <a:ea typeface="UD デジタル 教科書体 NP-R" panose="02020400000000000000" pitchFamily="18" charset="-128"/>
                </a:rPr>
                <a:t>＋支払利息等＋動産・不動産</a:t>
              </a:r>
              <a:endParaRPr lang="en-US" altLang="ja-JP" sz="1600" b="1" dirty="0">
                <a:solidFill>
                  <a:srgbClr val="1A5CAD"/>
                </a:solidFill>
                <a:latin typeface="UD デジタル 教科書体 NP-R" panose="02020400000000000000" pitchFamily="18" charset="-128"/>
                <a:ea typeface="UD デジタル 教科書体 NP-R" panose="02020400000000000000" pitchFamily="18" charset="-128"/>
              </a:endParaRPr>
            </a:p>
            <a:p>
              <a:pPr>
                <a:buNone/>
              </a:pPr>
              <a:r>
                <a:rPr lang="ja-JP" altLang="en-US" sz="1600" b="1" dirty="0">
                  <a:solidFill>
                    <a:srgbClr val="1A5CAD"/>
                  </a:solidFill>
                  <a:latin typeface="UD デジタル 教科書体 NP-R" panose="02020400000000000000" pitchFamily="18" charset="-128"/>
                  <a:ea typeface="UD デジタル 教科書体 NP-R" panose="02020400000000000000" pitchFamily="18" charset="-128"/>
                </a:rPr>
                <a:t>賃借料＋租税公課</a:t>
              </a:r>
              <a:endParaRPr lang="en-US" altLang="ja-JP" sz="1600" b="1" dirty="0">
                <a:solidFill>
                  <a:srgbClr val="1A5CAD"/>
                </a:solidFill>
                <a:latin typeface="UD デジタル 教科書体 NP-R" panose="02020400000000000000" pitchFamily="18" charset="-128"/>
                <a:ea typeface="UD デジタル 教科書体 NP-R" panose="02020400000000000000" pitchFamily="18" charset="-128"/>
              </a:endParaRPr>
            </a:p>
            <a:p>
              <a:pPr>
                <a:buNone/>
              </a:pPr>
              <a:endParaRPr lang="ja-JP" sz="1600" b="1" dirty="0">
                <a:solidFill>
                  <a:srgbClr val="1A5CAD"/>
                </a:solidFill>
                <a:latin typeface="UD デジタル 教科書体 NP-R" panose="02020400000000000000" pitchFamily="18" charset="-128"/>
                <a:ea typeface="UD デジタル 教科書体 NP-R" panose="02020400000000000000" pitchFamily="18" charset="-128"/>
              </a:endParaRPr>
            </a:p>
          </p:txBody>
        </p:sp>
      </p:grpSp>
      <p:sp>
        <p:nvSpPr>
          <p:cNvPr id="6" name="FormulaBG">
            <a:extLst>
              <a:ext uri="{FF2B5EF4-FFF2-40B4-BE49-F238E27FC236}">
                <a16:creationId xmlns:a16="http://schemas.microsoft.com/office/drawing/2014/main" id="{E946CC35-1B50-5D8F-FAA3-E264DDFB9853}"/>
              </a:ext>
            </a:extLst>
          </p:cNvPr>
          <p:cNvSpPr/>
          <p:nvPr/>
        </p:nvSpPr>
        <p:spPr>
          <a:xfrm>
            <a:off x="34240" y="4282186"/>
            <a:ext cx="8744000" cy="1033020"/>
          </a:xfrm>
          <a:prstGeom prst="rect">
            <a:avLst/>
          </a:prstGeom>
          <a:noFill/>
          <a:ln w="12700">
            <a:noFill/>
            <a:prstDash val="solid"/>
          </a:ln>
        </p:spPr>
        <p:txBody>
          <a:bodyPr wrap="square" lIns="91440" tIns="45720" rIns="91440" bIns="45720" rtlCol="0" anchor="ctr"/>
          <a:lstStyle/>
          <a:p>
            <a:pPr marL="0" indent="0" algn="ctr">
              <a:buNone/>
            </a:pPr>
            <a:r>
              <a:rPr lang="ja-JP" dirty="0">
                <a:latin typeface="UD デジタル 教科書体 NP-R" panose="02020400000000000000" pitchFamily="18" charset="-128"/>
                <a:ea typeface="UD デジタル 教科書体 NP-R" panose="02020400000000000000" pitchFamily="18" charset="-128"/>
              </a:rPr>
              <a:t>労働生産性</a:t>
            </a:r>
            <a:r>
              <a:rPr lang="ja-JP" altLang="en-US" dirty="0">
                <a:latin typeface="UD デジタル 教科書体 NP-R" panose="02020400000000000000" pitchFamily="18" charset="-128"/>
                <a:ea typeface="UD デジタル 教科書体 NP-R" panose="02020400000000000000" pitchFamily="18" charset="-128"/>
              </a:rPr>
              <a:t>を高めるには、労働</a:t>
            </a:r>
            <a:r>
              <a:rPr lang="en-US" altLang="ja-JP" dirty="0">
                <a:latin typeface="UD デジタル 教科書体 NP-R" panose="02020400000000000000" pitchFamily="18" charset="-128"/>
                <a:ea typeface="UD デジタル 教科書体 NP-R" panose="02020400000000000000" pitchFamily="18" charset="-128"/>
              </a:rPr>
              <a:t>1</a:t>
            </a:r>
            <a:r>
              <a:rPr lang="ja-JP" altLang="en-US" dirty="0">
                <a:latin typeface="UD デジタル 教科書体 NP-R" panose="02020400000000000000" pitchFamily="18" charset="-128"/>
                <a:ea typeface="UD デジタル 教科書体 NP-R" panose="02020400000000000000" pitchFamily="18" charset="-128"/>
              </a:rPr>
              <a:t>単位当たりで獲得できる利益額を高める</a:t>
            </a:r>
            <a:endParaRPr lang="ja-JP" dirty="0">
              <a:latin typeface="UD デジタル 教科書体 NP-R" panose="02020400000000000000" pitchFamily="18" charset="-128"/>
              <a:ea typeface="UD デジタル 教科書体 NP-R" panose="02020400000000000000" pitchFamily="18" charset="-128"/>
            </a:endParaRPr>
          </a:p>
        </p:txBody>
      </p:sp>
      <p:cxnSp>
        <p:nvCxnSpPr>
          <p:cNvPr id="8" name="直線コネクタ 7">
            <a:extLst>
              <a:ext uri="{FF2B5EF4-FFF2-40B4-BE49-F238E27FC236}">
                <a16:creationId xmlns:a16="http://schemas.microsoft.com/office/drawing/2014/main" id="{D662C5F4-E1CF-CFB5-7754-E133E2C4D5DE}"/>
              </a:ext>
            </a:extLst>
          </p:cNvPr>
          <p:cNvCxnSpPr/>
          <p:nvPr/>
        </p:nvCxnSpPr>
        <p:spPr>
          <a:xfrm>
            <a:off x="689317" y="4983480"/>
            <a:ext cx="7505114"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455628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C9DFA-B0AE-5006-949E-7A3A2978DD97}"/>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9B8B5A85-043F-D1B4-6BAB-80A77BB70199}"/>
              </a:ext>
            </a:extLst>
          </p:cNvPr>
          <p:cNvSpPr/>
          <p:nvPr/>
        </p:nvSpPr>
        <p:spPr>
          <a:xfrm>
            <a:off x="0" y="0"/>
            <a:ext cx="9144000" cy="658368"/>
          </a:xfrm>
          <a:prstGeom prst="rect">
            <a:avLst/>
          </a:prstGeom>
          <a:solidFill>
            <a:srgbClr val="1A5CAD"/>
          </a:solidFill>
          <a:ln w="12700">
            <a:solidFill>
              <a:srgbClr val="1A5CAD"/>
            </a:solidFill>
            <a:prstDash val="solid"/>
          </a:ln>
        </p:spPr>
        <p:txBody>
          <a:bodyPr/>
          <a:lstStyle/>
          <a:p>
            <a:endParaRPr lang="ja-JP" altLang="en-US" dirty="0"/>
          </a:p>
        </p:txBody>
      </p:sp>
      <p:sp>
        <p:nvSpPr>
          <p:cNvPr id="3" name="Shape 1">
            <a:extLst>
              <a:ext uri="{FF2B5EF4-FFF2-40B4-BE49-F238E27FC236}">
                <a16:creationId xmlns:a16="http://schemas.microsoft.com/office/drawing/2014/main" id="{35A879DD-6268-5B53-9ACF-2CE26787F6A2}"/>
              </a:ext>
            </a:extLst>
          </p:cNvPr>
          <p:cNvSpPr/>
          <p:nvPr/>
        </p:nvSpPr>
        <p:spPr>
          <a:xfrm>
            <a:off x="0" y="658368"/>
            <a:ext cx="9144000" cy="41148"/>
          </a:xfrm>
          <a:prstGeom prst="rect">
            <a:avLst/>
          </a:prstGeom>
          <a:solidFill>
            <a:schemeClr val="bg1">
              <a:lumMod val="75000"/>
            </a:schemeClr>
          </a:solidFill>
          <a:ln w="12700">
            <a:noFill/>
            <a:prstDash val="solid"/>
          </a:ln>
        </p:spPr>
        <p:txBody>
          <a:bodyPr/>
          <a:lstStyle/>
          <a:p>
            <a:endParaRPr lang="ja-JP" altLang="en-US"/>
          </a:p>
        </p:txBody>
      </p:sp>
      <p:sp>
        <p:nvSpPr>
          <p:cNvPr id="4" name="Title">
            <a:extLst>
              <a:ext uri="{FF2B5EF4-FFF2-40B4-BE49-F238E27FC236}">
                <a16:creationId xmlns:a16="http://schemas.microsoft.com/office/drawing/2014/main" id="{34527C80-D0F3-68F6-D4A9-BBE0C17B68F9}"/>
              </a:ext>
            </a:extLst>
          </p:cNvPr>
          <p:cNvSpPr/>
          <p:nvPr/>
        </p:nvSpPr>
        <p:spPr>
          <a:xfrm>
            <a:off x="365760" y="0"/>
            <a:ext cx="8412480" cy="658368"/>
          </a:xfrm>
          <a:prstGeom prst="rect">
            <a:avLst/>
          </a:prstGeom>
          <a:noFill/>
          <a:ln/>
        </p:spPr>
        <p:txBody>
          <a:bodyPr wrap="square" lIns="0" tIns="0" rIns="0" bIns="0" rtlCol="0" anchor="ctr"/>
          <a:lstStyle/>
          <a:p>
            <a:pPr marL="0" indent="0" algn="l">
              <a:buNone/>
            </a:pPr>
            <a:r>
              <a:rPr lang="ja-JP" altLang="en-US" sz="2000" b="1" dirty="0">
                <a:solidFill>
                  <a:srgbClr val="FFFFFF"/>
                </a:solidFill>
                <a:latin typeface="UD デジタル 教科書体 NP-R" panose="02020400000000000000" pitchFamily="18" charset="-128"/>
                <a:ea typeface="UD デジタル 教科書体 NP-R" panose="02020400000000000000" pitchFamily="18" charset="-128"/>
              </a:rPr>
              <a:t>労働生産性を高める要素と取組</a:t>
            </a:r>
          </a:p>
        </p:txBody>
      </p:sp>
      <p:sp>
        <p:nvSpPr>
          <p:cNvPr id="5" name="PageNum">
            <a:extLst>
              <a:ext uri="{FF2B5EF4-FFF2-40B4-BE49-F238E27FC236}">
                <a16:creationId xmlns:a16="http://schemas.microsoft.com/office/drawing/2014/main" id="{A38CB334-77BE-CE0C-228D-0E836D1ED172}"/>
              </a:ext>
            </a:extLst>
          </p:cNvPr>
          <p:cNvSpPr/>
          <p:nvPr/>
        </p:nvSpPr>
        <p:spPr>
          <a:xfrm>
            <a:off x="8503920" y="4892040"/>
            <a:ext cx="457200" cy="182880"/>
          </a:xfrm>
          <a:prstGeom prst="rect">
            <a:avLst/>
          </a:prstGeom>
          <a:noFill/>
          <a:ln/>
        </p:spPr>
        <p:txBody>
          <a:bodyPr wrap="square" lIns="0" tIns="0" rIns="0" bIns="0" rtlCol="0" anchor="ctr"/>
          <a:lstStyle/>
          <a:p>
            <a:pPr marL="0" indent="0" algn="r">
              <a:buNone/>
            </a:pPr>
            <a:r>
              <a:rPr lang="en-US" sz="900" dirty="0">
                <a:solidFill>
                  <a:srgbClr val="4A6278"/>
                </a:solidFill>
                <a:latin typeface="Calibri" pitchFamily="34" charset="0"/>
                <a:ea typeface="Calibri" pitchFamily="34" charset="-122"/>
              </a:rPr>
              <a:t>12</a:t>
            </a:r>
          </a:p>
        </p:txBody>
      </p:sp>
      <p:sp>
        <p:nvSpPr>
          <p:cNvPr id="15" name="DirHeader">
            <a:extLst>
              <a:ext uri="{FF2B5EF4-FFF2-40B4-BE49-F238E27FC236}">
                <a16:creationId xmlns:a16="http://schemas.microsoft.com/office/drawing/2014/main" id="{5F9B90ED-C9A6-FE12-54C6-A996B35E4BEC}"/>
              </a:ext>
            </a:extLst>
          </p:cNvPr>
          <p:cNvSpPr/>
          <p:nvPr/>
        </p:nvSpPr>
        <p:spPr>
          <a:xfrm>
            <a:off x="4992197" y="1503918"/>
            <a:ext cx="3774123" cy="460000"/>
          </a:xfrm>
          <a:prstGeom prst="rect">
            <a:avLst/>
          </a:prstGeom>
          <a:noFill/>
          <a:ln w="12700">
            <a:noFill/>
            <a:prstDash val="solid"/>
          </a:ln>
        </p:spPr>
        <p:txBody>
          <a:bodyPr wrap="square" lIns="91440" tIns="45720" rIns="91440" bIns="45720" rtlCol="0" anchor="ctr"/>
          <a:lstStyle/>
          <a:p>
            <a:pPr algn="ctr">
              <a:buNone/>
            </a:pPr>
            <a:r>
              <a:rPr lang="ja-JP" altLang="en-US" sz="2000" b="1" dirty="0">
                <a:latin typeface="UD デジタル 教科書体 NP-R" panose="02020400000000000000" pitchFamily="18" charset="-128"/>
                <a:ea typeface="UD デジタル 教科書体 NP-R" panose="02020400000000000000" pitchFamily="18" charset="-128"/>
              </a:rPr>
              <a:t>労働生産性</a:t>
            </a:r>
            <a:r>
              <a:rPr lang="ja-JP" sz="2000" b="1" dirty="0">
                <a:latin typeface="UD デジタル 教科書体 NP-R" panose="02020400000000000000" pitchFamily="18" charset="-128"/>
                <a:ea typeface="UD デジタル 教科書体 NP-R" panose="02020400000000000000" pitchFamily="18" charset="-128"/>
              </a:rPr>
              <a:t>向上の2つの方向性</a:t>
            </a:r>
          </a:p>
        </p:txBody>
      </p:sp>
      <p:sp>
        <p:nvSpPr>
          <p:cNvPr id="16" name="DirBody">
            <a:extLst>
              <a:ext uri="{FF2B5EF4-FFF2-40B4-BE49-F238E27FC236}">
                <a16:creationId xmlns:a16="http://schemas.microsoft.com/office/drawing/2014/main" id="{36131235-233C-0417-C592-13DF9D017144}"/>
              </a:ext>
            </a:extLst>
          </p:cNvPr>
          <p:cNvSpPr/>
          <p:nvPr/>
        </p:nvSpPr>
        <p:spPr>
          <a:xfrm>
            <a:off x="5135694" y="1835591"/>
            <a:ext cx="3692455" cy="2687983"/>
          </a:xfrm>
          <a:prstGeom prst="rect">
            <a:avLst/>
          </a:prstGeom>
          <a:noFill/>
          <a:ln>
            <a:noFill/>
          </a:ln>
        </p:spPr>
        <p:txBody>
          <a:bodyPr wrap="square" lIns="0" tIns="0" rIns="0" bIns="0" rtlCol="0" anchor="t"/>
          <a:lstStyle/>
          <a:p>
            <a:pPr algn="l">
              <a:buNone/>
            </a:pPr>
            <a:endParaRPr lang="en-US" altLang="ja-JP" b="1" dirty="0">
              <a:latin typeface="UD デジタル 教科書体 NP-R" panose="02020400000000000000" pitchFamily="18" charset="-128"/>
              <a:ea typeface="UD デジタル 教科書体 NP-R" panose="02020400000000000000" pitchFamily="18" charset="-128"/>
            </a:endParaRPr>
          </a:p>
          <a:p>
            <a:pPr algn="l">
              <a:buNone/>
            </a:pPr>
            <a:r>
              <a:rPr lang="ja-JP" b="1" dirty="0">
                <a:latin typeface="UD デジタル 教科書体 NP-R" panose="02020400000000000000" pitchFamily="18" charset="-128"/>
                <a:ea typeface="UD デジタル 教科書体 NP-R" panose="02020400000000000000" pitchFamily="18" charset="-128"/>
              </a:rPr>
              <a:t>① 付加価値額の増加</a:t>
            </a:r>
          </a:p>
          <a:p>
            <a:pPr algn="l">
              <a:buNone/>
            </a:pPr>
            <a:r>
              <a:rPr lang="ja-JP" altLang="en-US" sz="1600" dirty="0">
                <a:latin typeface="UD デジタル 教科書体 NP-R" panose="02020400000000000000" pitchFamily="18" charset="-128"/>
                <a:ea typeface="UD デジタル 教科書体 NP-R" panose="02020400000000000000" pitchFamily="18" charset="-128"/>
              </a:rPr>
              <a:t> 　</a:t>
            </a:r>
            <a:r>
              <a:rPr lang="ja-JP" sz="1600" dirty="0">
                <a:latin typeface="UD デジタル 教科書体 NP-R" panose="02020400000000000000" pitchFamily="18" charset="-128"/>
                <a:ea typeface="UD デジタル 教科書体 NP-R" panose="02020400000000000000" pitchFamily="18" charset="-128"/>
              </a:rPr>
              <a:t>新受注・新市場・新商品から付加価</a:t>
            </a:r>
            <a:endParaRPr lang="en-US" altLang="ja-JP" sz="1600" dirty="0">
              <a:latin typeface="UD デジタル 教科書体 NP-R" panose="02020400000000000000" pitchFamily="18" charset="-128"/>
              <a:ea typeface="UD デジタル 教科書体 NP-R" panose="02020400000000000000" pitchFamily="18" charset="-128"/>
            </a:endParaRPr>
          </a:p>
          <a:p>
            <a:pPr algn="l">
              <a:buNone/>
            </a:pPr>
            <a:r>
              <a:rPr lang="ja-JP" altLang="en-US" sz="1600" dirty="0">
                <a:latin typeface="UD デジタル 教科書体 NP-R" panose="02020400000000000000" pitchFamily="18" charset="-128"/>
                <a:ea typeface="UD デジタル 教科書体 NP-R" panose="02020400000000000000" pitchFamily="18" charset="-128"/>
              </a:rPr>
              <a:t>　 </a:t>
            </a:r>
            <a:r>
              <a:rPr lang="ja-JP" sz="1600" dirty="0">
                <a:latin typeface="UD デジタル 教科書体 NP-R" panose="02020400000000000000" pitchFamily="18" charset="-128"/>
                <a:ea typeface="UD デジタル 教科書体 NP-R" panose="02020400000000000000" pitchFamily="18" charset="-128"/>
              </a:rPr>
              <a:t>値を高める</a:t>
            </a:r>
          </a:p>
          <a:p>
            <a:pPr algn="l">
              <a:buNone/>
            </a:pPr>
            <a:endParaRPr lang="en-US" altLang="ja-JP" b="1" dirty="0">
              <a:latin typeface="UD デジタル 教科書体 NP-R" panose="02020400000000000000" pitchFamily="18" charset="-128"/>
              <a:ea typeface="UD デジタル 教科書体 NP-R" panose="02020400000000000000" pitchFamily="18" charset="-128"/>
            </a:endParaRPr>
          </a:p>
          <a:p>
            <a:pPr algn="l">
              <a:buNone/>
            </a:pPr>
            <a:r>
              <a:rPr lang="ja-JP" b="1" dirty="0">
                <a:latin typeface="UD デジタル 教科書体 NP-R" panose="02020400000000000000" pitchFamily="18" charset="-128"/>
                <a:ea typeface="UD デジタル 教科書体 NP-R" panose="02020400000000000000" pitchFamily="18" charset="-128"/>
              </a:rPr>
              <a:t>② 労働投入量の最適化</a:t>
            </a:r>
          </a:p>
          <a:p>
            <a:pPr algn="l">
              <a:buNone/>
            </a:pPr>
            <a:r>
              <a:rPr lang="ja-JP" altLang="en-US" sz="1600" dirty="0">
                <a:latin typeface="UD デジタル 教科書体 NP-R" panose="02020400000000000000" pitchFamily="18" charset="-128"/>
                <a:ea typeface="UD デジタル 教科書体 NP-R" panose="02020400000000000000" pitchFamily="18" charset="-128"/>
              </a:rPr>
              <a:t>　 </a:t>
            </a:r>
            <a:r>
              <a:rPr lang="ja-JP" sz="1600" dirty="0">
                <a:latin typeface="UD デジタル 教科書体 NP-R" panose="02020400000000000000" pitchFamily="18" charset="-128"/>
                <a:ea typeface="UD デジタル 教科書体 NP-R" panose="02020400000000000000" pitchFamily="18" charset="-128"/>
              </a:rPr>
              <a:t>業務時間を短縮し、同じ人員でより</a:t>
            </a:r>
            <a:endParaRPr lang="en-US" altLang="ja-JP" sz="1600" dirty="0">
              <a:latin typeface="UD デジタル 教科書体 NP-R" panose="02020400000000000000" pitchFamily="18" charset="-128"/>
              <a:ea typeface="UD デジタル 教科書体 NP-R" panose="02020400000000000000" pitchFamily="18" charset="-128"/>
            </a:endParaRPr>
          </a:p>
          <a:p>
            <a:pPr algn="l">
              <a:buNone/>
            </a:pPr>
            <a:r>
              <a:rPr lang="en-US" altLang="ja-JP" sz="1600" dirty="0">
                <a:latin typeface="UD デジタル 教科書体 NP-R" panose="02020400000000000000" pitchFamily="18" charset="-128"/>
                <a:ea typeface="UD デジタル 教科書体 NP-R" panose="02020400000000000000" pitchFamily="18" charset="-128"/>
              </a:rPr>
              <a:t> </a:t>
            </a:r>
            <a:r>
              <a:rPr lang="ja-JP" altLang="en-US" sz="1600" dirty="0">
                <a:latin typeface="UD デジタル 教科書体 NP-R" panose="02020400000000000000" pitchFamily="18" charset="-128"/>
                <a:ea typeface="UD デジタル 教科書体 NP-R" panose="02020400000000000000" pitchFamily="18" charset="-128"/>
              </a:rPr>
              <a:t>　</a:t>
            </a:r>
            <a:r>
              <a:rPr lang="ja-JP" sz="1600" dirty="0">
                <a:latin typeface="UD デジタル 教科書体 NP-R" panose="02020400000000000000" pitchFamily="18" charset="-128"/>
                <a:ea typeface="UD デジタル 教科書体 NP-R" panose="02020400000000000000" pitchFamily="18" charset="-128"/>
              </a:rPr>
              <a:t>多くの価値を生む</a:t>
            </a:r>
          </a:p>
        </p:txBody>
      </p:sp>
      <p:pic>
        <p:nvPicPr>
          <p:cNvPr id="6" name="Picture 7">
            <a:extLst>
              <a:ext uri="{FF2B5EF4-FFF2-40B4-BE49-F238E27FC236}">
                <a16:creationId xmlns:a16="http://schemas.microsoft.com/office/drawing/2014/main" id="{012344F2-10C2-75C0-392C-83C7C279BC06}"/>
              </a:ext>
            </a:extLst>
          </p:cNvPr>
          <p:cNvPicPr>
            <a:picLocks noChangeAspect="1"/>
          </p:cNvPicPr>
          <p:nvPr/>
        </p:nvPicPr>
        <p:blipFill>
          <a:blip r:embed="rId2" cstate="print">
            <a:extLst>
              <a:ext uri="{28A0092B-C50C-407E-A947-70E740481C1C}">
                <a14:useLocalDpi xmlns:a14="http://schemas.microsoft.com/office/drawing/2010/main" val="0"/>
              </a:ext>
            </a:extLst>
          </a:blip>
          <a:srcRect t="6410"/>
          <a:stretch>
            <a:fillRect/>
          </a:stretch>
        </p:blipFill>
        <p:spPr bwMode="auto">
          <a:xfrm>
            <a:off x="83890" y="1316736"/>
            <a:ext cx="4908307" cy="2687983"/>
          </a:xfrm>
          <a:prstGeom prst="rect">
            <a:avLst/>
          </a:prstGeom>
          <a:noFill/>
          <a:ln>
            <a:noFill/>
          </a:ln>
        </p:spPr>
      </p:pic>
    </p:spTree>
    <p:extLst>
      <p:ext uri="{BB962C8B-B14F-4D97-AF65-F5344CB8AC3E}">
        <p14:creationId xmlns:p14="http://schemas.microsoft.com/office/powerpoint/2010/main" val="3611248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Bar"/>
          <p:cNvSpPr/>
          <p:nvPr/>
        </p:nvSpPr>
        <p:spPr>
          <a:xfrm>
            <a:off x="0" y="0"/>
            <a:ext cx="9144000" cy="658368"/>
          </a:xfrm>
          <a:prstGeom prst="rect">
            <a:avLst/>
          </a:prstGeom>
          <a:solidFill>
            <a:srgbClr val="1A5CAD"/>
          </a:solidFill>
          <a:ln w="12700">
            <a:solidFill>
              <a:srgbClr val="1A5CAD"/>
            </a:solidFill>
          </a:ln>
        </p:spPr>
        <p:txBody>
          <a:bodyPr/>
          <a:lstStyle/>
          <a:p>
            <a:endParaRPr lang="ja-JP" dirty="0"/>
          </a:p>
        </p:txBody>
      </p:sp>
      <p:sp>
        <p:nvSpPr>
          <p:cNvPr id="3" name="HeaderSep"/>
          <p:cNvSpPr/>
          <p:nvPr/>
        </p:nvSpPr>
        <p:spPr>
          <a:xfrm>
            <a:off x="0" y="658368"/>
            <a:ext cx="9144000" cy="41148"/>
          </a:xfrm>
          <a:prstGeom prst="rect">
            <a:avLst/>
          </a:prstGeom>
          <a:solidFill>
            <a:schemeClr val="bg1">
              <a:lumMod val="75000"/>
            </a:schemeClr>
          </a:solidFill>
          <a:ln w="12700">
            <a:noFill/>
          </a:ln>
        </p:spPr>
        <p:txBody>
          <a:bodyPr/>
          <a:lstStyle/>
          <a:p>
            <a:endParaRPr lang="ja-JP" dirty="0"/>
          </a:p>
        </p:txBody>
      </p:sp>
      <p:sp>
        <p:nvSpPr>
          <p:cNvPr id="4" name="Title"/>
          <p:cNvSpPr/>
          <p:nvPr/>
        </p:nvSpPr>
        <p:spPr>
          <a:xfrm>
            <a:off x="365760" y="0"/>
            <a:ext cx="8412480" cy="658368"/>
          </a:xfrm>
          <a:prstGeom prst="rect">
            <a:avLst/>
          </a:prstGeom>
          <a:noFill/>
          <a:ln/>
        </p:spPr>
        <p:txBody>
          <a:bodyPr wrap="square" lIns="0" tIns="0" rIns="0" bIns="0" rtlCol="0" anchor="ctr"/>
          <a:lstStyle/>
          <a:p>
            <a:pPr marL="0" indent="0" algn="l">
              <a:buNone/>
            </a:pPr>
            <a:r>
              <a:rPr lang="ja-JP" sz="2000" b="1" dirty="0">
                <a:solidFill>
                  <a:srgbClr val="FFFFFF"/>
                </a:solidFill>
                <a:latin typeface="UD デジタル 教科書体 NP-R" panose="02020400000000000000" pitchFamily="18" charset="-128"/>
                <a:ea typeface="UD デジタル 教科書体 NP-R" panose="02020400000000000000" pitchFamily="18" charset="-128"/>
              </a:rPr>
              <a:t>①付加価値の増加 — 成長投資（設備投資）</a:t>
            </a:r>
          </a:p>
        </p:txBody>
      </p:sp>
      <p:sp>
        <p:nvSpPr>
          <p:cNvPr id="5" name="PageNum"/>
          <p:cNvSpPr/>
          <p:nvPr/>
        </p:nvSpPr>
        <p:spPr>
          <a:xfrm>
            <a:off x="8503920" y="4892040"/>
            <a:ext cx="457200" cy="182880"/>
          </a:xfrm>
          <a:prstGeom prst="rect">
            <a:avLst/>
          </a:prstGeom>
          <a:noFill/>
          <a:ln/>
        </p:spPr>
        <p:txBody>
          <a:bodyPr wrap="square" lIns="0" tIns="0" rIns="0" bIns="0" rtlCol="0" anchor="ctr"/>
          <a:lstStyle/>
          <a:p>
            <a:pPr algn="r">
              <a:buNone/>
            </a:pPr>
            <a:r>
              <a:rPr lang="en-US" sz="900" dirty="0">
                <a:solidFill>
                  <a:srgbClr val="4A6278"/>
                </a:solidFill>
                <a:latin typeface="Calibri"/>
                <a:ea typeface="Calibri"/>
              </a:rPr>
              <a:t>13</a:t>
            </a:r>
          </a:p>
        </p:txBody>
      </p:sp>
      <p:sp>
        <p:nvSpPr>
          <p:cNvPr id="10" name="LeftPanel"/>
          <p:cNvSpPr/>
          <p:nvPr/>
        </p:nvSpPr>
        <p:spPr>
          <a:xfrm>
            <a:off x="0" y="699516"/>
            <a:ext cx="4200000" cy="4443984"/>
          </a:xfrm>
          <a:prstGeom prst="rect">
            <a:avLst/>
          </a:prstGeom>
          <a:noFill/>
          <a:ln w="12700">
            <a:noFill/>
          </a:ln>
        </p:spPr>
        <p:txBody>
          <a:bodyPr/>
          <a:lstStyle/>
          <a:p>
            <a:endParaRPr lang="ja-JP" dirty="0"/>
          </a:p>
        </p:txBody>
      </p:sp>
      <p:sp>
        <p:nvSpPr>
          <p:cNvPr id="12" name="LeftText"/>
          <p:cNvSpPr/>
          <p:nvPr/>
        </p:nvSpPr>
        <p:spPr>
          <a:xfrm>
            <a:off x="365760" y="1593272"/>
            <a:ext cx="3750000" cy="2739971"/>
          </a:xfrm>
          <a:prstGeom prst="rect">
            <a:avLst/>
          </a:prstGeom>
          <a:noFill/>
          <a:ln/>
        </p:spPr>
        <p:txBody>
          <a:bodyPr wrap="square" lIns="0" tIns="0" rIns="0" bIns="0" rtlCol="0" anchor="t"/>
          <a:lstStyle/>
          <a:p>
            <a:pPr algn="l">
              <a:buNone/>
            </a:pPr>
            <a:r>
              <a:rPr lang="ja-JP" altLang="en-US" sz="1900" b="1" dirty="0">
                <a:latin typeface="UD デジタル 教科書体 NP-R" panose="02020400000000000000" pitchFamily="18" charset="-128"/>
                <a:ea typeface="UD デジタル 教科書体 NP-R" panose="02020400000000000000" pitchFamily="18" charset="-128"/>
              </a:rPr>
              <a:t>成長に向けた設備投資</a:t>
            </a:r>
            <a:endParaRPr lang="en-US" altLang="ja-JP" sz="1900" b="1" dirty="0">
              <a:latin typeface="UD デジタル 教科書体 NP-R" panose="02020400000000000000" pitchFamily="18" charset="-128"/>
              <a:ea typeface="UD デジタル 教科書体 NP-R" panose="02020400000000000000" pitchFamily="18" charset="-128"/>
            </a:endParaRPr>
          </a:p>
          <a:p>
            <a:pPr algn="l">
              <a:buNone/>
            </a:pPr>
            <a:endParaRPr lang="en-US" altLang="ja-JP" sz="1900" b="1" dirty="0">
              <a:latin typeface="UD デジタル 教科書体 NP-R" panose="02020400000000000000" pitchFamily="18" charset="-128"/>
              <a:ea typeface="UD デジタル 教科書体 NP-R" panose="02020400000000000000" pitchFamily="18" charset="-128"/>
            </a:endParaRPr>
          </a:p>
          <a:p>
            <a:pPr algn="l">
              <a:buNone/>
            </a:pPr>
            <a:r>
              <a:rPr lang="ja-JP" sz="1350" dirty="0">
                <a:latin typeface="UD デジタル 教科書体 NP-R" panose="02020400000000000000" pitchFamily="18" charset="-128"/>
                <a:ea typeface="UD デジタル 教科書体 NP-R" panose="02020400000000000000" pitchFamily="18" charset="-128"/>
              </a:rPr>
              <a:t>省力化・効率化とは異なるアプローチ。</a:t>
            </a:r>
          </a:p>
          <a:p>
            <a:pPr algn="l">
              <a:buNone/>
            </a:pPr>
            <a:r>
              <a:rPr lang="ja-JP" sz="1350" dirty="0">
                <a:latin typeface="UD デジタル 教科書体 NP-R" panose="02020400000000000000" pitchFamily="18" charset="-128"/>
                <a:ea typeface="UD デジタル 教科書体 NP-R" panose="02020400000000000000" pitchFamily="18" charset="-128"/>
              </a:rPr>
              <a:t>設備や店舗への投資によって「それまでできなかったこと」を可能にし、付加価値の高い受注・販売を実現する。</a:t>
            </a:r>
          </a:p>
          <a:p>
            <a:pPr algn="l">
              <a:buNone/>
            </a:pPr>
            <a:endParaRPr lang="en-US" altLang="ja-JP" sz="1250" dirty="0">
              <a:solidFill>
                <a:srgbClr val="F5A300"/>
              </a:solidFill>
              <a:latin typeface="UD デジタル 教科書体 NP-R" panose="02020400000000000000" pitchFamily="18" charset="-128"/>
              <a:ea typeface="UD デジタル 教科書体 NP-R" panose="02020400000000000000" pitchFamily="18" charset="-128"/>
            </a:endParaRPr>
          </a:p>
          <a:p>
            <a:pPr algn="l">
              <a:buNone/>
            </a:pPr>
            <a:r>
              <a:rPr lang="ja-JP" sz="1250" dirty="0">
                <a:solidFill>
                  <a:srgbClr val="F5A300"/>
                </a:solidFill>
                <a:latin typeface="UD デジタル 教科書体 NP-R" panose="02020400000000000000" pitchFamily="18" charset="-128"/>
                <a:ea typeface="UD デジタル 教科書体 NP-R" panose="02020400000000000000" pitchFamily="18" charset="-128"/>
              </a:rPr>
              <a:t>設備投資  ➜  新たな能力  ➜  収益機会  ➜  利益向上</a:t>
            </a:r>
          </a:p>
        </p:txBody>
      </p:sp>
      <p:grpSp>
        <p:nvGrpSpPr>
          <p:cNvPr id="6" name="グループ化 5">
            <a:extLst>
              <a:ext uri="{FF2B5EF4-FFF2-40B4-BE49-F238E27FC236}">
                <a16:creationId xmlns:a16="http://schemas.microsoft.com/office/drawing/2014/main" id="{1FC85DF6-321F-51CD-6B50-F6761285965E}"/>
              </a:ext>
            </a:extLst>
          </p:cNvPr>
          <p:cNvGrpSpPr/>
          <p:nvPr/>
        </p:nvGrpSpPr>
        <p:grpSpPr>
          <a:xfrm>
            <a:off x="4350000" y="1420836"/>
            <a:ext cx="4644000" cy="1309163"/>
            <a:chOff x="4350000" y="750000"/>
            <a:chExt cx="4644000" cy="1980000"/>
          </a:xfrm>
        </p:grpSpPr>
        <p:sp>
          <p:nvSpPr>
            <p:cNvPr id="20" name="Card1BG"/>
            <p:cNvSpPr/>
            <p:nvPr/>
          </p:nvSpPr>
          <p:spPr>
            <a:xfrm>
              <a:off x="4350000" y="750000"/>
              <a:ext cx="4644000" cy="1980000"/>
            </a:xfrm>
            <a:prstGeom prst="rect">
              <a:avLst/>
            </a:prstGeom>
            <a:solidFill>
              <a:srgbClr val="EEF4FA"/>
            </a:solidFill>
            <a:ln w="19050">
              <a:solidFill>
                <a:srgbClr val="1A5CAD"/>
              </a:solidFill>
            </a:ln>
          </p:spPr>
          <p:txBody>
            <a:bodyPr/>
            <a:lstStyle/>
            <a:p>
              <a:endParaRPr lang="ja-JP" dirty="0">
                <a:latin typeface="UD デジタル 教科書体 NP-R" panose="02020400000000000000" pitchFamily="18" charset="-128"/>
                <a:ea typeface="UD デジタル 教科書体 NP-R" panose="02020400000000000000" pitchFamily="18" charset="-128"/>
              </a:endParaRPr>
            </a:p>
          </p:txBody>
        </p:sp>
        <p:sp>
          <p:nvSpPr>
            <p:cNvPr id="21" name="Card1Stripe"/>
            <p:cNvSpPr/>
            <p:nvPr/>
          </p:nvSpPr>
          <p:spPr>
            <a:xfrm>
              <a:off x="4350000" y="750000"/>
              <a:ext cx="120000" cy="1980000"/>
            </a:xfrm>
            <a:prstGeom prst="rect">
              <a:avLst/>
            </a:prstGeom>
            <a:solidFill>
              <a:srgbClr val="1A5CAD"/>
            </a:solidFill>
            <a:ln w="12700">
              <a:noFill/>
            </a:ln>
          </p:spPr>
          <p:txBody>
            <a:bodyPr/>
            <a:lstStyle/>
            <a:p>
              <a:endParaRPr lang="ja-JP" dirty="0">
                <a:latin typeface="UD デジタル 教科書体 NP-R" panose="02020400000000000000" pitchFamily="18" charset="-128"/>
                <a:ea typeface="UD デジタル 教科書体 NP-R" panose="02020400000000000000" pitchFamily="18" charset="-128"/>
              </a:endParaRPr>
            </a:p>
          </p:txBody>
        </p:sp>
        <p:sp>
          <p:nvSpPr>
            <p:cNvPr id="22" name="Card1Text"/>
            <p:cNvSpPr/>
            <p:nvPr/>
          </p:nvSpPr>
          <p:spPr>
            <a:xfrm>
              <a:off x="4530000" y="800000"/>
              <a:ext cx="4400000" cy="1880000"/>
            </a:xfrm>
            <a:prstGeom prst="rect">
              <a:avLst/>
            </a:prstGeom>
            <a:noFill/>
            <a:ln/>
          </p:spPr>
          <p:txBody>
            <a:bodyPr wrap="square" lIns="91440" tIns="91440" rIns="91440" bIns="91440" rtlCol="0" anchor="t"/>
            <a:lstStyle/>
            <a:p>
              <a:pPr algn="l">
                <a:buNone/>
              </a:pPr>
              <a:r>
                <a:rPr lang="ja-JP" sz="1500" b="1" dirty="0">
                  <a:solidFill>
                    <a:srgbClr val="1A5CAD"/>
                  </a:solidFill>
                  <a:latin typeface="UD デジタル 教科書体 NP-R" panose="02020400000000000000" pitchFamily="18" charset="-128"/>
                  <a:ea typeface="UD デジタル 教科書体 NP-R" panose="02020400000000000000" pitchFamily="18" charset="-128"/>
                </a:rPr>
                <a:t>製造業の例</a:t>
              </a:r>
            </a:p>
            <a:p>
              <a:pPr algn="l">
                <a:buNone/>
              </a:pPr>
              <a:r>
                <a:rPr lang="ja-JP" sz="1350" dirty="0">
                  <a:solidFill>
                    <a:srgbClr val="1E2D3E"/>
                  </a:solidFill>
                  <a:latin typeface="UD デジタル 教科書体 NP-R" panose="02020400000000000000" pitchFamily="18" charset="-128"/>
                  <a:ea typeface="UD デジタル 教科書体 NP-R" panose="02020400000000000000" pitchFamily="18" charset="-128"/>
                </a:rPr>
                <a:t>新たな設備を導入することで、それまで自社では行えなかった加工方法が可能となる。</a:t>
              </a:r>
            </a:p>
            <a:p>
              <a:pPr algn="l">
                <a:buNone/>
              </a:pPr>
              <a:r>
                <a:rPr lang="ja-JP" sz="1350" b="1" dirty="0">
                  <a:solidFill>
                    <a:srgbClr val="1A5CAD"/>
                  </a:solidFill>
                  <a:latin typeface="UD デジタル 教科書体 NP-R" panose="02020400000000000000" pitchFamily="18" charset="-128"/>
                  <a:ea typeface="UD デジタル 教科書体 NP-R" panose="02020400000000000000" pitchFamily="18" charset="-128"/>
                </a:rPr>
                <a:t>➜ 新たな受注獲得・外注の内製化</a:t>
              </a:r>
            </a:p>
          </p:txBody>
        </p:sp>
      </p:grpSp>
      <p:grpSp>
        <p:nvGrpSpPr>
          <p:cNvPr id="7" name="グループ化 6">
            <a:extLst>
              <a:ext uri="{FF2B5EF4-FFF2-40B4-BE49-F238E27FC236}">
                <a16:creationId xmlns:a16="http://schemas.microsoft.com/office/drawing/2014/main" id="{D1CC73A8-6FCA-BF98-F623-CF3D03A3B9FE}"/>
              </a:ext>
            </a:extLst>
          </p:cNvPr>
          <p:cNvGrpSpPr/>
          <p:nvPr/>
        </p:nvGrpSpPr>
        <p:grpSpPr>
          <a:xfrm>
            <a:off x="4350000" y="2880000"/>
            <a:ext cx="4644000" cy="1309163"/>
            <a:chOff x="4350000" y="2880000"/>
            <a:chExt cx="4644000" cy="1980000"/>
          </a:xfrm>
        </p:grpSpPr>
        <p:sp>
          <p:nvSpPr>
            <p:cNvPr id="30" name="Card2BG"/>
            <p:cNvSpPr/>
            <p:nvPr/>
          </p:nvSpPr>
          <p:spPr>
            <a:xfrm>
              <a:off x="4350000" y="2880000"/>
              <a:ext cx="4644000" cy="1980000"/>
            </a:xfrm>
            <a:prstGeom prst="rect">
              <a:avLst/>
            </a:prstGeom>
            <a:solidFill>
              <a:srgbClr val="EEF4FA"/>
            </a:solidFill>
            <a:ln w="19050">
              <a:solidFill>
                <a:srgbClr val="F5A300"/>
              </a:solidFill>
            </a:ln>
          </p:spPr>
          <p:txBody>
            <a:bodyPr/>
            <a:lstStyle/>
            <a:p>
              <a:endParaRPr lang="ja-JP" dirty="0"/>
            </a:p>
          </p:txBody>
        </p:sp>
        <p:sp>
          <p:nvSpPr>
            <p:cNvPr id="31" name="Card2Stripe"/>
            <p:cNvSpPr/>
            <p:nvPr/>
          </p:nvSpPr>
          <p:spPr>
            <a:xfrm>
              <a:off x="4350000" y="2880000"/>
              <a:ext cx="120000" cy="1980000"/>
            </a:xfrm>
            <a:prstGeom prst="rect">
              <a:avLst/>
            </a:prstGeom>
            <a:solidFill>
              <a:srgbClr val="F5A300"/>
            </a:solidFill>
            <a:ln w="12700">
              <a:noFill/>
            </a:ln>
          </p:spPr>
          <p:txBody>
            <a:bodyPr/>
            <a:lstStyle/>
            <a:p>
              <a:endParaRPr lang="ja-JP" dirty="0"/>
            </a:p>
          </p:txBody>
        </p:sp>
      </p:grpSp>
      <p:sp>
        <p:nvSpPr>
          <p:cNvPr id="32" name="Card2Text"/>
          <p:cNvSpPr/>
          <p:nvPr/>
        </p:nvSpPr>
        <p:spPr>
          <a:xfrm>
            <a:off x="4530000" y="2930000"/>
            <a:ext cx="4400000" cy="1121495"/>
          </a:xfrm>
          <a:prstGeom prst="rect">
            <a:avLst/>
          </a:prstGeom>
          <a:noFill/>
          <a:ln/>
        </p:spPr>
        <p:txBody>
          <a:bodyPr wrap="square" lIns="91440" tIns="91440" rIns="91440" bIns="91440" rtlCol="0" anchor="t"/>
          <a:lstStyle/>
          <a:p>
            <a:pPr algn="l">
              <a:buNone/>
            </a:pPr>
            <a:r>
              <a:rPr lang="ja-JP" sz="1500" b="1" dirty="0">
                <a:solidFill>
                  <a:srgbClr val="F5A300"/>
                </a:solidFill>
                <a:latin typeface="UD デジタル 教科書体 NP-R" panose="02020400000000000000" pitchFamily="18" charset="-128"/>
                <a:ea typeface="UD デジタル 教科書体 NP-R" panose="02020400000000000000" pitchFamily="18" charset="-128"/>
              </a:rPr>
              <a:t>小売業の例</a:t>
            </a:r>
          </a:p>
          <a:p>
            <a:pPr algn="l">
              <a:buNone/>
            </a:pPr>
            <a:r>
              <a:rPr lang="ja-JP" sz="1350" dirty="0">
                <a:solidFill>
                  <a:srgbClr val="1E2D3E"/>
                </a:solidFill>
                <a:latin typeface="UD デジタル 教科書体 NP-R" panose="02020400000000000000" pitchFamily="18" charset="-128"/>
                <a:ea typeface="UD デジタル 教科書体 NP-R" panose="02020400000000000000" pitchFamily="18" charset="-128"/>
              </a:rPr>
              <a:t>店舗を改装して魅力を増すことで、来客数・購買率を高める。</a:t>
            </a:r>
          </a:p>
          <a:p>
            <a:pPr algn="l">
              <a:buNone/>
            </a:pPr>
            <a:r>
              <a:rPr lang="ja-JP" sz="1350" b="1" dirty="0">
                <a:solidFill>
                  <a:srgbClr val="F5A300"/>
                </a:solidFill>
                <a:latin typeface="UD デジタル 教科書体 NP-R" panose="02020400000000000000" pitchFamily="18" charset="-128"/>
                <a:ea typeface="UD デジタル 教科書体 NP-R" panose="02020400000000000000" pitchFamily="18" charset="-128"/>
              </a:rPr>
              <a:t>➜ 販売力の強化・利益額の向上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Bar"/>
          <p:cNvSpPr/>
          <p:nvPr/>
        </p:nvSpPr>
        <p:spPr>
          <a:xfrm>
            <a:off x="0" y="0"/>
            <a:ext cx="9144000" cy="658368"/>
          </a:xfrm>
          <a:prstGeom prst="rect">
            <a:avLst/>
          </a:prstGeom>
          <a:solidFill>
            <a:srgbClr val="1A5CAD"/>
          </a:solidFill>
          <a:ln w="12700">
            <a:solidFill>
              <a:srgbClr val="1A5CAD"/>
            </a:solidFill>
            <a:prstDash val="solid"/>
          </a:ln>
        </p:spPr>
        <p:txBody>
          <a:bodyPr/>
          <a:lstStyle/>
          <a:p>
            <a:endParaRPr lang="ja-JP" dirty="0"/>
          </a:p>
        </p:txBody>
      </p:sp>
      <p:sp>
        <p:nvSpPr>
          <p:cNvPr id="3" name="HeaderSep"/>
          <p:cNvSpPr/>
          <p:nvPr/>
        </p:nvSpPr>
        <p:spPr>
          <a:xfrm>
            <a:off x="0" y="658368"/>
            <a:ext cx="9144000" cy="41148"/>
          </a:xfrm>
          <a:prstGeom prst="rect">
            <a:avLst/>
          </a:prstGeom>
          <a:solidFill>
            <a:schemeClr val="bg1">
              <a:lumMod val="75000"/>
            </a:schemeClr>
          </a:solidFill>
          <a:ln w="12700">
            <a:noFill/>
          </a:ln>
        </p:spPr>
        <p:txBody>
          <a:bodyPr/>
          <a:lstStyle/>
          <a:p>
            <a:endParaRPr lang="ja-JP" dirty="0"/>
          </a:p>
        </p:txBody>
      </p:sp>
      <p:sp>
        <p:nvSpPr>
          <p:cNvPr id="4" name="Title"/>
          <p:cNvSpPr/>
          <p:nvPr/>
        </p:nvSpPr>
        <p:spPr>
          <a:xfrm>
            <a:off x="365760" y="0"/>
            <a:ext cx="8412480" cy="658368"/>
          </a:xfrm>
          <a:prstGeom prst="rect">
            <a:avLst/>
          </a:prstGeom>
          <a:noFill/>
          <a:ln/>
        </p:spPr>
        <p:txBody>
          <a:bodyPr wrap="square" lIns="0" tIns="0" rIns="0" bIns="0" rtlCol="0" anchor="ctr"/>
          <a:lstStyle/>
          <a:p>
            <a:pPr marL="0" indent="0" algn="l">
              <a:buNone/>
            </a:pPr>
            <a:r>
              <a:rPr lang="ja-JP" sz="2000" b="1" dirty="0">
                <a:solidFill>
                  <a:srgbClr val="FFFFFF"/>
                </a:solidFill>
                <a:latin typeface="UD デジタル 教科書体 NP-R" panose="02020400000000000000" pitchFamily="18" charset="-128"/>
                <a:ea typeface="UD デジタル 教科書体 NP-R" panose="02020400000000000000" pitchFamily="18" charset="-128"/>
              </a:rPr>
              <a:t>①付加価値の増加 — 成長投資（設備投資）</a:t>
            </a:r>
          </a:p>
        </p:txBody>
      </p:sp>
      <p:sp>
        <p:nvSpPr>
          <p:cNvPr id="5" name="PageNum"/>
          <p:cNvSpPr/>
          <p:nvPr/>
        </p:nvSpPr>
        <p:spPr>
          <a:xfrm>
            <a:off x="8503920" y="4892040"/>
            <a:ext cx="457200" cy="182880"/>
          </a:xfrm>
          <a:prstGeom prst="rect">
            <a:avLst/>
          </a:prstGeom>
          <a:noFill/>
          <a:ln/>
        </p:spPr>
        <p:txBody>
          <a:bodyPr wrap="square" lIns="0" tIns="0" rIns="0" bIns="0" rtlCol="0" anchor="ctr"/>
          <a:lstStyle/>
          <a:p>
            <a:pPr marL="0" indent="0" algn="r">
              <a:buNone/>
            </a:pPr>
            <a:r>
              <a:rPr lang="en-US" sz="900" dirty="0">
                <a:solidFill>
                  <a:srgbClr val="4A6278"/>
                </a:solidFill>
                <a:latin typeface="Calibri"/>
                <a:ea typeface="Calibri"/>
              </a:rPr>
              <a:t>14</a:t>
            </a:r>
          </a:p>
        </p:txBody>
      </p:sp>
      <p:sp>
        <p:nvSpPr>
          <p:cNvPr id="6" name="RHead"/>
          <p:cNvSpPr/>
          <p:nvPr/>
        </p:nvSpPr>
        <p:spPr>
          <a:xfrm>
            <a:off x="5501120" y="1590724"/>
            <a:ext cx="3460000" cy="820000"/>
          </a:xfrm>
          <a:prstGeom prst="rect">
            <a:avLst/>
          </a:prstGeom>
          <a:noFill/>
          <a:ln/>
        </p:spPr>
        <p:txBody>
          <a:bodyPr wrap="square" lIns="0" tIns="0" rIns="0" bIns="0" rtlCol="0" anchor="ctr"/>
          <a:lstStyle/>
          <a:p>
            <a:r>
              <a:rPr lang="ja-JP" sz="2400" b="1" dirty="0">
                <a:solidFill>
                  <a:srgbClr val="1A5CAD"/>
                </a:solidFill>
                <a:latin typeface="UD デジタル 教科書体 NP-R" panose="02020400000000000000" pitchFamily="18" charset="-128"/>
                <a:ea typeface="UD デジタル 教科書体 NP-R" panose="02020400000000000000" pitchFamily="18" charset="-128"/>
              </a:rPr>
              <a:t>「収益を確保できるか分からない」が最大の障壁</a:t>
            </a:r>
          </a:p>
        </p:txBody>
      </p:sp>
      <p:sp>
        <p:nvSpPr>
          <p:cNvPr id="7" name="RBody"/>
          <p:cNvSpPr/>
          <p:nvPr/>
        </p:nvSpPr>
        <p:spPr>
          <a:xfrm>
            <a:off x="5535535" y="2649494"/>
            <a:ext cx="3460000" cy="1402001"/>
          </a:xfrm>
          <a:prstGeom prst="rect">
            <a:avLst/>
          </a:prstGeom>
          <a:noFill/>
          <a:ln/>
        </p:spPr>
        <p:txBody>
          <a:bodyPr wrap="square" lIns="0" tIns="0" rIns="0" bIns="0" rtlCol="0" anchor="t"/>
          <a:lstStyle/>
          <a:p>
            <a:pPr marL="0" indent="0" algn="l">
              <a:buNone/>
            </a:pPr>
            <a:r>
              <a:rPr lang="ja-JP" sz="1400" dirty="0">
                <a:solidFill>
                  <a:srgbClr val="1E2D3E"/>
                </a:solidFill>
                <a:latin typeface="UD デジタル 教科書体 NP-R" panose="02020400000000000000" pitchFamily="18" charset="-128"/>
                <a:ea typeface="UD デジタル 教科書体 NP-R" panose="02020400000000000000" pitchFamily="18" charset="-128"/>
              </a:rPr>
              <a:t>投資の可能性は見えていても、不確実性が高く踏み切れない経営者は多い。</a:t>
            </a:r>
          </a:p>
          <a:p>
            <a:pPr marL="0" indent="0" algn="l">
              <a:buNone/>
            </a:pPr>
            <a:r>
              <a:rPr lang="ja-JP" sz="1400" dirty="0">
                <a:solidFill>
                  <a:srgbClr val="1E2D3E"/>
                </a:solidFill>
                <a:latin typeface="UD デジタル 教科書体 NP-R" panose="02020400000000000000" pitchFamily="18" charset="-128"/>
                <a:ea typeface="UD デジタル 教科書体 NP-R" panose="02020400000000000000" pitchFamily="18" charset="-128"/>
              </a:rPr>
              <a:t>設備導入後に想定通りの受注が得られないリスクもある。</a:t>
            </a:r>
          </a:p>
          <a:p>
            <a:pPr marL="0" indent="0" algn="l">
              <a:buNone/>
            </a:pPr>
            <a:endParaRPr lang="en-US" altLang="ja-JP" sz="1400" b="1" dirty="0">
              <a:solidFill>
                <a:srgbClr val="1A5CAD"/>
              </a:solidFill>
              <a:latin typeface="UD デジタル 教科書体 NP-R" panose="02020400000000000000" pitchFamily="18" charset="-128"/>
              <a:ea typeface="UD デジタル 教科書体 NP-R" panose="02020400000000000000" pitchFamily="18" charset="-128"/>
            </a:endParaRPr>
          </a:p>
          <a:p>
            <a:pPr marL="0" indent="0" algn="l">
              <a:buNone/>
            </a:pPr>
            <a:r>
              <a:rPr lang="ja-JP" sz="1400" b="1" dirty="0">
                <a:solidFill>
                  <a:srgbClr val="1A5CAD"/>
                </a:solidFill>
                <a:latin typeface="UD デジタル 教科書体 NP-R" panose="02020400000000000000" pitchFamily="18" charset="-128"/>
                <a:ea typeface="UD デジタル 教科書体 NP-R" panose="02020400000000000000" pitchFamily="18" charset="-128"/>
              </a:rPr>
              <a:t>➜ 補助金活用でリスクを軽減</a:t>
            </a:r>
          </a:p>
        </p:txBody>
      </p:sp>
      <p:pic>
        <p:nvPicPr>
          <p:cNvPr id="10" name="Picture 20">
            <a:extLst>
              <a:ext uri="{FF2B5EF4-FFF2-40B4-BE49-F238E27FC236}">
                <a16:creationId xmlns:a16="http://schemas.microsoft.com/office/drawing/2014/main" id="{A4F14623-8CF7-76E3-19EF-FEFBF61DBB12}"/>
              </a:ext>
            </a:extLst>
          </p:cNvPr>
          <p:cNvPicPr>
            <a:picLocks noChangeAspect="1"/>
          </p:cNvPicPr>
          <p:nvPr/>
        </p:nvPicPr>
        <p:blipFill>
          <a:blip r:embed="rId2" cstate="print">
            <a:extLst>
              <a:ext uri="{28A0092B-C50C-407E-A947-70E740481C1C}">
                <a14:useLocalDpi xmlns:a14="http://schemas.microsoft.com/office/drawing/2010/main" val="0"/>
              </a:ext>
            </a:extLst>
          </a:blip>
          <a:srcRect t="6365" b="16837"/>
          <a:stretch>
            <a:fillRect/>
          </a:stretch>
        </p:blipFill>
        <p:spPr bwMode="auto">
          <a:xfrm>
            <a:off x="64352" y="938988"/>
            <a:ext cx="5208516" cy="342101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A5CAD"/>
          </a:solidFill>
          <a:ln w="12700">
            <a:solidFill>
              <a:srgbClr val="1A5CAD"/>
            </a:solidFill>
            <a:prstDash val="solid"/>
          </a:ln>
        </p:spPr>
        <p:txBody>
          <a:bodyPr/>
          <a:lstStyle/>
          <a:p>
            <a:endParaRPr lang="ja-JP" altLang="en-US" dirty="0"/>
          </a:p>
        </p:txBody>
      </p:sp>
      <p:sp>
        <p:nvSpPr>
          <p:cNvPr id="3" name="Shape 1"/>
          <p:cNvSpPr/>
          <p:nvPr/>
        </p:nvSpPr>
        <p:spPr>
          <a:xfrm>
            <a:off x="0" y="658368"/>
            <a:ext cx="9144000" cy="41148"/>
          </a:xfrm>
          <a:prstGeom prst="rect">
            <a:avLst/>
          </a:prstGeom>
          <a:solidFill>
            <a:schemeClr val="bg1">
              <a:lumMod val="75000"/>
            </a:schemeClr>
          </a:solidFill>
          <a:ln w="12700">
            <a:noFill/>
            <a:prstDash val="solid"/>
          </a:ln>
        </p:spPr>
        <p:txBody>
          <a:bodyPr/>
          <a:lstStyle/>
          <a:p>
            <a:endParaRPr lang="ja-JP" altLang="en-US"/>
          </a:p>
        </p:txBody>
      </p:sp>
      <p:sp>
        <p:nvSpPr>
          <p:cNvPr id="4" name="Title"/>
          <p:cNvSpPr/>
          <p:nvPr/>
        </p:nvSpPr>
        <p:spPr>
          <a:xfrm>
            <a:off x="365760" y="0"/>
            <a:ext cx="8412480" cy="658368"/>
          </a:xfrm>
          <a:prstGeom prst="rect">
            <a:avLst/>
          </a:prstGeom>
          <a:noFill/>
          <a:ln/>
        </p:spPr>
        <p:txBody>
          <a:bodyPr wrap="square" lIns="0" tIns="0" rIns="0" bIns="0" rtlCol="0" anchor="ctr"/>
          <a:lstStyle/>
          <a:p>
            <a:pPr marL="0" indent="0" algn="l">
              <a:buNone/>
            </a:pPr>
            <a:r>
              <a:rPr lang="ja-JP" altLang="en-US" sz="2000" b="1" dirty="0">
                <a:solidFill>
                  <a:srgbClr val="FFFFFF"/>
                </a:solidFill>
                <a:latin typeface="UD デジタル 教科書体 NP-R" panose="02020400000000000000" pitchFamily="18" charset="-128"/>
                <a:ea typeface="UD デジタル 教科書体 NP-R" panose="02020400000000000000" pitchFamily="18" charset="-128"/>
              </a:rPr>
              <a:t>②労働投入量の最適化 — ITツール活用</a:t>
            </a:r>
          </a:p>
        </p:txBody>
      </p:sp>
      <p:sp>
        <p:nvSpPr>
          <p:cNvPr id="5" name="PageNum"/>
          <p:cNvSpPr/>
          <p:nvPr/>
        </p:nvSpPr>
        <p:spPr>
          <a:xfrm>
            <a:off x="8503920" y="4892040"/>
            <a:ext cx="457200" cy="182880"/>
          </a:xfrm>
          <a:prstGeom prst="rect">
            <a:avLst/>
          </a:prstGeom>
          <a:noFill/>
          <a:ln/>
        </p:spPr>
        <p:txBody>
          <a:bodyPr wrap="square" lIns="0" tIns="0" rIns="0" bIns="0" rtlCol="0" anchor="ctr"/>
          <a:lstStyle/>
          <a:p>
            <a:pPr marL="0" indent="0" algn="r">
              <a:buNone/>
            </a:pPr>
            <a:r>
              <a:rPr lang="en-US" sz="900" dirty="0">
                <a:solidFill>
                  <a:srgbClr val="4A6278"/>
                </a:solidFill>
                <a:latin typeface="Calibri" pitchFamily="34" charset="0"/>
                <a:ea typeface="Calibri" pitchFamily="34" charset="-122"/>
              </a:rPr>
              <a:t>15</a:t>
            </a:r>
          </a:p>
        </p:txBody>
      </p:sp>
      <p:sp>
        <p:nvSpPr>
          <p:cNvPr id="6" name="RHead"/>
          <p:cNvSpPr/>
          <p:nvPr/>
        </p:nvSpPr>
        <p:spPr>
          <a:xfrm>
            <a:off x="5416062" y="1268391"/>
            <a:ext cx="3460000" cy="1086529"/>
          </a:xfrm>
          <a:prstGeom prst="rect">
            <a:avLst/>
          </a:prstGeom>
          <a:noFill/>
          <a:ln/>
        </p:spPr>
        <p:txBody>
          <a:bodyPr wrap="square" lIns="0" tIns="0" rIns="0" bIns="0" rtlCol="0" anchor="ctr"/>
          <a:lstStyle/>
          <a:p>
            <a:r>
              <a:rPr lang="ja-JP" sz="2400" b="1" dirty="0">
                <a:solidFill>
                  <a:srgbClr val="1A5CAD"/>
                </a:solidFill>
                <a:latin typeface="UD デジタル 教科書体 NP-R" panose="02020400000000000000" pitchFamily="18" charset="-128"/>
                <a:ea typeface="UD デジタル 教科書体 NP-R" panose="02020400000000000000" pitchFamily="18" charset="-128"/>
              </a:rPr>
              <a:t>クラウドサービスで業務時間を短縮・属人化を解消</a:t>
            </a:r>
          </a:p>
        </p:txBody>
      </p:sp>
      <p:sp>
        <p:nvSpPr>
          <p:cNvPr id="7" name="RBody"/>
          <p:cNvSpPr/>
          <p:nvPr/>
        </p:nvSpPr>
        <p:spPr>
          <a:xfrm>
            <a:off x="5416062" y="2571750"/>
            <a:ext cx="3579473" cy="2503170"/>
          </a:xfrm>
          <a:prstGeom prst="rect">
            <a:avLst/>
          </a:prstGeom>
          <a:noFill/>
          <a:ln/>
        </p:spPr>
        <p:txBody>
          <a:bodyPr wrap="square" lIns="0" tIns="0" rIns="0" bIns="0" rtlCol="0" anchor="t"/>
          <a:lstStyle/>
          <a:p>
            <a:pPr marL="0" indent="0" algn="l">
              <a:buNone/>
            </a:pPr>
            <a:r>
              <a:rPr lang="ja-JP" sz="1400" dirty="0">
                <a:solidFill>
                  <a:srgbClr val="1E2D3E"/>
                </a:solidFill>
                <a:latin typeface="UD デジタル 教科書体 NP-R" panose="02020400000000000000" pitchFamily="18" charset="-128"/>
                <a:ea typeface="UD デジタル 教科書体 NP-R" panose="02020400000000000000" pitchFamily="18" charset="-128"/>
              </a:rPr>
              <a:t>低価格なクラウドサービスを利用することで、コストを抑えながら業務時間を短縮。</a:t>
            </a:r>
            <a:endParaRPr lang="en-US" sz="1400" dirty="0">
              <a:latin typeface="UD デジタル 教科書体 NP-R" panose="02020400000000000000" pitchFamily="18" charset="-128"/>
              <a:ea typeface="UD デジタル 教科書体 NP-R" panose="02020400000000000000" pitchFamily="18" charset="-128"/>
            </a:endParaRPr>
          </a:p>
          <a:p>
            <a:pPr marL="0" indent="0" algn="l">
              <a:buNone/>
            </a:pPr>
            <a:endParaRPr lang="en-US" sz="1400" dirty="0">
              <a:latin typeface="UD デジタル 教科書体 NP-R" panose="02020400000000000000" pitchFamily="18" charset="-128"/>
              <a:ea typeface="UD デジタル 教科書体 NP-R" panose="02020400000000000000" pitchFamily="18" charset="-128"/>
            </a:endParaRPr>
          </a:p>
          <a:p>
            <a:pPr marL="0" indent="0" algn="l">
              <a:buNone/>
            </a:pPr>
            <a:r>
              <a:rPr lang="ja-JP" sz="1400" b="1" dirty="0">
                <a:solidFill>
                  <a:srgbClr val="1A5CAD"/>
                </a:solidFill>
                <a:latin typeface="UD デジタル 教科書体 NP-R" panose="02020400000000000000" pitchFamily="18" charset="-128"/>
                <a:ea typeface="UD デジタル 教科書体 NP-R" panose="02020400000000000000" pitchFamily="18" charset="-128"/>
              </a:rPr>
              <a:t>【追加効果】</a:t>
            </a:r>
            <a:endParaRPr lang="en-US" sz="1400" dirty="0">
              <a:latin typeface="UD デジタル 教科書体 NP-R" panose="02020400000000000000" pitchFamily="18" charset="-128"/>
              <a:ea typeface="UD デジタル 教科書体 NP-R" panose="02020400000000000000" pitchFamily="18" charset="-128"/>
            </a:endParaRPr>
          </a:p>
          <a:p>
            <a:pPr marL="0" indent="0" algn="l">
              <a:buNone/>
            </a:pPr>
            <a:r>
              <a:rPr lang="ja-JP" sz="1400" dirty="0">
                <a:solidFill>
                  <a:srgbClr val="1E2D3E"/>
                </a:solidFill>
                <a:latin typeface="UD デジタル 教科書体 NP-R" panose="02020400000000000000" pitchFamily="18" charset="-128"/>
                <a:ea typeface="UD デジタル 教科書体 NP-R" panose="02020400000000000000" pitchFamily="18" charset="-128"/>
              </a:rPr>
              <a:t>担当者以外も業務内容を把握しやすくなり、引継ぎ・長期休暇時のフォローが容易に。</a:t>
            </a:r>
            <a:endParaRPr lang="en-US" sz="1400" dirty="0">
              <a:latin typeface="UD デジタル 教科書体 NP-R" panose="02020400000000000000" pitchFamily="18" charset="-128"/>
              <a:ea typeface="UD デジタル 教科書体 NP-R" panose="02020400000000000000" pitchFamily="18" charset="-128"/>
            </a:endParaRPr>
          </a:p>
          <a:p>
            <a:pPr marL="0" indent="0" algn="l">
              <a:buNone/>
            </a:pPr>
            <a:endParaRPr lang="en-US" sz="1400" dirty="0">
              <a:latin typeface="UD デジタル 教科書体 NP-R" panose="02020400000000000000" pitchFamily="18" charset="-128"/>
              <a:ea typeface="UD デジタル 教科書体 NP-R" panose="02020400000000000000" pitchFamily="18" charset="-128"/>
            </a:endParaRPr>
          </a:p>
          <a:p>
            <a:pPr marL="0" indent="0" algn="l">
              <a:buNone/>
            </a:pPr>
            <a:r>
              <a:rPr lang="ja-JP" sz="1400" b="1" dirty="0">
                <a:solidFill>
                  <a:srgbClr val="C0392B"/>
                </a:solidFill>
                <a:latin typeface="UD デジタル 教科書体 NP-R" panose="02020400000000000000" pitchFamily="18" charset="-128"/>
                <a:ea typeface="UD デジタル 教科書体 NP-R" panose="02020400000000000000" pitchFamily="18" charset="-128"/>
              </a:rPr>
              <a:t>【よくある失敗】</a:t>
            </a:r>
            <a:endParaRPr lang="en-US" sz="1400" dirty="0">
              <a:latin typeface="UD デジタル 教科書体 NP-R" panose="02020400000000000000" pitchFamily="18" charset="-128"/>
              <a:ea typeface="UD デジタル 教科書体 NP-R" panose="02020400000000000000" pitchFamily="18" charset="-128"/>
            </a:endParaRPr>
          </a:p>
          <a:p>
            <a:pPr marL="0" indent="0" algn="l">
              <a:buNone/>
            </a:pPr>
            <a:r>
              <a:rPr lang="ja-JP" sz="1400" dirty="0">
                <a:solidFill>
                  <a:srgbClr val="1E2D3E"/>
                </a:solidFill>
                <a:latin typeface="UD デジタル 教科書体 NP-R" panose="02020400000000000000" pitchFamily="18" charset="-128"/>
                <a:ea typeface="UD デジタル 教科書体 NP-R" panose="02020400000000000000" pitchFamily="18" charset="-128"/>
              </a:rPr>
              <a:t>・複数ツールの併用でデータ重複入力が発生</a:t>
            </a:r>
            <a:endParaRPr lang="en-US" sz="1400" dirty="0">
              <a:latin typeface="UD デジタル 教科書体 NP-R" panose="02020400000000000000" pitchFamily="18" charset="-128"/>
              <a:ea typeface="UD デジタル 教科書体 NP-R" panose="02020400000000000000" pitchFamily="18" charset="-128"/>
            </a:endParaRPr>
          </a:p>
          <a:p>
            <a:pPr marL="0" indent="0" algn="l">
              <a:buNone/>
            </a:pPr>
            <a:r>
              <a:rPr lang="ja-JP" sz="1400" dirty="0">
                <a:solidFill>
                  <a:srgbClr val="1E2D3E"/>
                </a:solidFill>
                <a:latin typeface="UD デジタル 教科書体 NP-R" panose="02020400000000000000" pitchFamily="18" charset="-128"/>
                <a:ea typeface="UD デジタル 教科書体 NP-R" panose="02020400000000000000" pitchFamily="18" charset="-128"/>
              </a:rPr>
              <a:t>・導入しても現場担当者が使わない</a:t>
            </a:r>
            <a:endParaRPr lang="en-US" sz="1400" dirty="0">
              <a:latin typeface="UD デジタル 教科書体 NP-R" panose="02020400000000000000" pitchFamily="18" charset="-128"/>
              <a:ea typeface="UD デジタル 教科書体 NP-R" panose="02020400000000000000" pitchFamily="18" charset="-128"/>
            </a:endParaRPr>
          </a:p>
        </p:txBody>
      </p:sp>
      <p:pic>
        <p:nvPicPr>
          <p:cNvPr id="10" name="Picture 24">
            <a:extLst>
              <a:ext uri="{FF2B5EF4-FFF2-40B4-BE49-F238E27FC236}">
                <a16:creationId xmlns:a16="http://schemas.microsoft.com/office/drawing/2014/main" id="{6F24383B-E95D-8281-9B88-C38C533F090C}"/>
              </a:ext>
            </a:extLst>
          </p:cNvPr>
          <p:cNvPicPr>
            <a:picLocks noChangeAspect="1"/>
          </p:cNvPicPr>
          <p:nvPr/>
        </p:nvPicPr>
        <p:blipFill>
          <a:blip r:embed="rId2" cstate="print">
            <a:extLst>
              <a:ext uri="{28A0092B-C50C-407E-A947-70E740481C1C}">
                <a14:useLocalDpi xmlns:a14="http://schemas.microsoft.com/office/drawing/2010/main" val="0"/>
              </a:ext>
            </a:extLst>
          </a:blip>
          <a:srcRect t="5804" b="13640"/>
          <a:stretch>
            <a:fillRect/>
          </a:stretch>
        </p:blipFill>
        <p:spPr bwMode="auto">
          <a:xfrm>
            <a:off x="88661" y="829994"/>
            <a:ext cx="5069046" cy="406204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A5CAD"/>
          </a:solidFill>
          <a:ln w="12700">
            <a:solidFill>
              <a:srgbClr val="1A5CAD"/>
            </a:solidFill>
            <a:prstDash val="solid"/>
          </a:ln>
        </p:spPr>
        <p:txBody>
          <a:bodyPr/>
          <a:lstStyle/>
          <a:p>
            <a:endParaRPr lang="ja-JP" altLang="en-US" dirty="0"/>
          </a:p>
        </p:txBody>
      </p:sp>
      <p:sp>
        <p:nvSpPr>
          <p:cNvPr id="3" name="Shape 1"/>
          <p:cNvSpPr/>
          <p:nvPr/>
        </p:nvSpPr>
        <p:spPr>
          <a:xfrm>
            <a:off x="0" y="658368"/>
            <a:ext cx="9144000" cy="41148"/>
          </a:xfrm>
          <a:prstGeom prst="rect">
            <a:avLst/>
          </a:prstGeom>
          <a:solidFill>
            <a:schemeClr val="bg1">
              <a:lumMod val="75000"/>
            </a:schemeClr>
          </a:solidFill>
          <a:ln w="12700">
            <a:noFill/>
            <a:prstDash val="solid"/>
          </a:ln>
        </p:spPr>
        <p:txBody>
          <a:bodyPr/>
          <a:lstStyle/>
          <a:p>
            <a:endParaRPr lang="ja-JP" altLang="en-US"/>
          </a:p>
        </p:txBody>
      </p:sp>
      <p:sp>
        <p:nvSpPr>
          <p:cNvPr id="4" name="Title"/>
          <p:cNvSpPr/>
          <p:nvPr/>
        </p:nvSpPr>
        <p:spPr>
          <a:xfrm>
            <a:off x="365760" y="0"/>
            <a:ext cx="8412480" cy="658368"/>
          </a:xfrm>
          <a:prstGeom prst="rect">
            <a:avLst/>
          </a:prstGeom>
          <a:noFill/>
          <a:ln/>
        </p:spPr>
        <p:txBody>
          <a:bodyPr wrap="square" lIns="0" tIns="0" rIns="0" bIns="0" rtlCol="0" anchor="ctr"/>
          <a:lstStyle/>
          <a:p>
            <a:pPr marL="0" indent="0" algn="l">
              <a:buNone/>
            </a:pPr>
            <a:r>
              <a:rPr lang="ja-JP" altLang="en-US" sz="2000" b="1" dirty="0">
                <a:solidFill>
                  <a:srgbClr val="FFFFFF"/>
                </a:solidFill>
                <a:latin typeface="UD デジタル 教科書体 NP-R" panose="02020400000000000000" pitchFamily="18" charset="-128"/>
                <a:ea typeface="UD デジタル 教科書体 NP-R" panose="02020400000000000000" pitchFamily="18" charset="-128"/>
              </a:rPr>
              <a:t>②労働投入量の最適化 — AI活用</a:t>
            </a:r>
          </a:p>
        </p:txBody>
      </p:sp>
      <p:sp>
        <p:nvSpPr>
          <p:cNvPr id="5" name="PageNum"/>
          <p:cNvSpPr/>
          <p:nvPr/>
        </p:nvSpPr>
        <p:spPr>
          <a:xfrm>
            <a:off x="8503920" y="4892040"/>
            <a:ext cx="457200" cy="182880"/>
          </a:xfrm>
          <a:prstGeom prst="rect">
            <a:avLst/>
          </a:prstGeom>
          <a:noFill/>
          <a:ln/>
        </p:spPr>
        <p:txBody>
          <a:bodyPr wrap="square" lIns="0" tIns="0" rIns="0" bIns="0" rtlCol="0" anchor="ctr"/>
          <a:lstStyle/>
          <a:p>
            <a:pPr marL="0" indent="0" algn="r">
              <a:buNone/>
            </a:pPr>
            <a:r>
              <a:rPr lang="en-US" sz="900" dirty="0">
                <a:solidFill>
                  <a:srgbClr val="4A6278"/>
                </a:solidFill>
                <a:latin typeface="Calibri" pitchFamily="34" charset="0"/>
                <a:ea typeface="Calibri" pitchFamily="34" charset="-122"/>
              </a:rPr>
              <a:t>16</a:t>
            </a:r>
          </a:p>
        </p:txBody>
      </p:sp>
      <p:sp>
        <p:nvSpPr>
          <p:cNvPr id="8" name="ImgBox"/>
          <p:cNvSpPr/>
          <p:nvPr/>
        </p:nvSpPr>
        <p:spPr>
          <a:xfrm>
            <a:off x="64352" y="751114"/>
            <a:ext cx="5218682" cy="3520000"/>
          </a:xfrm>
          <a:prstGeom prst="rect">
            <a:avLst/>
          </a:prstGeom>
          <a:solidFill>
            <a:srgbClr val="EEF4FA"/>
          </a:solidFill>
          <a:ln w="19050">
            <a:solidFill>
              <a:srgbClr val="B8D0E8"/>
            </a:solidFill>
            <a:prstDash val="dash"/>
          </a:ln>
        </p:spPr>
        <p:txBody>
          <a:bodyPr anchor="ctr"/>
          <a:lstStyle/>
          <a:p>
            <a:pPr algn="ctr">
              <a:buNone/>
            </a:pPr>
            <a:r>
              <a:rPr lang="ja-JP" sz="1400" dirty="0">
                <a:solidFill>
                  <a:srgbClr val="9DBCD4"/>
                </a:solidFill>
                <a:latin typeface="Calibri"/>
                <a:ea typeface="Calibri"/>
              </a:rPr>
              <a:t>（図を挿入）</a:t>
            </a:r>
          </a:p>
        </p:txBody>
      </p:sp>
      <p:sp>
        <p:nvSpPr>
          <p:cNvPr id="9" name="Caption"/>
          <p:cNvSpPr/>
          <p:nvPr/>
        </p:nvSpPr>
        <p:spPr>
          <a:xfrm>
            <a:off x="140000" y="4330000"/>
            <a:ext cx="5160000" cy="400000"/>
          </a:xfrm>
          <a:prstGeom prst="rect">
            <a:avLst/>
          </a:prstGeom>
          <a:noFill/>
          <a:ln/>
        </p:spPr>
        <p:txBody>
          <a:bodyPr wrap="square" lIns="0" tIns="0" rIns="0" bIns="0" rtlCol="0" anchor="t"/>
          <a:lstStyle/>
          <a:p>
            <a:pPr marL="0" indent="0" algn="ctr">
              <a:buNone/>
            </a:pPr>
            <a:r>
              <a:rPr lang="ja-JP" sz="1050" dirty="0">
                <a:solidFill>
                  <a:srgbClr val="5A90B8"/>
                </a:solidFill>
                <a:latin typeface="Calibri"/>
                <a:ea typeface="Calibri"/>
              </a:rPr>
              <a:t>【参考】中小企業のAI利用状況（中小企業白書）</a:t>
            </a:r>
          </a:p>
        </p:txBody>
      </p:sp>
      <p:sp>
        <p:nvSpPr>
          <p:cNvPr id="6" name="RHead"/>
          <p:cNvSpPr/>
          <p:nvPr/>
        </p:nvSpPr>
        <p:spPr>
          <a:xfrm>
            <a:off x="5535535" y="1316736"/>
            <a:ext cx="3460000" cy="1108579"/>
          </a:xfrm>
          <a:prstGeom prst="rect">
            <a:avLst/>
          </a:prstGeom>
          <a:noFill/>
          <a:ln/>
        </p:spPr>
        <p:txBody>
          <a:bodyPr wrap="square" lIns="0" tIns="0" rIns="0" bIns="0" rtlCol="0" anchor="ctr"/>
          <a:lstStyle/>
          <a:p>
            <a:r>
              <a:rPr lang="ja-JP" sz="2400" b="1" dirty="0">
                <a:solidFill>
                  <a:srgbClr val="1A5CAD"/>
                </a:solidFill>
                <a:latin typeface="UD デジタル 教科書体 NP-R" panose="02020400000000000000" pitchFamily="18" charset="-128"/>
                <a:ea typeface="UD デジタル 教科書体 NP-R" panose="02020400000000000000" pitchFamily="18" charset="-128"/>
              </a:rPr>
              <a:t>まず「慣れること」から始め、代替業務を発見する</a:t>
            </a:r>
          </a:p>
        </p:txBody>
      </p:sp>
      <p:sp>
        <p:nvSpPr>
          <p:cNvPr id="7" name="RBody"/>
          <p:cNvSpPr/>
          <p:nvPr/>
        </p:nvSpPr>
        <p:spPr>
          <a:xfrm>
            <a:off x="5535535" y="2632363"/>
            <a:ext cx="3460000" cy="2271137"/>
          </a:xfrm>
          <a:prstGeom prst="rect">
            <a:avLst/>
          </a:prstGeom>
          <a:noFill/>
          <a:ln/>
        </p:spPr>
        <p:txBody>
          <a:bodyPr wrap="square" lIns="0" tIns="0" rIns="0" bIns="0" rtlCol="0" anchor="t"/>
          <a:lstStyle/>
          <a:p>
            <a:pPr marL="0" indent="0" algn="l">
              <a:buNone/>
            </a:pPr>
            <a:r>
              <a:rPr lang="ja-JP" sz="1400" dirty="0">
                <a:solidFill>
                  <a:srgbClr val="1E2D3E"/>
                </a:solidFill>
                <a:latin typeface="UD デジタル 教科書体 NP-R" panose="02020400000000000000" pitchFamily="18" charset="-128"/>
                <a:ea typeface="UD デジタル 教科書体 NP-R" panose="02020400000000000000" pitchFamily="18" charset="-128"/>
              </a:rPr>
              <a:t>中小企業ではAI活用がようやく始まった段階。まずは触れることが大切。</a:t>
            </a:r>
            <a:endParaRPr lang="en-US" sz="1400" dirty="0">
              <a:latin typeface="UD デジタル 教科書体 NP-R" panose="02020400000000000000" pitchFamily="18" charset="-128"/>
              <a:ea typeface="UD デジタル 教科書体 NP-R" panose="02020400000000000000" pitchFamily="18" charset="-128"/>
            </a:endParaRPr>
          </a:p>
          <a:p>
            <a:pPr marL="0" indent="0" algn="l">
              <a:buNone/>
            </a:pPr>
            <a:endParaRPr lang="en-US" sz="1400" dirty="0">
              <a:latin typeface="UD デジタル 教科書体 NP-R" panose="02020400000000000000" pitchFamily="18" charset="-128"/>
              <a:ea typeface="UD デジタル 教科書体 NP-R" panose="02020400000000000000" pitchFamily="18" charset="-128"/>
            </a:endParaRPr>
          </a:p>
          <a:p>
            <a:pPr marL="0" indent="0" algn="l">
              <a:buNone/>
            </a:pPr>
            <a:r>
              <a:rPr lang="ja-JP" sz="1400" dirty="0">
                <a:solidFill>
                  <a:srgbClr val="1E2D3E"/>
                </a:solidFill>
                <a:latin typeface="UD デジタル 教科書体 NP-R" panose="02020400000000000000" pitchFamily="18" charset="-128"/>
                <a:ea typeface="UD デジタル 教科書体 NP-R" panose="02020400000000000000" pitchFamily="18" charset="-128"/>
              </a:rPr>
              <a:t>AIに慣れることで、業務代替のアイデアが自然と生まれてくる。</a:t>
            </a:r>
            <a:endParaRPr lang="en-US" sz="1400" dirty="0">
              <a:latin typeface="UD デジタル 教科書体 NP-R" panose="02020400000000000000" pitchFamily="18" charset="-128"/>
              <a:ea typeface="UD デジタル 教科書体 NP-R" panose="02020400000000000000" pitchFamily="18" charset="-128"/>
            </a:endParaRPr>
          </a:p>
        </p:txBody>
      </p:sp>
      <p:pic>
        <p:nvPicPr>
          <p:cNvPr id="10" name="Picture 28">
            <a:extLst>
              <a:ext uri="{FF2B5EF4-FFF2-40B4-BE49-F238E27FC236}">
                <a16:creationId xmlns:a16="http://schemas.microsoft.com/office/drawing/2014/main" id="{C18ABB06-7AA7-341A-14DC-559CA3F3946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352" y="758401"/>
            <a:ext cx="5337642" cy="372596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bg>
      <p:bgPr>
        <a:solidFill>
          <a:schemeClr val="bg1"/>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0070C0"/>
          </a:solidFill>
          <a:ln w="12700">
            <a:solidFill>
              <a:srgbClr val="0070C0"/>
            </a:solidFill>
            <a:prstDash val="solid"/>
          </a:ln>
        </p:spPr>
        <p:txBody>
          <a:bodyPr/>
          <a:lstStyle/>
          <a:p>
            <a:endParaRPr lang="ja-JP" altLang="en-US"/>
          </a:p>
        </p:txBody>
      </p:sp>
      <p:sp>
        <p:nvSpPr>
          <p:cNvPr id="3" name="Text 1"/>
          <p:cNvSpPr/>
          <p:nvPr/>
        </p:nvSpPr>
        <p:spPr>
          <a:xfrm>
            <a:off x="365760" y="1463040"/>
            <a:ext cx="8229600" cy="502920"/>
          </a:xfrm>
          <a:prstGeom prst="rect">
            <a:avLst/>
          </a:prstGeom>
          <a:noFill/>
          <a:ln/>
        </p:spPr>
        <p:txBody>
          <a:bodyPr wrap="square" lIns="0" tIns="0" rIns="0" bIns="0" rtlCol="0" anchor="ctr"/>
          <a:lstStyle/>
          <a:p>
            <a:pPr marL="0" indent="0" algn="l">
              <a:buNone/>
            </a:pPr>
            <a:r>
              <a:rPr lang="en-US" sz="1600" dirty="0">
                <a:solidFill>
                  <a:srgbClr val="F5A300"/>
                </a:solidFill>
                <a:latin typeface="Calibri" pitchFamily="34" charset="0"/>
                <a:ea typeface="Calibri" pitchFamily="34" charset="-122"/>
                <a:cs typeface="Calibri" pitchFamily="34" charset="-120"/>
              </a:rPr>
              <a:t>第１章</a:t>
            </a:r>
            <a:endParaRPr lang="en-US" sz="1600" dirty="0"/>
          </a:p>
        </p:txBody>
      </p:sp>
      <p:sp>
        <p:nvSpPr>
          <p:cNvPr id="4" name="Text 2"/>
          <p:cNvSpPr/>
          <p:nvPr/>
        </p:nvSpPr>
        <p:spPr>
          <a:xfrm>
            <a:off x="365760" y="1920240"/>
            <a:ext cx="8229600" cy="1371600"/>
          </a:xfrm>
          <a:prstGeom prst="rect">
            <a:avLst/>
          </a:prstGeom>
          <a:noFill/>
          <a:ln/>
        </p:spPr>
        <p:txBody>
          <a:bodyPr wrap="square" lIns="0" tIns="0" rIns="0" bIns="0" rtlCol="0" anchor="t"/>
          <a:lstStyle/>
          <a:p>
            <a:pPr marL="0" indent="0" algn="l">
              <a:buNone/>
            </a:pPr>
            <a:r>
              <a:rPr lang="en-US" sz="3400" b="1" dirty="0">
                <a:latin typeface="Calibri" pitchFamily="34" charset="0"/>
                <a:ea typeface="Calibri" pitchFamily="34" charset="-122"/>
                <a:cs typeface="Calibri" pitchFamily="34" charset="-120"/>
              </a:rPr>
              <a:t>中小企業を取り巻く</a:t>
            </a:r>
            <a:endParaRPr lang="en-US" sz="3400" dirty="0"/>
          </a:p>
          <a:p>
            <a:pPr marL="0" indent="0" algn="l">
              <a:buNone/>
            </a:pPr>
            <a:r>
              <a:rPr lang="en-US" sz="3400" b="1" dirty="0">
                <a:latin typeface="Calibri" pitchFamily="34" charset="0"/>
                <a:ea typeface="Calibri" pitchFamily="34" charset="-122"/>
                <a:cs typeface="Calibri" pitchFamily="34" charset="-120"/>
              </a:rPr>
              <a:t>経営環境</a:t>
            </a:r>
            <a:endParaRPr lang="en-US" sz="3400" dirty="0"/>
          </a:p>
        </p:txBody>
      </p:sp>
      <p:sp>
        <p:nvSpPr>
          <p:cNvPr id="5" name="Shape 3"/>
          <p:cNvSpPr/>
          <p:nvPr/>
        </p:nvSpPr>
        <p:spPr>
          <a:xfrm>
            <a:off x="164592" y="3566160"/>
            <a:ext cx="8979408" cy="45720"/>
          </a:xfrm>
          <a:prstGeom prst="rect">
            <a:avLst/>
          </a:prstGeom>
          <a:solidFill>
            <a:srgbClr val="3D6DAA"/>
          </a:solidFill>
          <a:ln w="12700">
            <a:solidFill>
              <a:srgbClr val="3D6DAA"/>
            </a:solidFill>
            <a:prstDash val="solid"/>
          </a:ln>
        </p:spPr>
        <p:txBody>
          <a:bodyPr/>
          <a:lstStyle/>
          <a:p>
            <a:endParaRPr lang="ja-JP"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r"/>
          <p:cNvSpPr/>
          <p:nvPr/>
        </p:nvSpPr>
        <p:spPr>
          <a:xfrm>
            <a:off x="0" y="0"/>
            <a:ext cx="164592" cy="5143500"/>
          </a:xfrm>
          <a:prstGeom prst="rect">
            <a:avLst/>
          </a:prstGeom>
          <a:solidFill>
            <a:srgbClr val="1A5CAD"/>
          </a:solidFill>
          <a:ln w="12700">
            <a:solidFill>
              <a:srgbClr val="1A5CAD"/>
            </a:solidFill>
            <a:prstDash val="solid"/>
          </a:ln>
        </p:spPr>
        <p:txBody>
          <a:bodyPr/>
          <a:lstStyle/>
          <a:p>
            <a:endParaRPr lang="ja-JP"/>
          </a:p>
        </p:txBody>
      </p:sp>
      <p:sp>
        <p:nvSpPr>
          <p:cNvPr id="3" name="ChNum"/>
          <p:cNvSpPr/>
          <p:nvPr/>
        </p:nvSpPr>
        <p:spPr>
          <a:xfrm>
            <a:off x="365760" y="1463040"/>
            <a:ext cx="8229600" cy="502920"/>
          </a:xfrm>
          <a:prstGeom prst="rect">
            <a:avLst/>
          </a:prstGeom>
          <a:noFill/>
          <a:ln/>
        </p:spPr>
        <p:txBody>
          <a:bodyPr wrap="square" lIns="0" tIns="0" rIns="0" bIns="0" rtlCol="0" anchor="ctr"/>
          <a:lstStyle/>
          <a:p>
            <a:pPr marL="0" indent="0" algn="l">
              <a:buNone/>
            </a:pPr>
            <a:r>
              <a:rPr lang="ja-JP" sz="1600" dirty="0">
                <a:solidFill>
                  <a:srgbClr val="F5A300"/>
                </a:solidFill>
                <a:latin typeface="ＭＳ ゴシック" panose="020B0609070205080204" pitchFamily="49" charset="-128"/>
                <a:ea typeface="ＭＳ ゴシック" panose="020B0609070205080204" pitchFamily="49" charset="-128"/>
              </a:rPr>
              <a:t>第３章</a:t>
            </a:r>
          </a:p>
        </p:txBody>
      </p:sp>
      <p:sp>
        <p:nvSpPr>
          <p:cNvPr id="4" name="ChTitle"/>
          <p:cNvSpPr/>
          <p:nvPr/>
        </p:nvSpPr>
        <p:spPr>
          <a:xfrm>
            <a:off x="365760" y="1920240"/>
            <a:ext cx="8229600" cy="1371600"/>
          </a:xfrm>
          <a:prstGeom prst="rect">
            <a:avLst/>
          </a:prstGeom>
          <a:noFill/>
          <a:ln/>
        </p:spPr>
        <p:txBody>
          <a:bodyPr wrap="square" lIns="0" tIns="0" rIns="0" bIns="0" rtlCol="0" anchor="t"/>
          <a:lstStyle/>
          <a:p>
            <a:pPr marL="0" indent="0" algn="l">
              <a:buNone/>
            </a:pPr>
            <a:r>
              <a:rPr lang="ja-JP" sz="3400" b="1" dirty="0">
                <a:latin typeface="ＭＳ ゴシック" panose="020B0609070205080204" pitchFamily="49" charset="-128"/>
                <a:ea typeface="ＭＳ ゴシック" panose="020B0609070205080204" pitchFamily="49" charset="-128"/>
              </a:rPr>
              <a:t>生産性向上の支援政策</a:t>
            </a:r>
          </a:p>
        </p:txBody>
      </p:sp>
      <p:sp>
        <p:nvSpPr>
          <p:cNvPr id="5" name="Line"/>
          <p:cNvSpPr/>
          <p:nvPr/>
        </p:nvSpPr>
        <p:spPr>
          <a:xfrm>
            <a:off x="164592" y="3566160"/>
            <a:ext cx="8979408" cy="45720"/>
          </a:xfrm>
          <a:prstGeom prst="rect">
            <a:avLst/>
          </a:prstGeom>
          <a:solidFill>
            <a:srgbClr val="1A5CAD"/>
          </a:solidFill>
          <a:ln w="12700">
            <a:solidFill>
              <a:srgbClr val="1A5CAD"/>
            </a:solidFill>
            <a:prstDash val="solid"/>
          </a:ln>
        </p:spPr>
        <p:txBody>
          <a:bodyPr/>
          <a:lstStyle/>
          <a:p>
            <a:endParaRPr lang="ja-JP"/>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Bar"/>
          <p:cNvSpPr/>
          <p:nvPr/>
        </p:nvSpPr>
        <p:spPr>
          <a:xfrm>
            <a:off x="0" y="0"/>
            <a:ext cx="9144000" cy="658368"/>
          </a:xfrm>
          <a:prstGeom prst="rect">
            <a:avLst/>
          </a:prstGeom>
          <a:solidFill>
            <a:srgbClr val="1A5CAD"/>
          </a:solidFill>
          <a:ln w="12700">
            <a:solidFill>
              <a:srgbClr val="1A5CAD"/>
            </a:solidFill>
          </a:ln>
        </p:spPr>
        <p:txBody>
          <a:bodyPr/>
          <a:lstStyle/>
          <a:p>
            <a:endParaRPr lang="ja-JP" dirty="0"/>
          </a:p>
        </p:txBody>
      </p:sp>
      <p:sp>
        <p:nvSpPr>
          <p:cNvPr id="3" name="Title"/>
          <p:cNvSpPr/>
          <p:nvPr/>
        </p:nvSpPr>
        <p:spPr>
          <a:xfrm>
            <a:off x="365760" y="0"/>
            <a:ext cx="8412480" cy="658368"/>
          </a:xfrm>
          <a:prstGeom prst="rect">
            <a:avLst/>
          </a:prstGeom>
          <a:noFill/>
          <a:ln/>
        </p:spPr>
        <p:txBody>
          <a:bodyPr wrap="square" lIns="0" tIns="0" rIns="0" bIns="0" rtlCol="0" anchor="ctr"/>
          <a:lstStyle/>
          <a:p>
            <a:pPr marL="0" indent="0" algn="l">
              <a:buNone/>
            </a:pPr>
            <a:r>
              <a:rPr lang="ja-JP" sz="1900" b="1" dirty="0">
                <a:solidFill>
                  <a:srgbClr val="FFFFFF"/>
                </a:solidFill>
                <a:latin typeface="UD デジタル 教科書体 NP-R" panose="02020400000000000000" pitchFamily="18" charset="-128"/>
                <a:ea typeface="UD デジタル 教科書体 NP-R" panose="02020400000000000000" pitchFamily="18" charset="-128"/>
              </a:rPr>
              <a:t>生産性向上を後押しする主な支援施策</a:t>
            </a:r>
          </a:p>
        </p:txBody>
      </p:sp>
      <p:graphicFrame>
        <p:nvGraphicFramePr>
          <p:cNvPr id="5" name="表"/>
          <p:cNvGraphicFramePr>
            <a:graphicFrameLocks noGrp="1"/>
          </p:cNvGraphicFramePr>
          <p:nvPr>
            <p:extLst>
              <p:ext uri="{D42A27DB-BD31-4B8C-83A1-F6EECF244321}">
                <p14:modId xmlns:p14="http://schemas.microsoft.com/office/powerpoint/2010/main" val="3418353425"/>
              </p:ext>
            </p:extLst>
          </p:nvPr>
        </p:nvGraphicFramePr>
        <p:xfrm>
          <a:off x="433502" y="1539794"/>
          <a:ext cx="8276995" cy="2893554"/>
        </p:xfrm>
        <a:graphic>
          <a:graphicData uri="http://schemas.openxmlformats.org/drawingml/2006/table">
            <a:tbl>
              <a:tblPr firstRow="1">
                <a:tableStyleId>{5C22544A-7EE6-4342-B048-85BDC9FD1C3A}</a:tableStyleId>
              </a:tblPr>
              <a:tblGrid>
                <a:gridCol w="3000000">
                  <a:extLst>
                    <a:ext uri="{9D8B030D-6E8A-4147-A177-3AD203B41FA5}">
                      <a16:colId xmlns:a16="http://schemas.microsoft.com/office/drawing/2014/main" val="20000"/>
                    </a:ext>
                  </a:extLst>
                </a:gridCol>
                <a:gridCol w="5276995">
                  <a:extLst>
                    <a:ext uri="{9D8B030D-6E8A-4147-A177-3AD203B41FA5}">
                      <a16:colId xmlns:a16="http://schemas.microsoft.com/office/drawing/2014/main" val="20001"/>
                    </a:ext>
                  </a:extLst>
                </a:gridCol>
              </a:tblGrid>
              <a:tr h="480000">
                <a:tc>
                  <a:txBody>
                    <a:bodyPr/>
                    <a:lstStyle/>
                    <a:p>
                      <a:pPr algn="ctr">
                        <a:buNone/>
                      </a:pPr>
                      <a:r>
                        <a:rPr lang="ja-JP" altLang="ja-JP" sz="1400" b="1" dirty="0">
                          <a:solidFill>
                            <a:srgbClr val="FFFFFF"/>
                          </a:solidFill>
                          <a:latin typeface="UD デジタル 教科書体 NP-R" panose="02020400000000000000" pitchFamily="18" charset="-128"/>
                          <a:ea typeface="UD デジタル 教科書体 NP-R" panose="02020400000000000000" pitchFamily="18" charset="-128"/>
                        </a:rPr>
                        <a:t>補助金・支援制度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A5CAD"/>
                    </a:solidFill>
                  </a:tcPr>
                </a:tc>
                <a:tc>
                  <a:txBody>
                    <a:bodyPr/>
                    <a:lstStyle/>
                    <a:p>
                      <a:pPr algn="ctr">
                        <a:buNone/>
                      </a:pPr>
                      <a:r>
                        <a:rPr lang="ja-JP" altLang="ja-JP" sz="1400" b="1" dirty="0">
                          <a:solidFill>
                            <a:srgbClr val="FFFFFF"/>
                          </a:solidFill>
                          <a:latin typeface="UD デジタル 教科書体 NP-R" panose="02020400000000000000" pitchFamily="18" charset="-128"/>
                          <a:ea typeface="UD デジタル 教科書体 NP-R" panose="02020400000000000000" pitchFamily="18" charset="-128"/>
                        </a:rPr>
                        <a:t>概要・補助上限・補助率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A5CAD"/>
                    </a:solidFill>
                  </a:tcPr>
                </a:tc>
                <a:extLst>
                  <a:ext uri="{0D108BD9-81ED-4DB2-BD59-A6C34878D82A}">
                    <a16:rowId xmlns:a16="http://schemas.microsoft.com/office/drawing/2014/main" val="1000"/>
                  </a:ext>
                </a:extLst>
              </a:tr>
              <a:tr h="598554">
                <a:tc>
                  <a:txBody>
                    <a:bodyPr/>
                    <a:lstStyle/>
                    <a:p>
                      <a:pPr algn="l">
                        <a:buNone/>
                      </a:pPr>
                      <a:r>
                        <a:rPr lang="ja-JP" altLang="ja-JP" sz="1250" b="1" dirty="0">
                          <a:solidFill>
                            <a:srgbClr val="1A5CAD"/>
                          </a:solidFill>
                          <a:latin typeface="UD デジタル 教科書体 NP-R" panose="02020400000000000000" pitchFamily="18" charset="-128"/>
                          <a:ea typeface="UD デジタル 教科書体 NP-R" panose="02020400000000000000" pitchFamily="18" charset="-128"/>
                        </a:rPr>
                        <a:t>① ものづくり・商業・サービス</a:t>
                      </a:r>
                    </a:p>
                    <a:p>
                      <a:pPr algn="l">
                        <a:buNone/>
                      </a:pPr>
                      <a:r>
                        <a:rPr lang="ja-JP" altLang="ja-JP" sz="1250" b="1" dirty="0">
                          <a:solidFill>
                            <a:srgbClr val="1A5CAD"/>
                          </a:solidFill>
                          <a:latin typeface="UD デジタル 教科書体 NP-R" panose="02020400000000000000" pitchFamily="18" charset="-128"/>
                          <a:ea typeface="UD デジタル 教科書体 NP-R" panose="02020400000000000000" pitchFamily="18" charset="-128"/>
                        </a:rPr>
                        <a:t>　　生産性向上促進補助金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buNone/>
                      </a:pPr>
                      <a:r>
                        <a:rPr lang="ja-JP" altLang="en-US" sz="1200" dirty="0">
                          <a:latin typeface="UD デジタル 教科書体 NP-R" panose="02020400000000000000" pitchFamily="18" charset="-128"/>
                          <a:ea typeface="UD デジタル 教科書体 NP-R" panose="02020400000000000000" pitchFamily="18" charset="-128"/>
                        </a:rPr>
                        <a:t>中小企業等の生産性向上や付加価値向上を目的として、革新的な新製品・新サービス開発や海外需要開拓に必要な設備投資等を支援。</a:t>
                      </a:r>
                      <a:endParaRPr lang="ja-JP" altLang="ja-JP" sz="1200" dirty="0">
                        <a:solidFill>
                          <a:srgbClr val="1E2D3E"/>
                        </a:solidFill>
                        <a:latin typeface="UD デジタル 教科書体 NP-R" panose="02020400000000000000" pitchFamily="18" charset="-128"/>
                        <a:ea typeface="UD デジタル 教科書体 NP-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
                  </a:ext>
                </a:extLst>
              </a:tr>
              <a:tr h="618979">
                <a:tc>
                  <a:txBody>
                    <a:bodyPr/>
                    <a:lstStyle/>
                    <a:p>
                      <a:pPr algn="l">
                        <a:buNone/>
                      </a:pPr>
                      <a:r>
                        <a:rPr lang="ja-JP" altLang="ja-JP" sz="1250" b="1" dirty="0">
                          <a:solidFill>
                            <a:srgbClr val="1A5CAD"/>
                          </a:solidFill>
                          <a:latin typeface="UD デジタル 教科書体 NP-R" panose="02020400000000000000" pitchFamily="18" charset="-128"/>
                          <a:ea typeface="UD デジタル 教科書体 NP-R" panose="02020400000000000000" pitchFamily="18" charset="-128"/>
                        </a:rPr>
                        <a:t>② デジタル化・AI導入補助金</a:t>
                      </a:r>
                      <a:r>
                        <a:rPr lang="en-US" altLang="ja-JP" sz="1100" b="1" dirty="0">
                          <a:solidFill>
                            <a:srgbClr val="4A6278"/>
                          </a:solidFill>
                          <a:latin typeface="UD デジタル 教科書体 NP-R" panose="02020400000000000000" pitchFamily="18" charset="-128"/>
                          <a:ea typeface="UD デジタル 教科書体 NP-R" panose="02020400000000000000" pitchFamily="18" charset="-128"/>
                        </a:rPr>
                        <a:t>(</a:t>
                      </a:r>
                      <a:r>
                        <a:rPr lang="ja-JP" altLang="en-US" sz="1100" b="1" dirty="0">
                          <a:solidFill>
                            <a:srgbClr val="4A6278"/>
                          </a:solidFill>
                          <a:latin typeface="UD デジタル 教科書体 NP-R" panose="02020400000000000000" pitchFamily="18" charset="-128"/>
                          <a:ea typeface="UD デジタル 教科書体 NP-R" panose="02020400000000000000" pitchFamily="18" charset="-128"/>
                        </a:rPr>
                        <a:t>通常枠</a:t>
                      </a:r>
                      <a:r>
                        <a:rPr lang="en-US" altLang="ja-JP" sz="1100" b="1" dirty="0">
                          <a:solidFill>
                            <a:srgbClr val="4A6278"/>
                          </a:solidFill>
                          <a:latin typeface="UD デジタル 教科書体 NP-R" panose="02020400000000000000" pitchFamily="18" charset="-128"/>
                          <a:ea typeface="UD デジタル 教科書体 NP-R" panose="02020400000000000000" pitchFamily="18" charset="-128"/>
                        </a:rPr>
                        <a:t>)</a:t>
                      </a:r>
                      <a:endParaRPr lang="ja-JP" altLang="ja-JP" sz="1250" b="1" dirty="0">
                        <a:solidFill>
                          <a:srgbClr val="1A5CAD"/>
                        </a:solidFill>
                        <a:latin typeface="UD デジタル 教科書体 NP-R" panose="02020400000000000000" pitchFamily="18" charset="-128"/>
                        <a:ea typeface="UD デジタル 教科書体 NP-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4FA"/>
                    </a:solidFill>
                  </a:tcPr>
                </a:tc>
                <a:tc>
                  <a:txBody>
                    <a:bodyPr/>
                    <a:lstStyle/>
                    <a:p>
                      <a:pPr algn="l">
                        <a:buNone/>
                      </a:pP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業務効率化・生産性向上を目的としたITツール・AIシステムの導入費用を支援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2"/>
                  </a:ext>
                </a:extLst>
              </a:tr>
              <a:tr h="569741">
                <a:tc>
                  <a:txBody>
                    <a:bodyPr/>
                    <a:lstStyle/>
                    <a:p>
                      <a:pPr algn="l">
                        <a:buNone/>
                      </a:pPr>
                      <a:r>
                        <a:rPr lang="ja-JP" altLang="ja-JP" sz="1250" b="1" dirty="0">
                          <a:solidFill>
                            <a:srgbClr val="1A5CAD"/>
                          </a:solidFill>
                          <a:latin typeface="UD デジタル 教科書体 NP-R" panose="02020400000000000000" pitchFamily="18" charset="-128"/>
                          <a:ea typeface="UD デジタル 教科書体 NP-R" panose="02020400000000000000" pitchFamily="18" charset="-128"/>
                        </a:rPr>
                        <a:t>③ 小規模事業者持続化補助金</a:t>
                      </a:r>
                    </a:p>
                    <a:p>
                      <a:pPr algn="l">
                        <a:buNone/>
                      </a:pPr>
                      <a:r>
                        <a:rPr lang="ja-JP" altLang="ja-JP" sz="1100" dirty="0">
                          <a:solidFill>
                            <a:srgbClr val="4A6278"/>
                          </a:solidFill>
                          <a:latin typeface="UD デジタル 教科書体 NP-R" panose="02020400000000000000" pitchFamily="18" charset="-128"/>
                          <a:ea typeface="UD デジタル 教科書体 NP-R" panose="02020400000000000000" pitchFamily="18" charset="-128"/>
                        </a:rPr>
                        <a:t>　　（一般型・通常枠）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buNone/>
                      </a:pP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小規模事業者の販路開拓・業務効率化の取組費用（広告・設備等）を支援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3"/>
                  </a:ext>
                </a:extLst>
              </a:tr>
              <a:tr h="626280">
                <a:tc>
                  <a:txBody>
                    <a:bodyPr/>
                    <a:lstStyle/>
                    <a:p>
                      <a:pPr algn="l">
                        <a:buNone/>
                      </a:pPr>
                      <a:r>
                        <a:rPr lang="ja-JP" altLang="ja-JP" sz="1250" b="1" dirty="0">
                          <a:solidFill>
                            <a:srgbClr val="1A5CAD"/>
                          </a:solidFill>
                          <a:latin typeface="UD デジタル 教科書体 NP-R" panose="02020400000000000000" pitchFamily="18" charset="-128"/>
                          <a:ea typeface="UD デジタル 教科書体 NP-R" panose="02020400000000000000" pitchFamily="18" charset="-128"/>
                        </a:rPr>
                        <a:t>④ 中小企業省力化投資補助金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4FA"/>
                    </a:solidFill>
                  </a:tcPr>
                </a:tc>
                <a:tc>
                  <a:txBody>
                    <a:bodyPr/>
                    <a:lstStyle/>
                    <a:p>
                      <a:pPr algn="l">
                        <a:buNone/>
                      </a:pP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人手不足解消・省力化を目的としたIoT・ロボット等カタログ掲載製品の導入費用を支援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4"/>
                  </a:ext>
                </a:extLst>
              </a:tr>
            </a:tbl>
          </a:graphicData>
        </a:graphic>
      </p:graphicFrame>
      <p:sp>
        <p:nvSpPr>
          <p:cNvPr id="4" name="テキスト ボックス 3">
            <a:extLst>
              <a:ext uri="{FF2B5EF4-FFF2-40B4-BE49-F238E27FC236}">
                <a16:creationId xmlns:a16="http://schemas.microsoft.com/office/drawing/2014/main" id="{DF42F3A4-885E-EA86-465F-20684A9C2406}"/>
              </a:ext>
            </a:extLst>
          </p:cNvPr>
          <p:cNvSpPr txBox="1"/>
          <p:nvPr/>
        </p:nvSpPr>
        <p:spPr>
          <a:xfrm>
            <a:off x="433502" y="752622"/>
            <a:ext cx="8276995" cy="584775"/>
          </a:xfrm>
          <a:prstGeom prst="rect">
            <a:avLst/>
          </a:prstGeom>
          <a:noFill/>
        </p:spPr>
        <p:txBody>
          <a:bodyPr wrap="square" rtlCol="0">
            <a:spAutoFit/>
          </a:bodyPr>
          <a:lstStyle/>
          <a:p>
            <a:r>
              <a:rPr kumimoji="1" lang="ja-JP" altLang="en-US" sz="1600" dirty="0">
                <a:latin typeface="UD デジタル 教科書体 NP-R" panose="02020400000000000000" pitchFamily="18" charset="-128"/>
                <a:ea typeface="UD デジタル 教科書体 NP-R" panose="02020400000000000000" pitchFamily="18" charset="-128"/>
              </a:rPr>
              <a:t>ここでは生産性向上の支援政策の中で、主に</a:t>
            </a:r>
            <a:r>
              <a:rPr kumimoji="1" lang="en-US" altLang="ja-JP" sz="1600" dirty="0">
                <a:latin typeface="UD デジタル 教科書体 NP-R" panose="02020400000000000000" pitchFamily="18" charset="-128"/>
                <a:ea typeface="UD デジタル 教科書体 NP-R" panose="02020400000000000000" pitchFamily="18" charset="-128"/>
              </a:rPr>
              <a:t>【</a:t>
            </a:r>
            <a:r>
              <a:rPr kumimoji="1" lang="ja-JP" altLang="en-US" sz="1600" dirty="0">
                <a:latin typeface="UD デジタル 教科書体 NP-R" panose="02020400000000000000" pitchFamily="18" charset="-128"/>
                <a:ea typeface="UD デジタル 教科書体 NP-R" panose="02020400000000000000" pitchFamily="18" charset="-128"/>
              </a:rPr>
              <a:t>中小企業生産性革命推進事業</a:t>
            </a:r>
            <a:r>
              <a:rPr kumimoji="1" lang="en-US" altLang="ja-JP" sz="1600" dirty="0">
                <a:latin typeface="UD デジタル 教科書体 NP-R" panose="02020400000000000000" pitchFamily="18" charset="-128"/>
                <a:ea typeface="UD デジタル 教科書体 NP-R" panose="02020400000000000000" pitchFamily="18" charset="-128"/>
              </a:rPr>
              <a:t>】</a:t>
            </a:r>
            <a:r>
              <a:rPr kumimoji="1" lang="ja-JP" altLang="en-US" sz="1600" dirty="0">
                <a:latin typeface="UD デジタル 教科書体 NP-R" panose="02020400000000000000" pitchFamily="18" charset="-128"/>
                <a:ea typeface="UD デジタル 教科書体 NP-R" panose="02020400000000000000" pitchFamily="18" charset="-128"/>
              </a:rPr>
              <a:t>から、比較的規模の小さな企業でも取り組める支援施策を紹介する。</a:t>
            </a:r>
          </a:p>
        </p:txBody>
      </p:sp>
      <p:sp>
        <p:nvSpPr>
          <p:cNvPr id="6" name="テキスト ボックス 5">
            <a:extLst>
              <a:ext uri="{FF2B5EF4-FFF2-40B4-BE49-F238E27FC236}">
                <a16:creationId xmlns:a16="http://schemas.microsoft.com/office/drawing/2014/main" id="{915C3EAA-4731-BBE1-ADB0-E24D75CDF98B}"/>
              </a:ext>
            </a:extLst>
          </p:cNvPr>
          <p:cNvSpPr txBox="1"/>
          <p:nvPr/>
        </p:nvSpPr>
        <p:spPr>
          <a:xfrm>
            <a:off x="501245" y="4543760"/>
            <a:ext cx="8276995" cy="523220"/>
          </a:xfrm>
          <a:prstGeom prst="rect">
            <a:avLst/>
          </a:prstGeom>
          <a:noFill/>
        </p:spPr>
        <p:txBody>
          <a:bodyPr wrap="square" rtlCol="0">
            <a:spAutoFit/>
          </a:bodyPr>
          <a:lstStyle/>
          <a:p>
            <a:r>
              <a:rPr lang="en-US" altLang="ja-JP" sz="1400" dirty="0">
                <a:latin typeface="UD デジタル 教科書体 NP-R" panose="02020400000000000000" pitchFamily="18" charset="-128"/>
                <a:ea typeface="UD デジタル 教科書体 NP-R" panose="02020400000000000000" pitchFamily="18" charset="-128"/>
              </a:rPr>
              <a:t>※</a:t>
            </a:r>
            <a:r>
              <a:rPr lang="ja-JP" altLang="ja-JP" sz="1400" dirty="0">
                <a:latin typeface="UD デジタル 教科書体 NP-R" panose="02020400000000000000" pitchFamily="18" charset="-128"/>
                <a:ea typeface="UD デジタル 教科書体 NP-R" panose="02020400000000000000" pitchFamily="18" charset="-128"/>
              </a:rPr>
              <a:t>令和</a:t>
            </a:r>
            <a:r>
              <a:rPr lang="en-US" altLang="ja-JP" sz="1400" dirty="0">
                <a:latin typeface="UD デジタル 教科書体 NP-R" panose="02020400000000000000" pitchFamily="18" charset="-128"/>
                <a:ea typeface="UD デジタル 教科書体 NP-R" panose="02020400000000000000" pitchFamily="18" charset="-128"/>
              </a:rPr>
              <a:t>8</a:t>
            </a:r>
            <a:r>
              <a:rPr lang="ja-JP" altLang="ja-JP" sz="1400" dirty="0">
                <a:latin typeface="UD デジタル 教科書体 NP-R" panose="02020400000000000000" pitchFamily="18" charset="-128"/>
                <a:ea typeface="UD デジタル 教科書体 NP-R" panose="02020400000000000000" pitchFamily="18" charset="-128"/>
              </a:rPr>
              <a:t>年</a:t>
            </a:r>
            <a:r>
              <a:rPr lang="en-US" altLang="ja-JP" sz="1400" dirty="0">
                <a:latin typeface="UD デジタル 教科書体 NP-R" panose="02020400000000000000" pitchFamily="18" charset="-128"/>
                <a:ea typeface="UD デジタル 教科書体 NP-R" panose="02020400000000000000" pitchFamily="18" charset="-128"/>
              </a:rPr>
              <a:t>5</a:t>
            </a:r>
            <a:r>
              <a:rPr lang="ja-JP" altLang="ja-JP" sz="1400" dirty="0">
                <a:latin typeface="UD デジタル 教科書体 NP-R" panose="02020400000000000000" pitchFamily="18" charset="-128"/>
                <a:ea typeface="UD デジタル 教科書体 NP-R" panose="02020400000000000000" pitchFamily="18" charset="-128"/>
              </a:rPr>
              <a:t>月現在の情報。各種支援制度は年度途中でも公募要領が改訂される場合があります。</a:t>
            </a:r>
            <a:endParaRPr lang="en-US" altLang="ja-JP" sz="1400" dirty="0">
              <a:latin typeface="UD デジタル 教科書体 NP-R" panose="02020400000000000000" pitchFamily="18" charset="-128"/>
              <a:ea typeface="UD デジタル 教科書体 NP-R" panose="02020400000000000000" pitchFamily="18" charset="-128"/>
            </a:endParaRPr>
          </a:p>
          <a:p>
            <a:r>
              <a:rPr lang="ja-JP" altLang="en-US" sz="1400" dirty="0">
                <a:latin typeface="UD デジタル 教科書体 NP-R" panose="02020400000000000000" pitchFamily="18" charset="-128"/>
                <a:ea typeface="UD デジタル 教科書体 NP-R" panose="02020400000000000000" pitchFamily="18" charset="-128"/>
              </a:rPr>
              <a:t>　</a:t>
            </a:r>
            <a:r>
              <a:rPr lang="ja-JP" altLang="ja-JP" sz="1400" dirty="0">
                <a:latin typeface="UD デジタル 教科書体 NP-R" panose="02020400000000000000" pitchFamily="18" charset="-128"/>
                <a:ea typeface="UD デジタル 教科書体 NP-R" panose="02020400000000000000" pitchFamily="18" charset="-128"/>
              </a:rPr>
              <a:t>申請を検討する際は必ず最新の公募要領をご確認ください。</a:t>
            </a:r>
            <a:endParaRPr kumimoji="1" lang="ja-JP" altLang="en-US" sz="1200" dirty="0">
              <a:latin typeface="UD デジタル 教科書体 NP-R" panose="02020400000000000000" pitchFamily="18" charset="-128"/>
              <a:ea typeface="UD デジタル 教科書体 NP-R" panose="02020400000000000000" pitchFamily="18" charset="-12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E57DE-FE37-750A-BB8D-FFFE8B5F5D44}"/>
            </a:ext>
          </a:extLst>
        </p:cNvPr>
        <p:cNvGrpSpPr/>
        <p:nvPr/>
      </p:nvGrpSpPr>
      <p:grpSpPr>
        <a:xfrm>
          <a:off x="0" y="0"/>
          <a:ext cx="0" cy="0"/>
          <a:chOff x="0" y="0"/>
          <a:chExt cx="0" cy="0"/>
        </a:xfrm>
      </p:grpSpPr>
      <p:sp>
        <p:nvSpPr>
          <p:cNvPr id="2" name="HeaderBar">
            <a:extLst>
              <a:ext uri="{FF2B5EF4-FFF2-40B4-BE49-F238E27FC236}">
                <a16:creationId xmlns:a16="http://schemas.microsoft.com/office/drawing/2014/main" id="{4B6E1AB6-8C34-E03F-9785-77D9FFFD8A49}"/>
              </a:ext>
            </a:extLst>
          </p:cNvPr>
          <p:cNvSpPr/>
          <p:nvPr/>
        </p:nvSpPr>
        <p:spPr>
          <a:xfrm>
            <a:off x="0" y="0"/>
            <a:ext cx="9144000" cy="658368"/>
          </a:xfrm>
          <a:prstGeom prst="rect">
            <a:avLst/>
          </a:prstGeom>
          <a:solidFill>
            <a:srgbClr val="1A5CAD"/>
          </a:solidFill>
          <a:ln w="12700">
            <a:solidFill>
              <a:srgbClr val="1A5CAD"/>
            </a:solidFill>
          </a:ln>
        </p:spPr>
        <p:txBody>
          <a:bodyPr/>
          <a:lstStyle/>
          <a:p>
            <a:endParaRPr lang="ja-JP" dirty="0"/>
          </a:p>
        </p:txBody>
      </p:sp>
      <p:sp>
        <p:nvSpPr>
          <p:cNvPr id="3" name="Title">
            <a:extLst>
              <a:ext uri="{FF2B5EF4-FFF2-40B4-BE49-F238E27FC236}">
                <a16:creationId xmlns:a16="http://schemas.microsoft.com/office/drawing/2014/main" id="{78FF80AE-2390-7F53-FA84-8BACAC761397}"/>
              </a:ext>
            </a:extLst>
          </p:cNvPr>
          <p:cNvSpPr/>
          <p:nvPr/>
        </p:nvSpPr>
        <p:spPr>
          <a:xfrm>
            <a:off x="365760" y="0"/>
            <a:ext cx="8412480" cy="658368"/>
          </a:xfrm>
          <a:prstGeom prst="rect">
            <a:avLst/>
          </a:prstGeom>
          <a:noFill/>
          <a:ln/>
        </p:spPr>
        <p:txBody>
          <a:bodyPr wrap="square" lIns="0" tIns="0" rIns="0" bIns="0" rtlCol="0" anchor="ctr"/>
          <a:lstStyle/>
          <a:p>
            <a:pPr marL="0" indent="0" algn="l">
              <a:buNone/>
            </a:pPr>
            <a:r>
              <a:rPr lang="ja-JP" sz="1900" b="1" dirty="0">
                <a:solidFill>
                  <a:srgbClr val="FFFFFF"/>
                </a:solidFill>
                <a:latin typeface="UD デジタル 教科書体 NP-R" panose="02020400000000000000" pitchFamily="18" charset="-128"/>
                <a:ea typeface="UD デジタル 教科書体 NP-R" panose="02020400000000000000" pitchFamily="18" charset="-128"/>
              </a:rPr>
              <a:t>生産性向上の支援施策①</a:t>
            </a:r>
          </a:p>
        </p:txBody>
      </p:sp>
      <p:sp>
        <p:nvSpPr>
          <p:cNvPr id="7" name="TopBody">
            <a:extLst>
              <a:ext uri="{FF2B5EF4-FFF2-40B4-BE49-F238E27FC236}">
                <a16:creationId xmlns:a16="http://schemas.microsoft.com/office/drawing/2014/main" id="{2DEC48E0-7403-7908-FA79-556D1FD9A6F2}"/>
              </a:ext>
            </a:extLst>
          </p:cNvPr>
          <p:cNvSpPr/>
          <p:nvPr/>
        </p:nvSpPr>
        <p:spPr>
          <a:xfrm>
            <a:off x="295454" y="1346827"/>
            <a:ext cx="8509091" cy="1238500"/>
          </a:xfrm>
          <a:prstGeom prst="rect">
            <a:avLst/>
          </a:prstGeom>
          <a:noFill/>
          <a:ln/>
        </p:spPr>
        <p:txBody>
          <a:bodyPr wrap="square" lIns="0" tIns="91440" rIns="0" bIns="0" rtlCol="0" anchor="t"/>
          <a:lstStyle/>
          <a:p>
            <a:pPr algn="l">
              <a:buNone/>
            </a:pPr>
            <a:endParaRPr lang="ja-JP" sz="1350" dirty="0">
              <a:solidFill>
                <a:srgbClr val="1E2D3E"/>
              </a:solidFill>
              <a:latin typeface="UD デジタル 教科書体 NP-R" panose="02020400000000000000" pitchFamily="18" charset="-128"/>
              <a:ea typeface="UD デジタル 教科書体 NP-R" panose="02020400000000000000" pitchFamily="18" charset="-128"/>
            </a:endParaRPr>
          </a:p>
        </p:txBody>
      </p:sp>
      <p:sp>
        <p:nvSpPr>
          <p:cNvPr id="32" name="C_Body">
            <a:extLst>
              <a:ext uri="{FF2B5EF4-FFF2-40B4-BE49-F238E27FC236}">
                <a16:creationId xmlns:a16="http://schemas.microsoft.com/office/drawing/2014/main" id="{B6C3C08B-CE2B-33C8-AF74-281E8A2C95F7}"/>
              </a:ext>
            </a:extLst>
          </p:cNvPr>
          <p:cNvSpPr/>
          <p:nvPr/>
        </p:nvSpPr>
        <p:spPr>
          <a:xfrm>
            <a:off x="4830000" y="3369882"/>
            <a:ext cx="4100000" cy="1200118"/>
          </a:xfrm>
          <a:prstGeom prst="rect">
            <a:avLst/>
          </a:prstGeom>
          <a:noFill/>
          <a:ln/>
        </p:spPr>
        <p:txBody>
          <a:bodyPr wrap="square" lIns="0" tIns="0" rIns="0" bIns="0" rtlCol="0" anchor="t"/>
          <a:lstStyle/>
          <a:p>
            <a:pPr algn="l">
              <a:buNone/>
            </a:pPr>
            <a:endParaRPr lang="ja-JP" sz="1400" dirty="0">
              <a:solidFill>
                <a:srgbClr val="1E2D3E"/>
              </a:solidFill>
              <a:latin typeface="UD デジタル 教科書体 NP-R" panose="02020400000000000000" pitchFamily="18" charset="-128"/>
              <a:ea typeface="UD デジタル 教科書体 NP-R" panose="02020400000000000000" pitchFamily="18" charset="-128"/>
            </a:endParaRPr>
          </a:p>
        </p:txBody>
      </p:sp>
      <p:sp>
        <p:nvSpPr>
          <p:cNvPr id="40" name="Note">
            <a:extLst>
              <a:ext uri="{FF2B5EF4-FFF2-40B4-BE49-F238E27FC236}">
                <a16:creationId xmlns:a16="http://schemas.microsoft.com/office/drawing/2014/main" id="{BEA9755A-12AC-E507-6E1C-5736212165A7}"/>
              </a:ext>
            </a:extLst>
          </p:cNvPr>
          <p:cNvSpPr/>
          <p:nvPr/>
        </p:nvSpPr>
        <p:spPr>
          <a:xfrm>
            <a:off x="522794" y="4638382"/>
            <a:ext cx="8176289" cy="360000"/>
          </a:xfrm>
          <a:prstGeom prst="rect">
            <a:avLst/>
          </a:prstGeom>
          <a:noFill/>
          <a:ln/>
        </p:spPr>
        <p:txBody>
          <a:bodyPr wrap="square" lIns="0" tIns="0" rIns="0" bIns="0" rtlCol="0" anchor="ctr"/>
          <a:lstStyle/>
          <a:p>
            <a:pPr algn="l">
              <a:buNone/>
            </a:pPr>
            <a:r>
              <a:rPr lang="ja-JP" sz="1050" dirty="0">
                <a:solidFill>
                  <a:srgbClr val="4A6278"/>
                </a:solidFill>
                <a:latin typeface="UD デジタル 教科書体 NP-R" panose="02020400000000000000" pitchFamily="18" charset="-128"/>
                <a:ea typeface="UD デジタル 教科書体 NP-R" panose="02020400000000000000" pitchFamily="18" charset="-128"/>
              </a:rPr>
              <a:t>＊第24次公募以降のスケジュールは未定（第23次公募：2026年5月締切）</a:t>
            </a:r>
          </a:p>
        </p:txBody>
      </p:sp>
      <p:graphicFrame>
        <p:nvGraphicFramePr>
          <p:cNvPr id="5" name="表 4">
            <a:extLst>
              <a:ext uri="{FF2B5EF4-FFF2-40B4-BE49-F238E27FC236}">
                <a16:creationId xmlns:a16="http://schemas.microsoft.com/office/drawing/2014/main" id="{839489D1-808A-A655-1083-23EEF9F3F6F1}"/>
              </a:ext>
            </a:extLst>
          </p:cNvPr>
          <p:cNvGraphicFramePr>
            <a:graphicFrameLocks noGrp="1"/>
          </p:cNvGraphicFramePr>
          <p:nvPr>
            <p:extLst>
              <p:ext uri="{D42A27DB-BD31-4B8C-83A1-F6EECF244321}">
                <p14:modId xmlns:p14="http://schemas.microsoft.com/office/powerpoint/2010/main" val="1138551581"/>
              </p:ext>
            </p:extLst>
          </p:nvPr>
        </p:nvGraphicFramePr>
        <p:xfrm>
          <a:off x="450918" y="806252"/>
          <a:ext cx="8276995" cy="3783333"/>
        </p:xfrm>
        <a:graphic>
          <a:graphicData uri="http://schemas.openxmlformats.org/drawingml/2006/table">
            <a:tbl>
              <a:tblPr firstRow="1" bandRow="1">
                <a:tableStyleId>{5C22544A-7EE6-4342-B048-85BDC9FD1C3A}</a:tableStyleId>
              </a:tblPr>
              <a:tblGrid>
                <a:gridCol w="1868805">
                  <a:extLst>
                    <a:ext uri="{9D8B030D-6E8A-4147-A177-3AD203B41FA5}">
                      <a16:colId xmlns:a16="http://schemas.microsoft.com/office/drawing/2014/main" val="600706065"/>
                    </a:ext>
                  </a:extLst>
                </a:gridCol>
                <a:gridCol w="6408190">
                  <a:extLst>
                    <a:ext uri="{9D8B030D-6E8A-4147-A177-3AD203B41FA5}">
                      <a16:colId xmlns:a16="http://schemas.microsoft.com/office/drawing/2014/main" val="3750779102"/>
                    </a:ext>
                  </a:extLst>
                </a:gridCol>
              </a:tblGrid>
              <a:tr h="53721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800" b="1" dirty="0">
                          <a:solidFill>
                            <a:schemeClr val="tx1"/>
                          </a:solidFill>
                          <a:latin typeface="UD デジタル 教科書体 NP-R" panose="02020400000000000000" pitchFamily="18" charset="-128"/>
                          <a:ea typeface="UD デジタル 教科書体 NP-R" panose="02020400000000000000" pitchFamily="18" charset="-128"/>
                        </a:rPr>
                        <a:t>【</a:t>
                      </a:r>
                      <a:r>
                        <a:rPr lang="ja-JP" altLang="ja-JP" sz="1800" b="1" dirty="0">
                          <a:solidFill>
                            <a:schemeClr val="tx1"/>
                          </a:solidFill>
                          <a:latin typeface="UD デジタル 教科書体 NP-R" panose="02020400000000000000" pitchFamily="18" charset="-128"/>
                          <a:ea typeface="UD デジタル 教科書体 NP-R" panose="02020400000000000000" pitchFamily="18" charset="-128"/>
                        </a:rPr>
                        <a:t>ものづくり・商業・サービス生産性向上促進補助金</a:t>
                      </a:r>
                      <a:r>
                        <a:rPr lang="en-US" altLang="ja-JP" sz="1800" b="1" dirty="0">
                          <a:solidFill>
                            <a:schemeClr val="tx1"/>
                          </a:solidFill>
                          <a:latin typeface="UD デジタル 教科書体 NP-R" panose="02020400000000000000" pitchFamily="18" charset="-128"/>
                          <a:ea typeface="UD デジタル 教科書体 NP-R" panose="02020400000000000000" pitchFamily="18"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9200762"/>
                  </a:ext>
                </a:extLst>
              </a:tr>
              <a:tr h="370840">
                <a:tc>
                  <a:txBody>
                    <a:bodyPr/>
                    <a:lstStyle/>
                    <a:p>
                      <a:r>
                        <a:rPr kumimoji="1"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概要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buNone/>
                      </a:pPr>
                      <a:r>
                        <a:rPr lang="ja-JP" altLang="en-US" sz="1400" dirty="0">
                          <a:latin typeface="UD デジタル 教科書体 NP-R" panose="02020400000000000000" pitchFamily="18" charset="-128"/>
                          <a:ea typeface="UD デジタル 教科書体 NP-R" panose="02020400000000000000" pitchFamily="18" charset="-128"/>
                        </a:rPr>
                        <a:t>中小企業等の生産性向上や付加価値向上を目的として、革新的な新製品・新サービス開発や海外需要開拓に必要な設備投資等を支援。</a:t>
                      </a:r>
                      <a:endParaRPr lang="en-US" altLang="ja-JP" sz="1200" b="1" dirty="0">
                        <a:solidFill>
                          <a:srgbClr val="1A5CAD"/>
                        </a:solidFill>
                        <a:latin typeface="UD デジタル 教科書体 NP-R" panose="02020400000000000000" pitchFamily="18" charset="-128"/>
                        <a:ea typeface="UD デジタル 教科書体 NP-R" panose="02020400000000000000" pitchFamily="18" charset="-128"/>
                      </a:endParaRPr>
                    </a:p>
                    <a:p>
                      <a:pPr algn="l">
                        <a:buNone/>
                      </a:pPr>
                      <a:r>
                        <a:rPr lang="ja-JP" altLang="ja-JP" sz="1200" b="1" dirty="0">
                          <a:solidFill>
                            <a:srgbClr val="1A5CAD"/>
                          </a:solidFill>
                          <a:latin typeface="UD デジタル 教科書体 NP-R" panose="02020400000000000000" pitchFamily="18" charset="-128"/>
                          <a:ea typeface="UD デジタル 教科書体 NP-R" panose="02020400000000000000" pitchFamily="18" charset="-128"/>
                        </a:rPr>
                        <a:t>「活用例」</a:t>
                      </a:r>
                    </a:p>
                    <a:p>
                      <a:pPr algn="l">
                        <a:buNone/>
                      </a:pPr>
                      <a:r>
                        <a:rPr lang="ja-JP" altLang="en-US" sz="1200" dirty="0">
                          <a:latin typeface="UD デジタル 教科書体 NP-R" panose="02020400000000000000" pitchFamily="18" charset="-128"/>
                          <a:ea typeface="UD デジタル 教科書体 NP-R" panose="02020400000000000000" pitchFamily="18" charset="-128"/>
                        </a:rPr>
                        <a:t>　■ 製品・サービス高付加価値化枠：</a:t>
                      </a: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新工法・新加工に対応する機械設備の導入</a:t>
                      </a:r>
                    </a:p>
                    <a:p>
                      <a:pPr algn="l">
                        <a:buNone/>
                      </a:pP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　　　　　　　　　　　　　　　　　 </a:t>
                      </a:r>
                      <a:r>
                        <a:rPr lang="en-US" altLang="ja-JP" sz="1200" dirty="0">
                          <a:latin typeface="UD デジタル 教科書体 NP-R" panose="02020400000000000000" pitchFamily="18" charset="-128"/>
                          <a:ea typeface="UD デジタル 教科書体 NP-R" panose="02020400000000000000" pitchFamily="18" charset="-128"/>
                        </a:rPr>
                        <a:t>AI</a:t>
                      </a:r>
                      <a:r>
                        <a:rPr lang="ja-JP" altLang="en-US" sz="1200" dirty="0">
                          <a:latin typeface="UD デジタル 教科書体 NP-R" panose="02020400000000000000" pitchFamily="18" charset="-128"/>
                          <a:ea typeface="UD デジタル 教科書体 NP-R" panose="02020400000000000000" pitchFamily="18" charset="-128"/>
                        </a:rPr>
                        <a:t>や</a:t>
                      </a:r>
                      <a:r>
                        <a:rPr lang="en-US" altLang="ja-JP" sz="1200" dirty="0">
                          <a:latin typeface="UD デジタル 教科書体 NP-R" panose="02020400000000000000" pitchFamily="18" charset="-128"/>
                          <a:ea typeface="UD デジタル 教科書体 NP-R" panose="02020400000000000000" pitchFamily="18" charset="-128"/>
                        </a:rPr>
                        <a:t>IoT</a:t>
                      </a:r>
                      <a:r>
                        <a:rPr lang="ja-JP" altLang="en-US" sz="1200" dirty="0">
                          <a:latin typeface="UD デジタル 教科書体 NP-R" panose="02020400000000000000" pitchFamily="18" charset="-128"/>
                          <a:ea typeface="UD デジタル 教科書体 NP-R" panose="02020400000000000000" pitchFamily="18" charset="-128"/>
                        </a:rPr>
                        <a:t>を活用した新サービスの開発</a:t>
                      </a:r>
                      <a:endParaRPr lang="en-US" altLang="ja-JP" sz="1200" dirty="0">
                        <a:solidFill>
                          <a:srgbClr val="1E2D3E"/>
                        </a:solidFill>
                        <a:latin typeface="UD デジタル 教科書体 NP-R" panose="02020400000000000000" pitchFamily="18" charset="-128"/>
                        <a:ea typeface="UD デジタル 教科書体 NP-R" panose="02020400000000000000" pitchFamily="18" charset="-128"/>
                      </a:endParaRPr>
                    </a:p>
                    <a:p>
                      <a:r>
                        <a:rPr lang="ja-JP" altLang="en-US" sz="1200" dirty="0">
                          <a:latin typeface="UD デジタル 教科書体 NP-R" panose="02020400000000000000" pitchFamily="18" charset="-128"/>
                          <a:ea typeface="UD デジタル 教科書体 NP-R" panose="02020400000000000000" pitchFamily="18" charset="-128"/>
                        </a:rPr>
                        <a:t>　■ グローバル枠：海外向け商品の開発・設備導入</a:t>
                      </a:r>
                      <a:br>
                        <a:rPr lang="ja-JP" altLang="en-US" sz="1200" dirty="0">
                          <a:latin typeface="UD デジタル 教科書体 NP-R" panose="02020400000000000000" pitchFamily="18" charset="-128"/>
                          <a:ea typeface="UD デジタル 教科書体 NP-R" panose="02020400000000000000" pitchFamily="18" charset="-128"/>
                        </a:rPr>
                      </a:br>
                      <a:r>
                        <a:rPr lang="ja-JP" altLang="en-US" sz="1200" dirty="0">
                          <a:latin typeface="UD デジタル 教科書体 NP-R" panose="02020400000000000000" pitchFamily="18" charset="-128"/>
                          <a:ea typeface="UD デジタル 教科書体 NP-R" panose="02020400000000000000" pitchFamily="18" charset="-128"/>
                        </a:rPr>
                        <a:t>　　　　　　　　　 輸出体制の構築</a:t>
                      </a:r>
                      <a:endParaRPr lang="ja-JP" altLang="ja-JP" sz="1200" dirty="0">
                        <a:solidFill>
                          <a:srgbClr val="1E2D3E"/>
                        </a:solidFill>
                        <a:latin typeface="UD デジタル 教科書体 NP-R" panose="02020400000000000000" pitchFamily="18" charset="-128"/>
                        <a:ea typeface="UD デジタル 教科書体 NP-R" panose="02020400000000000000" pitchFamily="18"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4397737"/>
                  </a:ext>
                </a:extLst>
              </a:tr>
              <a:tr h="370840">
                <a:tc>
                  <a:txBody>
                    <a:bodyPr/>
                    <a:lstStyle/>
                    <a:p>
                      <a:r>
                        <a:rPr kumimoji="1" lang="ja-JP" altLang="en-US" sz="1400" dirty="0">
                          <a:solidFill>
                            <a:schemeClr val="tx1"/>
                          </a:solidFill>
                          <a:latin typeface="UD デジタル 教科書体 NP-R" panose="02020400000000000000" pitchFamily="18" charset="-128"/>
                          <a:ea typeface="UD デジタル 教科書体 NP-R" panose="02020400000000000000" pitchFamily="18" charset="-128"/>
                        </a:rPr>
                        <a:t>主な要件</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buNone/>
                      </a:pP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事業計画期間（3〜5年）に以下を達成：</a:t>
                      </a:r>
                    </a:p>
                    <a:p>
                      <a:pPr algn="l">
                        <a:buNone/>
                      </a:pP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① 付加価値額　年</a:t>
                      </a: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平均</a:t>
                      </a: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＋3%以上</a:t>
                      </a:r>
                    </a:p>
                    <a:p>
                      <a:pPr algn="l">
                        <a:buNone/>
                      </a:pP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② </a:t>
                      </a:r>
                      <a:r>
                        <a:rPr lang="en-US" altLang="ja-JP" sz="1200" dirty="0">
                          <a:solidFill>
                            <a:srgbClr val="1E2D3E"/>
                          </a:solidFill>
                          <a:latin typeface="UD デジタル 教科書体 NP-R" panose="02020400000000000000" pitchFamily="18" charset="-128"/>
                          <a:ea typeface="UD デジタル 教科書体 NP-R" panose="02020400000000000000" pitchFamily="18" charset="-128"/>
                        </a:rPr>
                        <a:t>1</a:t>
                      </a: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人当たり</a:t>
                      </a: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給与支給総額　年</a:t>
                      </a: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平均</a:t>
                      </a: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a:t>
                      </a:r>
                      <a:r>
                        <a:rPr lang="en-US" altLang="ja-JP" sz="1200" dirty="0">
                          <a:solidFill>
                            <a:srgbClr val="1E2D3E"/>
                          </a:solidFill>
                          <a:latin typeface="UD デジタル 教科書体 NP-R" panose="02020400000000000000" pitchFamily="18" charset="-128"/>
                          <a:ea typeface="UD デジタル 教科書体 NP-R" panose="02020400000000000000" pitchFamily="18" charset="-128"/>
                        </a:rPr>
                        <a:t>3</a:t>
                      </a: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.5%以上</a:t>
                      </a:r>
                    </a:p>
                    <a:p>
                      <a:pPr algn="l">
                        <a:buNone/>
                      </a:pP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③ 地域別最低賃金＋30円以上</a:t>
                      </a:r>
                    </a:p>
                    <a:p>
                      <a:pPr algn="l">
                        <a:buNone/>
                      </a:pPr>
                      <a:r>
                        <a:rPr lang="ja-JP" altLang="ja-JP" sz="1100" dirty="0">
                          <a:solidFill>
                            <a:srgbClr val="C0392B"/>
                          </a:solidFill>
                          <a:latin typeface="UD デジタル 教科書体 NP-R" panose="02020400000000000000" pitchFamily="18" charset="-128"/>
                          <a:ea typeface="UD デジタル 教科書体 NP-R" panose="02020400000000000000" pitchFamily="18" charset="-128"/>
                        </a:rPr>
                        <a:t>未達成の場合、補助金の返還を求められる。</a:t>
                      </a:r>
                      <a:endParaRPr kumimoji="1" lang="ja-JP" alt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8663328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0" dirty="0">
                          <a:solidFill>
                            <a:schemeClr val="tx1"/>
                          </a:solidFill>
                          <a:latin typeface="UD デジタル 教科書体 NP-R" panose="02020400000000000000" pitchFamily="18" charset="-128"/>
                          <a:ea typeface="UD デジタル 教科書体 NP-R" panose="02020400000000000000" pitchFamily="18" charset="-128"/>
                        </a:rPr>
                        <a:t>補助金額・補助率</a:t>
                      </a:r>
                    </a:p>
                    <a:p>
                      <a:endParaRPr kumimoji="1" lang="ja-JP" alt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buNone/>
                      </a:pPr>
                      <a:r>
                        <a:rPr lang="ja-JP" altLang="ja-JP" sz="1200" b="1" dirty="0">
                          <a:solidFill>
                            <a:srgbClr val="F5A300"/>
                          </a:solidFill>
                          <a:latin typeface="UD デジタル 教科書体 NP-R" panose="02020400000000000000" pitchFamily="18" charset="-128"/>
                          <a:ea typeface="UD デジタル 教科書体 NP-R" panose="02020400000000000000" pitchFamily="18" charset="-128"/>
                        </a:rPr>
                        <a:t>補助上限</a:t>
                      </a:r>
                    </a:p>
                    <a:p>
                      <a:pPr algn="l">
                        <a:buNone/>
                      </a:pP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従業員規模に応じて</a:t>
                      </a: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750万円〜</a:t>
                      </a:r>
                      <a:r>
                        <a:rPr lang="en-US" altLang="ja-JP" sz="1200" dirty="0">
                          <a:solidFill>
                            <a:srgbClr val="1E2D3E"/>
                          </a:solidFill>
                          <a:latin typeface="UD デジタル 教科書体 NP-R" panose="02020400000000000000" pitchFamily="18" charset="-128"/>
                          <a:ea typeface="UD デジタル 教科書体 NP-R" panose="02020400000000000000" pitchFamily="18" charset="-128"/>
                        </a:rPr>
                        <a:t>2</a:t>
                      </a: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a:t>
                      </a:r>
                      <a:r>
                        <a:rPr lang="en-US" altLang="ja-JP" sz="1200" dirty="0">
                          <a:solidFill>
                            <a:srgbClr val="1E2D3E"/>
                          </a:solidFill>
                          <a:latin typeface="UD デジタル 教科書体 NP-R" panose="02020400000000000000" pitchFamily="18" charset="-128"/>
                          <a:ea typeface="UD デジタル 教科書体 NP-R" panose="02020400000000000000" pitchFamily="18" charset="-128"/>
                        </a:rPr>
                        <a:t>50</a:t>
                      </a: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0万円</a:t>
                      </a:r>
                      <a:r>
                        <a:rPr lang="en-US" altLang="ja-JP" sz="1200" dirty="0">
                          <a:solidFill>
                            <a:srgbClr val="1E2D3E"/>
                          </a:solidFill>
                          <a:latin typeface="UD デジタル 教科書体 NP-R" panose="02020400000000000000" pitchFamily="18" charset="-128"/>
                          <a:ea typeface="UD デジタル 教科書体 NP-R" panose="02020400000000000000" pitchFamily="18" charset="-128"/>
                        </a:rPr>
                        <a:t>(</a:t>
                      </a: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グローバル枠は一律</a:t>
                      </a:r>
                      <a:r>
                        <a:rPr lang="en-US" altLang="ja-JP" sz="1200" dirty="0">
                          <a:solidFill>
                            <a:srgbClr val="1E2D3E"/>
                          </a:solidFill>
                          <a:latin typeface="UD デジタル 教科書体 NP-R" panose="02020400000000000000" pitchFamily="18" charset="-128"/>
                          <a:ea typeface="UD デジタル 教科書体 NP-R" panose="02020400000000000000" pitchFamily="18" charset="-128"/>
                        </a:rPr>
                        <a:t>3,000</a:t>
                      </a: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万円</a:t>
                      </a:r>
                      <a:r>
                        <a:rPr lang="en-US" altLang="ja-JP" sz="1200" dirty="0">
                          <a:solidFill>
                            <a:srgbClr val="1E2D3E"/>
                          </a:solidFill>
                          <a:latin typeface="UD デジタル 教科書体 NP-R" panose="02020400000000000000" pitchFamily="18" charset="-128"/>
                          <a:ea typeface="UD デジタル 教科書体 NP-R" panose="02020400000000000000" pitchFamily="18" charset="-128"/>
                        </a:rPr>
                        <a:t>)</a:t>
                      </a:r>
                    </a:p>
                    <a:p>
                      <a:pPr algn="l">
                        <a:buNone/>
                      </a:pPr>
                      <a:r>
                        <a:rPr lang="ja-JP" altLang="ja-JP" sz="1200" b="1" dirty="0">
                          <a:solidFill>
                            <a:srgbClr val="F5A300"/>
                          </a:solidFill>
                          <a:latin typeface="UD デジタル 教科書体 NP-R" panose="02020400000000000000" pitchFamily="18" charset="-128"/>
                          <a:ea typeface="UD デジタル 教科書体 NP-R" panose="02020400000000000000" pitchFamily="18" charset="-128"/>
                        </a:rPr>
                        <a:t>補助率</a:t>
                      </a:r>
                    </a:p>
                    <a:p>
                      <a:pPr algn="l">
                        <a:buNone/>
                      </a:pP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1/2（小規模事業者 2/3）</a:t>
                      </a: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5302729"/>
                  </a:ext>
                </a:extLst>
              </a:tr>
            </a:tbl>
          </a:graphicData>
        </a:graphic>
      </p:graphicFrame>
    </p:spTree>
    <p:extLst>
      <p:ext uri="{BB962C8B-B14F-4D97-AF65-F5344CB8AC3E}">
        <p14:creationId xmlns:p14="http://schemas.microsoft.com/office/powerpoint/2010/main" val="7971666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Bar"/>
          <p:cNvSpPr/>
          <p:nvPr/>
        </p:nvSpPr>
        <p:spPr>
          <a:xfrm>
            <a:off x="0" y="0"/>
            <a:ext cx="9144000" cy="658368"/>
          </a:xfrm>
          <a:prstGeom prst="rect">
            <a:avLst/>
          </a:prstGeom>
          <a:solidFill>
            <a:srgbClr val="1A5CAD"/>
          </a:solidFill>
          <a:ln w="12700">
            <a:solidFill>
              <a:srgbClr val="1A5CAD"/>
            </a:solidFill>
          </a:ln>
        </p:spPr>
        <p:txBody>
          <a:bodyPr/>
          <a:lstStyle/>
          <a:p>
            <a:endParaRPr lang="ja-JP" dirty="0"/>
          </a:p>
        </p:txBody>
      </p:sp>
      <p:sp>
        <p:nvSpPr>
          <p:cNvPr id="3" name="Title"/>
          <p:cNvSpPr/>
          <p:nvPr/>
        </p:nvSpPr>
        <p:spPr>
          <a:xfrm>
            <a:off x="365760" y="0"/>
            <a:ext cx="8412480" cy="658368"/>
          </a:xfrm>
          <a:prstGeom prst="rect">
            <a:avLst/>
          </a:prstGeom>
          <a:noFill/>
          <a:ln/>
        </p:spPr>
        <p:txBody>
          <a:bodyPr wrap="square" lIns="0" tIns="0" rIns="0" bIns="0" rtlCol="0" anchor="ctr"/>
          <a:lstStyle/>
          <a:p>
            <a:pPr marL="0" indent="0" algn="l">
              <a:buNone/>
            </a:pPr>
            <a:r>
              <a:rPr lang="ja-JP" sz="1900" b="1" dirty="0">
                <a:solidFill>
                  <a:srgbClr val="FFFFFF"/>
                </a:solidFill>
                <a:latin typeface="UD デジタル 教科書体 NP-R" panose="02020400000000000000" pitchFamily="18" charset="-128"/>
                <a:ea typeface="UD デジタル 教科書体 NP-R" panose="02020400000000000000" pitchFamily="18" charset="-128"/>
              </a:rPr>
              <a:t>生産性向上の支援施策②</a:t>
            </a:r>
          </a:p>
        </p:txBody>
      </p:sp>
      <p:sp>
        <p:nvSpPr>
          <p:cNvPr id="40" name="Note"/>
          <p:cNvSpPr/>
          <p:nvPr/>
        </p:nvSpPr>
        <p:spPr>
          <a:xfrm>
            <a:off x="450918" y="4337248"/>
            <a:ext cx="8176289" cy="360000"/>
          </a:xfrm>
          <a:prstGeom prst="rect">
            <a:avLst/>
          </a:prstGeom>
          <a:noFill/>
          <a:ln/>
        </p:spPr>
        <p:txBody>
          <a:bodyPr wrap="square" lIns="0" tIns="0" rIns="0" bIns="0" rtlCol="0" anchor="ctr"/>
          <a:lstStyle/>
          <a:p>
            <a:pPr algn="l">
              <a:buNone/>
            </a:pPr>
            <a:r>
              <a:rPr lang="ja-JP" sz="1050" dirty="0">
                <a:solidFill>
                  <a:srgbClr val="4A6278"/>
                </a:solidFill>
                <a:latin typeface="UD デジタル 教科書体 NP-R" panose="02020400000000000000" pitchFamily="18" charset="-128"/>
                <a:ea typeface="UD デジタル 教科書体 NP-R" panose="02020400000000000000" pitchFamily="18" charset="-128"/>
              </a:rPr>
              <a:t>＊補助対象ツールや公募スケジュールは年度毎に変更される場合がある。中小企業庁HP等で最新情報を確認のこと。</a:t>
            </a:r>
          </a:p>
        </p:txBody>
      </p:sp>
      <p:graphicFrame>
        <p:nvGraphicFramePr>
          <p:cNvPr id="5" name="表 4"/>
          <p:cNvGraphicFramePr>
            <a:graphicFrameLocks noGrp="1"/>
          </p:cNvGraphicFramePr>
          <p:nvPr>
            <p:extLst>
              <p:ext uri="{D42A27DB-BD31-4B8C-83A1-F6EECF244321}">
                <p14:modId xmlns:p14="http://schemas.microsoft.com/office/powerpoint/2010/main" val="1334691461"/>
              </p:ext>
            </p:extLst>
          </p:nvPr>
        </p:nvGraphicFramePr>
        <p:xfrm>
          <a:off x="450918" y="806252"/>
          <a:ext cx="8276995" cy="3417573"/>
        </p:xfrm>
        <a:graphic>
          <a:graphicData uri="http://schemas.openxmlformats.org/drawingml/2006/table">
            <a:tbl>
              <a:tblPr firstRow="1" bandRow="1">
                <a:tableStyleId>{5C22544A-7EE6-4342-B048-85BDC9FD1C3A}</a:tableStyleId>
              </a:tblPr>
              <a:tblGrid>
                <a:gridCol w="1868805">
                  <a:extLst>
                    <a:ext uri="{9D8B030D-6E8A-4147-A177-3AD203B41FA5}">
                      <a16:colId xmlns:a16="http://schemas.microsoft.com/office/drawing/2014/main" val="20000"/>
                    </a:ext>
                  </a:extLst>
                </a:gridCol>
                <a:gridCol w="6408190">
                  <a:extLst>
                    <a:ext uri="{9D8B030D-6E8A-4147-A177-3AD203B41FA5}">
                      <a16:colId xmlns:a16="http://schemas.microsoft.com/office/drawing/2014/main" val="20001"/>
                    </a:ext>
                  </a:extLst>
                </a:gridCol>
              </a:tblGrid>
              <a:tr h="53721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800" b="1" dirty="0">
                          <a:solidFill>
                            <a:schemeClr val="tx1"/>
                          </a:solidFill>
                          <a:latin typeface="UD デジタル 教科書体 NP-R" panose="02020400000000000000" pitchFamily="18" charset="-128"/>
                          <a:ea typeface="UD デジタル 教科書体 NP-R" panose="02020400000000000000" pitchFamily="18" charset="-128"/>
                        </a:rPr>
                        <a:t>【</a:t>
                      </a:r>
                      <a:r>
                        <a:rPr lang="ja-JP" altLang="ja-JP" sz="1800" b="1" dirty="0">
                          <a:solidFill>
                            <a:schemeClr val="tx1"/>
                          </a:solidFill>
                          <a:latin typeface="UD デジタル 教科書体 NP-R" panose="02020400000000000000" pitchFamily="18" charset="-128"/>
                          <a:ea typeface="UD デジタル 教科書体 NP-R" panose="02020400000000000000" pitchFamily="18" charset="-128"/>
                        </a:rPr>
                        <a:t>デジタル化・AI導入補助金（</a:t>
                      </a:r>
                      <a:r>
                        <a:rPr lang="ja-JP" altLang="en-US" sz="1800" b="1" dirty="0">
                          <a:solidFill>
                            <a:schemeClr val="tx1"/>
                          </a:solidFill>
                          <a:latin typeface="UD デジタル 教科書体 NP-R" panose="02020400000000000000" pitchFamily="18" charset="-128"/>
                          <a:ea typeface="UD デジタル 教科書体 NP-R" panose="02020400000000000000" pitchFamily="18" charset="-128"/>
                        </a:rPr>
                        <a:t>通常枠</a:t>
                      </a:r>
                      <a:r>
                        <a:rPr lang="ja-JP" altLang="ja-JP" sz="1800" b="1" dirty="0">
                          <a:solidFill>
                            <a:schemeClr val="tx1"/>
                          </a:solidFill>
                          <a:latin typeface="UD デジタル 教科書体 NP-R" panose="02020400000000000000" pitchFamily="18" charset="-128"/>
                          <a:ea typeface="UD デジタル 教科書体 NP-R" panose="02020400000000000000" pitchFamily="18" charset="-128"/>
                        </a:rPr>
                        <a:t>）</a:t>
                      </a:r>
                      <a:r>
                        <a:rPr lang="en-US" altLang="ja-JP" sz="1800" b="1" dirty="0">
                          <a:solidFill>
                            <a:schemeClr val="tx1"/>
                          </a:solidFill>
                          <a:latin typeface="UD デジタル 教科書体 NP-R" panose="02020400000000000000" pitchFamily="18" charset="-128"/>
                          <a:ea typeface="UD デジタル 教科書体 NP-R" panose="02020400000000000000" pitchFamily="18"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00001"/>
                  </a:ext>
                </a:extLst>
              </a:tr>
              <a:tr h="370840">
                <a:tc>
                  <a:txBody>
                    <a:bodyPr/>
                    <a:lstStyle/>
                    <a:p>
                      <a:r>
                        <a:rPr lang="ja-JP" altLang="ja-JP" sz="1400" dirty="0">
                          <a:solidFill>
                            <a:schemeClr val="tx1"/>
                          </a:solidFill>
                          <a:latin typeface="UD デジタル 教科書体 NP-R" panose="02020400000000000000" pitchFamily="18" charset="-128"/>
                          <a:ea typeface="UD デジタル 教科書体 NP-R" panose="02020400000000000000" pitchFamily="18" charset="-128"/>
                        </a:rPr>
                        <a:t>概要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buNone/>
                      </a:pPr>
                      <a:r>
                        <a:rPr lang="ja-JP" altLang="ja-JP" sz="1400" dirty="0">
                          <a:solidFill>
                            <a:srgbClr val="1E2D3E"/>
                          </a:solidFill>
                          <a:latin typeface="UD デジタル 教科書体 NP-R" panose="02020400000000000000" pitchFamily="18" charset="-128"/>
                          <a:ea typeface="UD デジタル 教科書体 NP-R" panose="02020400000000000000" pitchFamily="18" charset="-128"/>
                        </a:rPr>
                        <a:t>業務効率化・生産性向上を目的としたITツール・AIシステムの導入費用を支援する。</a:t>
                      </a:r>
                    </a:p>
                    <a:p>
                      <a:pPr algn="l">
                        <a:buNone/>
                      </a:pPr>
                      <a:r>
                        <a:rPr lang="ja-JP" altLang="ja-JP" sz="1200" b="1" dirty="0">
                          <a:solidFill>
                            <a:srgbClr val="1A5CAD"/>
                          </a:solidFill>
                          <a:latin typeface="UD デジタル 教科書体 NP-R" panose="02020400000000000000" pitchFamily="18" charset="-128"/>
                          <a:ea typeface="UD デジタル 教科書体 NP-R" panose="02020400000000000000" pitchFamily="18" charset="-128"/>
                        </a:rPr>
                        <a:t>「活用例」</a:t>
                      </a:r>
                    </a:p>
                    <a:p>
                      <a:pPr algn="l">
                        <a:buNone/>
                      </a:pPr>
                      <a:r>
                        <a:rPr lang="ja-JP" altLang="en-US" sz="1200" dirty="0">
                          <a:latin typeface="UD デジタル 教科書体 NP-R" panose="02020400000000000000" pitchFamily="18" charset="-128"/>
                          <a:ea typeface="UD デジタル 教科書体 NP-R" panose="02020400000000000000" pitchFamily="18" charset="-128"/>
                        </a:rPr>
                        <a:t>　・クラウド型業務システムの導入</a:t>
                      </a:r>
                      <a:br>
                        <a:rPr lang="ja-JP" altLang="en-US" sz="1200" dirty="0">
                          <a:latin typeface="UD デジタル 教科書体 NP-R" panose="02020400000000000000" pitchFamily="18" charset="-128"/>
                          <a:ea typeface="UD デジタル 教科書体 NP-R" panose="02020400000000000000" pitchFamily="18" charset="-128"/>
                        </a:rPr>
                      </a:br>
                      <a:r>
                        <a:rPr lang="ja-JP" altLang="en-US" sz="1200" dirty="0">
                          <a:latin typeface="UD デジタル 教科書体 NP-R" panose="02020400000000000000" pitchFamily="18" charset="-128"/>
                          <a:ea typeface="UD デジタル 教科書体 NP-R" panose="02020400000000000000" pitchFamily="18" charset="-128"/>
                        </a:rPr>
                        <a:t>　・</a:t>
                      </a:r>
                      <a:r>
                        <a:rPr lang="en-US" altLang="ja-JP" sz="1200" dirty="0">
                          <a:latin typeface="UD デジタル 教科書体 NP-R" panose="02020400000000000000" pitchFamily="18" charset="-128"/>
                          <a:ea typeface="UD デジタル 教科書体 NP-R" panose="02020400000000000000" pitchFamily="18" charset="-128"/>
                        </a:rPr>
                        <a:t>AI</a:t>
                      </a:r>
                      <a:r>
                        <a:rPr lang="ja-JP" altLang="en-US" sz="1200" dirty="0">
                          <a:latin typeface="UD デジタル 教科書体 NP-R" panose="02020400000000000000" pitchFamily="18" charset="-128"/>
                          <a:ea typeface="UD デジタル 教科書体 NP-R" panose="02020400000000000000" pitchFamily="18" charset="-128"/>
                        </a:rPr>
                        <a:t>を活用した業務支援システムの導入</a:t>
                      </a:r>
                      <a:br>
                        <a:rPr lang="ja-JP" altLang="en-US" sz="1200" dirty="0">
                          <a:latin typeface="UD デジタル 教科書体 NP-R" panose="02020400000000000000" pitchFamily="18" charset="-128"/>
                          <a:ea typeface="UD デジタル 教科書体 NP-R" panose="02020400000000000000" pitchFamily="18" charset="-128"/>
                        </a:rPr>
                      </a:br>
                      <a:r>
                        <a:rPr lang="ja-JP" altLang="en-US" sz="1200" dirty="0">
                          <a:latin typeface="UD デジタル 教科書体 NP-R" panose="02020400000000000000" pitchFamily="18" charset="-128"/>
                          <a:ea typeface="UD デジタル 教科書体 NP-R" panose="02020400000000000000" pitchFamily="18" charset="-128"/>
                        </a:rPr>
                        <a:t>　・登録</a:t>
                      </a:r>
                      <a:r>
                        <a:rPr lang="en-US" altLang="ja-JP" sz="1200" dirty="0">
                          <a:latin typeface="UD デジタル 教科書体 NP-R" panose="02020400000000000000" pitchFamily="18" charset="-128"/>
                          <a:ea typeface="UD デジタル 教科書体 NP-R" panose="02020400000000000000" pitchFamily="18" charset="-128"/>
                        </a:rPr>
                        <a:t>IT</a:t>
                      </a:r>
                      <a:r>
                        <a:rPr lang="ja-JP" altLang="en-US" sz="1200" dirty="0">
                          <a:latin typeface="UD デジタル 教科書体 NP-R" panose="02020400000000000000" pitchFamily="18" charset="-128"/>
                          <a:ea typeface="UD デジタル 教科書体 NP-R" panose="02020400000000000000" pitchFamily="18" charset="-128"/>
                        </a:rPr>
                        <a:t>ツールと連携した業務環境整備</a:t>
                      </a:r>
                      <a:endParaRPr lang="ja-JP" altLang="ja-JP" sz="1200" dirty="0">
                        <a:solidFill>
                          <a:srgbClr val="1E2D3E"/>
                        </a:solidFill>
                        <a:latin typeface="UD デジタル 教科書体 NP-R" panose="02020400000000000000" pitchFamily="18" charset="-128"/>
                        <a:ea typeface="UD デジタル 教科書体 NP-R" panose="02020400000000000000" pitchFamily="18"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00002"/>
                  </a:ext>
                </a:extLst>
              </a:tr>
              <a:tr h="370840">
                <a:tc>
                  <a:txBody>
                    <a:bodyPr/>
                    <a:lstStyle/>
                    <a:p>
                      <a:r>
                        <a:rPr lang="ja-JP" altLang="ja-JP" sz="1400" dirty="0">
                          <a:solidFill>
                            <a:schemeClr val="tx1"/>
                          </a:solidFill>
                          <a:latin typeface="UD デジタル 教科書体 NP-R" panose="02020400000000000000" pitchFamily="18" charset="-128"/>
                          <a:ea typeface="UD デジタル 教科書体 NP-R" panose="02020400000000000000" pitchFamily="18" charset="-128"/>
                        </a:rPr>
                        <a:t>主な要件</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buNone/>
                      </a:pP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IT導入支援事業者（認定済み）を経由して申請すること。</a:t>
                      </a:r>
                    </a:p>
                    <a:p>
                      <a:pPr algn="l">
                        <a:buNone/>
                      </a:pP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労働生産性の向上目標</a:t>
                      </a:r>
                      <a:r>
                        <a:rPr lang="en-US" altLang="ja-JP" sz="1200" dirty="0">
                          <a:solidFill>
                            <a:srgbClr val="1E2D3E"/>
                          </a:solidFill>
                          <a:latin typeface="UD デジタル 教科書体 NP-R" panose="02020400000000000000" pitchFamily="18" charset="-128"/>
                          <a:ea typeface="UD デジタル 教科書体 NP-R" panose="02020400000000000000" pitchFamily="18" charset="-128"/>
                        </a:rPr>
                        <a:t>(1</a:t>
                      </a: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年後に労働生産性</a:t>
                      </a:r>
                      <a:r>
                        <a:rPr lang="en-US" altLang="ja-JP" sz="1200" dirty="0">
                          <a:solidFill>
                            <a:srgbClr val="1E2D3E"/>
                          </a:solidFill>
                          <a:latin typeface="UD デジタル 教科書体 NP-R" panose="02020400000000000000" pitchFamily="18" charset="-128"/>
                          <a:ea typeface="UD デジタル 教科書体 NP-R" panose="02020400000000000000" pitchFamily="18" charset="-128"/>
                        </a:rPr>
                        <a:t>3%</a:t>
                      </a: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以上、事業計画期間年平均</a:t>
                      </a:r>
                      <a:r>
                        <a:rPr lang="en-US" altLang="ja-JP" sz="1200" dirty="0">
                          <a:solidFill>
                            <a:srgbClr val="1E2D3E"/>
                          </a:solidFill>
                          <a:latin typeface="UD デジタル 教科書体 NP-R" panose="02020400000000000000" pitchFamily="18" charset="-128"/>
                          <a:ea typeface="UD デジタル 教科書体 NP-R" panose="02020400000000000000" pitchFamily="18" charset="-128"/>
                        </a:rPr>
                        <a:t>3</a:t>
                      </a: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％以上向上</a:t>
                      </a:r>
                      <a:r>
                        <a:rPr lang="en-US" altLang="ja-JP" sz="1200" dirty="0">
                          <a:solidFill>
                            <a:srgbClr val="1E2D3E"/>
                          </a:solidFill>
                          <a:latin typeface="UD デジタル 教科書体 NP-R" panose="02020400000000000000" pitchFamily="18" charset="-128"/>
                          <a:ea typeface="UD デジタル 教科書体 NP-R" panose="02020400000000000000" pitchFamily="18" charset="-128"/>
                        </a:rPr>
                        <a:t>)</a:t>
                      </a: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を事業計画に明記すること。</a:t>
                      </a:r>
                    </a:p>
                    <a:p>
                      <a:pPr algn="l">
                        <a:buNone/>
                      </a:pPr>
                      <a:r>
                        <a:rPr lang="ja-JP" altLang="ja-JP" sz="1100" dirty="0">
                          <a:solidFill>
                            <a:srgbClr val="C0392B"/>
                          </a:solidFill>
                          <a:latin typeface="UD デジタル 教科書体 NP-R" panose="02020400000000000000" pitchFamily="18" charset="-128"/>
                          <a:ea typeface="UD デジタル 教科書体 NP-R" panose="02020400000000000000" pitchFamily="18" charset="-128"/>
                        </a:rPr>
                        <a:t>補助対象はITベンダーが登録したツール・サービスに限定される。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00003"/>
                  </a:ext>
                </a:extLst>
              </a:tr>
              <a:tr h="370840">
                <a:tc>
                  <a:txBody>
                    <a:bodyPr/>
                    <a:lstStyle/>
                    <a:p>
                      <a:r>
                        <a:rPr lang="ja-JP" altLang="ja-JP" sz="1400" dirty="0">
                          <a:solidFill>
                            <a:schemeClr val="tx1"/>
                          </a:solidFill>
                          <a:latin typeface="UD デジタル 教科書体 NP-R" panose="02020400000000000000" pitchFamily="18" charset="-128"/>
                          <a:ea typeface="UD デジタル 教科書体 NP-R" panose="02020400000000000000" pitchFamily="18" charset="-128"/>
                        </a:rPr>
                        <a:t>補助金額・補助率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buNone/>
                      </a:pPr>
                      <a:r>
                        <a:rPr lang="ja-JP" altLang="ja-JP" sz="1200" b="1" dirty="0">
                          <a:solidFill>
                            <a:srgbClr val="F5A300"/>
                          </a:solidFill>
                          <a:latin typeface="UD デジタル 教科書体 NP-R" panose="02020400000000000000" pitchFamily="18" charset="-128"/>
                          <a:ea typeface="UD デジタル 教科書体 NP-R" panose="02020400000000000000" pitchFamily="18" charset="-128"/>
                        </a:rPr>
                        <a:t>補助上限</a:t>
                      </a:r>
                    </a:p>
                    <a:p>
                      <a:pPr algn="l">
                        <a:buNone/>
                      </a:pP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450万円（</a:t>
                      </a: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対応プロセス</a:t>
                      </a:r>
                      <a:r>
                        <a:rPr lang="en-US" altLang="ja-JP" sz="1200" dirty="0">
                          <a:solidFill>
                            <a:srgbClr val="1E2D3E"/>
                          </a:solidFill>
                          <a:latin typeface="UD デジタル 教科書体 NP-R" panose="02020400000000000000" pitchFamily="18" charset="-128"/>
                          <a:ea typeface="UD デジタル 教科書体 NP-R" panose="02020400000000000000" pitchFamily="18" charset="-128"/>
                        </a:rPr>
                        <a:t>4</a:t>
                      </a: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以上</a:t>
                      </a: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a:t>
                      </a:r>
                    </a:p>
                    <a:p>
                      <a:pPr algn="l">
                        <a:buNone/>
                      </a:pPr>
                      <a:r>
                        <a:rPr lang="ja-JP" altLang="ja-JP" sz="1200" b="1" dirty="0">
                          <a:solidFill>
                            <a:srgbClr val="F5A300"/>
                          </a:solidFill>
                          <a:latin typeface="UD デジタル 教科書体 NP-R" panose="02020400000000000000" pitchFamily="18" charset="-128"/>
                          <a:ea typeface="UD デジタル 教科書体 NP-R" panose="02020400000000000000" pitchFamily="18" charset="-128"/>
                        </a:rPr>
                        <a:t>補助率</a:t>
                      </a:r>
                    </a:p>
                    <a:p>
                      <a:pPr algn="l">
                        <a:buNone/>
                      </a:pPr>
                      <a:r>
                        <a:rPr lang="ja-JP" altLang="en-US" sz="1200" dirty="0">
                          <a:latin typeface="UD デジタル 教科書体 NP-R" panose="02020400000000000000" pitchFamily="18" charset="-128"/>
                          <a:ea typeface="UD デジタル 教科書体 NP-R" panose="02020400000000000000" pitchFamily="18" charset="-128"/>
                        </a:rPr>
                        <a:t>原則</a:t>
                      </a:r>
                      <a:r>
                        <a:rPr lang="en-US" altLang="ja-JP" sz="1200" dirty="0">
                          <a:latin typeface="UD デジタル 教科書体 NP-R" panose="02020400000000000000" pitchFamily="18" charset="-128"/>
                          <a:ea typeface="UD デジタル 教科書体 NP-R" panose="02020400000000000000" pitchFamily="18" charset="-128"/>
                        </a:rPr>
                        <a:t>1/2</a:t>
                      </a:r>
                      <a:endParaRPr lang="ja-JP" altLang="ja-JP" sz="1200" dirty="0">
                        <a:solidFill>
                          <a:srgbClr val="1E2D3E"/>
                        </a:solidFill>
                        <a:latin typeface="UD デジタル 教科書体 NP-R" panose="02020400000000000000" pitchFamily="18" charset="-128"/>
                        <a:ea typeface="UD デジタル 教科書体 NP-R" panose="02020400000000000000" pitchFamily="18"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00004"/>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Bar"/>
          <p:cNvSpPr/>
          <p:nvPr/>
        </p:nvSpPr>
        <p:spPr>
          <a:xfrm>
            <a:off x="0" y="0"/>
            <a:ext cx="9144000" cy="658368"/>
          </a:xfrm>
          <a:prstGeom prst="rect">
            <a:avLst/>
          </a:prstGeom>
          <a:solidFill>
            <a:srgbClr val="1A5CAD"/>
          </a:solidFill>
          <a:ln w="12700">
            <a:solidFill>
              <a:srgbClr val="1A5CAD"/>
            </a:solidFill>
          </a:ln>
        </p:spPr>
        <p:txBody>
          <a:bodyPr/>
          <a:lstStyle/>
          <a:p>
            <a:endParaRPr lang="ja-JP" dirty="0"/>
          </a:p>
        </p:txBody>
      </p:sp>
      <p:sp>
        <p:nvSpPr>
          <p:cNvPr id="3" name="Title"/>
          <p:cNvSpPr/>
          <p:nvPr/>
        </p:nvSpPr>
        <p:spPr>
          <a:xfrm>
            <a:off x="365760" y="0"/>
            <a:ext cx="8412480" cy="658368"/>
          </a:xfrm>
          <a:prstGeom prst="rect">
            <a:avLst/>
          </a:prstGeom>
          <a:noFill/>
          <a:ln/>
        </p:spPr>
        <p:txBody>
          <a:bodyPr wrap="square" lIns="0" tIns="0" rIns="0" bIns="0" rtlCol="0" anchor="ctr"/>
          <a:lstStyle/>
          <a:p>
            <a:pPr marL="0" indent="0" algn="l">
              <a:buNone/>
            </a:pPr>
            <a:r>
              <a:rPr lang="ja-JP" sz="1900" b="1" dirty="0">
                <a:solidFill>
                  <a:srgbClr val="FFFFFF"/>
                </a:solidFill>
                <a:latin typeface="UD デジタル 教科書体 NP-R" panose="02020400000000000000" pitchFamily="18" charset="-128"/>
                <a:ea typeface="UD デジタル 教科書体 NP-R" panose="02020400000000000000" pitchFamily="18" charset="-128"/>
              </a:rPr>
              <a:t>生産性向上の支援施策③</a:t>
            </a:r>
          </a:p>
        </p:txBody>
      </p:sp>
      <p:sp>
        <p:nvSpPr>
          <p:cNvPr id="40" name="Note"/>
          <p:cNvSpPr/>
          <p:nvPr/>
        </p:nvSpPr>
        <p:spPr>
          <a:xfrm>
            <a:off x="551624" y="4191709"/>
            <a:ext cx="8176289" cy="360000"/>
          </a:xfrm>
          <a:prstGeom prst="rect">
            <a:avLst/>
          </a:prstGeom>
          <a:noFill/>
          <a:ln/>
        </p:spPr>
        <p:txBody>
          <a:bodyPr wrap="square" lIns="0" tIns="0" rIns="0" bIns="0" rtlCol="0" anchor="ctr"/>
          <a:lstStyle/>
          <a:p>
            <a:pPr algn="l">
              <a:buNone/>
            </a:pPr>
            <a:r>
              <a:rPr lang="ja-JP" sz="1050" dirty="0">
                <a:solidFill>
                  <a:srgbClr val="4A6278"/>
                </a:solidFill>
                <a:latin typeface="UD デジタル 教科書体 NP-R" panose="02020400000000000000" pitchFamily="18" charset="-128"/>
                <a:ea typeface="UD デジタル 教科書体 NP-R" panose="02020400000000000000" pitchFamily="18" charset="-128"/>
              </a:rPr>
              <a:t>＊公募は年複数回実施。締切は各回で異なるため、最新の公募要領を確認のこと。</a:t>
            </a:r>
          </a:p>
        </p:txBody>
      </p:sp>
      <p:graphicFrame>
        <p:nvGraphicFramePr>
          <p:cNvPr id="5" name="表 4"/>
          <p:cNvGraphicFramePr>
            <a:graphicFrameLocks noGrp="1"/>
          </p:cNvGraphicFramePr>
          <p:nvPr>
            <p:extLst>
              <p:ext uri="{D42A27DB-BD31-4B8C-83A1-F6EECF244321}">
                <p14:modId xmlns:p14="http://schemas.microsoft.com/office/powerpoint/2010/main" val="3969537401"/>
              </p:ext>
            </p:extLst>
          </p:nvPr>
        </p:nvGraphicFramePr>
        <p:xfrm>
          <a:off x="450918" y="806252"/>
          <a:ext cx="8276995" cy="3417573"/>
        </p:xfrm>
        <a:graphic>
          <a:graphicData uri="http://schemas.openxmlformats.org/drawingml/2006/table">
            <a:tbl>
              <a:tblPr firstRow="1" bandRow="1">
                <a:tableStyleId>{5C22544A-7EE6-4342-B048-85BDC9FD1C3A}</a:tableStyleId>
              </a:tblPr>
              <a:tblGrid>
                <a:gridCol w="1868805">
                  <a:extLst>
                    <a:ext uri="{9D8B030D-6E8A-4147-A177-3AD203B41FA5}">
                      <a16:colId xmlns:a16="http://schemas.microsoft.com/office/drawing/2014/main" val="20000"/>
                    </a:ext>
                  </a:extLst>
                </a:gridCol>
                <a:gridCol w="6408190">
                  <a:extLst>
                    <a:ext uri="{9D8B030D-6E8A-4147-A177-3AD203B41FA5}">
                      <a16:colId xmlns:a16="http://schemas.microsoft.com/office/drawing/2014/main" val="20001"/>
                    </a:ext>
                  </a:extLst>
                </a:gridCol>
              </a:tblGrid>
              <a:tr h="53721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800" b="1" dirty="0">
                          <a:solidFill>
                            <a:schemeClr val="tx1"/>
                          </a:solidFill>
                          <a:latin typeface="UD デジタル 教科書体 NP-R" panose="02020400000000000000" pitchFamily="18" charset="-128"/>
                          <a:ea typeface="UD デジタル 教科書体 NP-R" panose="02020400000000000000" pitchFamily="18" charset="-128"/>
                        </a:rPr>
                        <a:t>【</a:t>
                      </a:r>
                      <a:r>
                        <a:rPr lang="ja-JP" altLang="ja-JP" sz="1800" b="1" dirty="0">
                          <a:solidFill>
                            <a:schemeClr val="tx1"/>
                          </a:solidFill>
                          <a:latin typeface="UD デジタル 教科書体 NP-R" panose="02020400000000000000" pitchFamily="18" charset="-128"/>
                          <a:ea typeface="UD デジタル 教科書体 NP-R" panose="02020400000000000000" pitchFamily="18" charset="-128"/>
                        </a:rPr>
                        <a:t>小規模事業者持続化補助金（一般型・通常枠）</a:t>
                      </a:r>
                      <a:r>
                        <a:rPr lang="en-US" altLang="ja-JP" sz="1800" b="1" dirty="0">
                          <a:solidFill>
                            <a:schemeClr val="tx1"/>
                          </a:solidFill>
                          <a:latin typeface="UD デジタル 教科書体 NP-R" panose="02020400000000000000" pitchFamily="18" charset="-128"/>
                          <a:ea typeface="UD デジタル 教科書体 NP-R" panose="02020400000000000000" pitchFamily="18"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00001"/>
                  </a:ext>
                </a:extLst>
              </a:tr>
              <a:tr h="370840">
                <a:tc>
                  <a:txBody>
                    <a:bodyPr/>
                    <a:lstStyle/>
                    <a:p>
                      <a:r>
                        <a:rPr lang="ja-JP" altLang="ja-JP" sz="1400" dirty="0">
                          <a:solidFill>
                            <a:schemeClr val="tx1"/>
                          </a:solidFill>
                          <a:latin typeface="UD デジタル 教科書体 NP-R" panose="02020400000000000000" pitchFamily="18" charset="-128"/>
                          <a:ea typeface="UD デジタル 教科書体 NP-R" panose="02020400000000000000" pitchFamily="18" charset="-128"/>
                        </a:rPr>
                        <a:t>概要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buNone/>
                      </a:pPr>
                      <a:r>
                        <a:rPr lang="ja-JP" altLang="ja-JP" sz="1400" dirty="0">
                          <a:solidFill>
                            <a:srgbClr val="1E2D3E"/>
                          </a:solidFill>
                          <a:latin typeface="UD デジタル 教科書体 NP-R" panose="02020400000000000000" pitchFamily="18" charset="-128"/>
                          <a:ea typeface="UD デジタル 教科書体 NP-R" panose="02020400000000000000" pitchFamily="18" charset="-128"/>
                        </a:rPr>
                        <a:t>小規模事業者が販路開拓や業務効率化に取り組む際の経費（広告・設備等）を支援する。</a:t>
                      </a:r>
                    </a:p>
                    <a:p>
                      <a:pPr algn="l">
                        <a:buNone/>
                      </a:pPr>
                      <a:r>
                        <a:rPr lang="ja-JP" altLang="ja-JP" sz="1200" b="1" dirty="0">
                          <a:solidFill>
                            <a:srgbClr val="1A5CAD"/>
                          </a:solidFill>
                          <a:latin typeface="UD デジタル 教科書体 NP-R" panose="02020400000000000000" pitchFamily="18" charset="-128"/>
                          <a:ea typeface="UD デジタル 教科書体 NP-R" panose="02020400000000000000" pitchFamily="18" charset="-128"/>
                        </a:rPr>
                        <a:t>「活用例」</a:t>
                      </a:r>
                    </a:p>
                    <a:p>
                      <a:pPr algn="l">
                        <a:buNone/>
                      </a:pP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・新商品・サービスのチラシ・ウェブサイト制作</a:t>
                      </a:r>
                    </a:p>
                    <a:p>
                      <a:pPr algn="l">
                        <a:buNone/>
                      </a:pP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・展示会・商談会への出展費用</a:t>
                      </a:r>
                    </a:p>
                    <a:p>
                      <a:pPr algn="l">
                        <a:buNone/>
                      </a:pP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・生産性向上のための機械設備の導入</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00002"/>
                  </a:ext>
                </a:extLst>
              </a:tr>
              <a:tr h="370840">
                <a:tc>
                  <a:txBody>
                    <a:bodyPr/>
                    <a:lstStyle/>
                    <a:p>
                      <a:r>
                        <a:rPr lang="ja-JP" altLang="ja-JP" sz="1400" dirty="0">
                          <a:solidFill>
                            <a:schemeClr val="tx1"/>
                          </a:solidFill>
                          <a:latin typeface="UD デジタル 教科書体 NP-R" panose="02020400000000000000" pitchFamily="18" charset="-128"/>
                          <a:ea typeface="UD デジタル 教科書体 NP-R" panose="02020400000000000000" pitchFamily="18" charset="-128"/>
                        </a:rPr>
                        <a:t>主な要件</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buNone/>
                      </a:pP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商工会議所または商工会の支援を受け、経営計画書を作成・提出すること。</a:t>
                      </a:r>
                    </a:p>
                    <a:p>
                      <a:pPr algn="l">
                        <a:buNone/>
                      </a:pP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常時使用する従業員が20人以下（宿泊・娯楽業を除くサービス業は5人以下）の法人・個人事業主。</a:t>
                      </a:r>
                    </a:p>
                    <a:p>
                      <a:pPr algn="l">
                        <a:buNone/>
                      </a:pPr>
                      <a:r>
                        <a:rPr lang="ja-JP" altLang="ja-JP" sz="1100" dirty="0">
                          <a:solidFill>
                            <a:srgbClr val="C0392B"/>
                          </a:solidFill>
                          <a:latin typeface="UD デジタル 教科書体 NP-R" panose="02020400000000000000" pitchFamily="18" charset="-128"/>
                          <a:ea typeface="UD デジタル 教科書体 NP-R" panose="02020400000000000000" pitchFamily="18" charset="-128"/>
                        </a:rPr>
                        <a:t>計画内容の実現可能性と販路開拓への具体性が審査される。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00003"/>
                  </a:ext>
                </a:extLst>
              </a:tr>
              <a:tr h="370840">
                <a:tc>
                  <a:txBody>
                    <a:bodyPr/>
                    <a:lstStyle/>
                    <a:p>
                      <a:r>
                        <a:rPr lang="ja-JP" altLang="ja-JP" sz="1400" dirty="0">
                          <a:solidFill>
                            <a:schemeClr val="tx1"/>
                          </a:solidFill>
                          <a:latin typeface="UD デジタル 教科書体 NP-R" panose="02020400000000000000" pitchFamily="18" charset="-128"/>
                          <a:ea typeface="UD デジタル 教科書体 NP-R" panose="02020400000000000000" pitchFamily="18" charset="-128"/>
                        </a:rPr>
                        <a:t>補助金額・補助率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buNone/>
                      </a:pPr>
                      <a:r>
                        <a:rPr lang="ja-JP" altLang="ja-JP" sz="1200" b="1" dirty="0">
                          <a:solidFill>
                            <a:srgbClr val="F5A300"/>
                          </a:solidFill>
                          <a:latin typeface="UD デジタル 教科書体 NP-R" panose="02020400000000000000" pitchFamily="18" charset="-128"/>
                          <a:ea typeface="UD デジタル 教科書体 NP-R" panose="02020400000000000000" pitchFamily="18" charset="-128"/>
                        </a:rPr>
                        <a:t>補助上限</a:t>
                      </a:r>
                    </a:p>
                    <a:p>
                      <a:pPr algn="l">
                        <a:buNone/>
                      </a:pP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50万円（</a:t>
                      </a:r>
                      <a:r>
                        <a:rPr lang="zh-TW" altLang="en-US" sz="1200" dirty="0">
                          <a:solidFill>
                            <a:srgbClr val="1E2D3E"/>
                          </a:solidFill>
                          <a:latin typeface="UD デジタル 教科書体 NP-R" panose="02020400000000000000" pitchFamily="18" charset="-128"/>
                          <a:ea typeface="UD デジタル 教科書体 NP-R" panose="02020400000000000000" pitchFamily="18" charset="-128"/>
                        </a:rPr>
                        <a:t>特例適用時 最大</a:t>
                      </a:r>
                      <a:r>
                        <a:rPr lang="en-US" altLang="zh-TW" sz="1200" dirty="0">
                          <a:solidFill>
                            <a:srgbClr val="1E2D3E"/>
                          </a:solidFill>
                          <a:latin typeface="UD デジタル 教科書体 NP-R" panose="02020400000000000000" pitchFamily="18" charset="-128"/>
                          <a:ea typeface="UD デジタル 教科書体 NP-R" panose="02020400000000000000" pitchFamily="18" charset="-128"/>
                        </a:rPr>
                        <a:t>250</a:t>
                      </a:r>
                      <a:r>
                        <a:rPr lang="zh-TW" altLang="en-US" sz="1200" dirty="0">
                          <a:solidFill>
                            <a:srgbClr val="1E2D3E"/>
                          </a:solidFill>
                          <a:latin typeface="UD デジタル 教科書体 NP-R" panose="02020400000000000000" pitchFamily="18" charset="-128"/>
                          <a:ea typeface="UD デジタル 教科書体 NP-R" panose="02020400000000000000" pitchFamily="18" charset="-128"/>
                        </a:rPr>
                        <a:t>万円</a:t>
                      </a: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a:t>
                      </a:r>
                    </a:p>
                    <a:p>
                      <a:pPr algn="l">
                        <a:buNone/>
                      </a:pPr>
                      <a:r>
                        <a:rPr lang="ja-JP" altLang="ja-JP" sz="1200" b="1" dirty="0">
                          <a:solidFill>
                            <a:srgbClr val="F5A300"/>
                          </a:solidFill>
                          <a:latin typeface="UD デジタル 教科書体 NP-R" panose="02020400000000000000" pitchFamily="18" charset="-128"/>
                          <a:ea typeface="UD デジタル 教科書体 NP-R" panose="02020400000000000000" pitchFamily="18" charset="-128"/>
                        </a:rPr>
                        <a:t>補助率</a:t>
                      </a:r>
                    </a:p>
                    <a:p>
                      <a:pPr algn="l">
                        <a:buNone/>
                      </a:pP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00004"/>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Bar"/>
          <p:cNvSpPr/>
          <p:nvPr/>
        </p:nvSpPr>
        <p:spPr>
          <a:xfrm>
            <a:off x="0" y="0"/>
            <a:ext cx="9144000" cy="658368"/>
          </a:xfrm>
          <a:prstGeom prst="rect">
            <a:avLst/>
          </a:prstGeom>
          <a:solidFill>
            <a:srgbClr val="1A5CAD"/>
          </a:solidFill>
          <a:ln w="12700">
            <a:solidFill>
              <a:srgbClr val="1A5CAD"/>
            </a:solidFill>
          </a:ln>
        </p:spPr>
        <p:txBody>
          <a:bodyPr/>
          <a:lstStyle/>
          <a:p>
            <a:endParaRPr lang="ja-JP" dirty="0"/>
          </a:p>
        </p:txBody>
      </p:sp>
      <p:sp>
        <p:nvSpPr>
          <p:cNvPr id="3" name="Title"/>
          <p:cNvSpPr/>
          <p:nvPr/>
        </p:nvSpPr>
        <p:spPr>
          <a:xfrm>
            <a:off x="365760" y="0"/>
            <a:ext cx="8412480" cy="658368"/>
          </a:xfrm>
          <a:prstGeom prst="rect">
            <a:avLst/>
          </a:prstGeom>
          <a:noFill/>
          <a:ln/>
        </p:spPr>
        <p:txBody>
          <a:bodyPr wrap="square" lIns="0" tIns="0" rIns="0" bIns="0" rtlCol="0" anchor="ctr"/>
          <a:lstStyle/>
          <a:p>
            <a:pPr marL="0" indent="0" algn="l">
              <a:buNone/>
            </a:pPr>
            <a:r>
              <a:rPr lang="ja-JP" sz="1900" b="1" dirty="0">
                <a:solidFill>
                  <a:srgbClr val="FFFFFF"/>
                </a:solidFill>
                <a:latin typeface="UD デジタル 教科書体 NP-R" panose="02020400000000000000" pitchFamily="18" charset="-128"/>
                <a:ea typeface="UD デジタル 教科書体 NP-R" panose="02020400000000000000" pitchFamily="18" charset="-128"/>
              </a:rPr>
              <a:t>生産性向上の支援施策④</a:t>
            </a:r>
          </a:p>
        </p:txBody>
      </p:sp>
      <p:sp>
        <p:nvSpPr>
          <p:cNvPr id="40" name="Note"/>
          <p:cNvSpPr/>
          <p:nvPr/>
        </p:nvSpPr>
        <p:spPr>
          <a:xfrm>
            <a:off x="483855" y="4061181"/>
            <a:ext cx="8176289" cy="360000"/>
          </a:xfrm>
          <a:prstGeom prst="rect">
            <a:avLst/>
          </a:prstGeom>
          <a:noFill/>
          <a:ln/>
        </p:spPr>
        <p:txBody>
          <a:bodyPr wrap="square" lIns="0" tIns="0" rIns="0" bIns="0" rtlCol="0" anchor="ctr"/>
          <a:lstStyle/>
          <a:p>
            <a:pPr algn="l">
              <a:buNone/>
            </a:pPr>
            <a:r>
              <a:rPr lang="ja-JP" sz="1050" dirty="0">
                <a:solidFill>
                  <a:srgbClr val="4A6278"/>
                </a:solidFill>
                <a:latin typeface="UD デジタル 教科書体 NP-R" panose="02020400000000000000" pitchFamily="18" charset="-128"/>
                <a:ea typeface="UD デジタル 教科書体 NP-R" panose="02020400000000000000" pitchFamily="18" charset="-128"/>
              </a:rPr>
              <a:t>＊カタログ掲載製品・補助上限は随時更新される。中小企業庁の最新公募要領を参照のこと。</a:t>
            </a:r>
          </a:p>
        </p:txBody>
      </p:sp>
      <p:graphicFrame>
        <p:nvGraphicFramePr>
          <p:cNvPr id="5" name="表 4"/>
          <p:cNvGraphicFramePr>
            <a:graphicFrameLocks noGrp="1"/>
          </p:cNvGraphicFramePr>
          <p:nvPr>
            <p:extLst>
              <p:ext uri="{D42A27DB-BD31-4B8C-83A1-F6EECF244321}">
                <p14:modId xmlns:p14="http://schemas.microsoft.com/office/powerpoint/2010/main" val="1452742577"/>
              </p:ext>
            </p:extLst>
          </p:nvPr>
        </p:nvGraphicFramePr>
        <p:xfrm>
          <a:off x="450918" y="806252"/>
          <a:ext cx="8276995" cy="3188973"/>
        </p:xfrm>
        <a:graphic>
          <a:graphicData uri="http://schemas.openxmlformats.org/drawingml/2006/table">
            <a:tbl>
              <a:tblPr firstRow="1" bandRow="1">
                <a:tableStyleId>{5C22544A-7EE6-4342-B048-85BDC9FD1C3A}</a:tableStyleId>
              </a:tblPr>
              <a:tblGrid>
                <a:gridCol w="1868805">
                  <a:extLst>
                    <a:ext uri="{9D8B030D-6E8A-4147-A177-3AD203B41FA5}">
                      <a16:colId xmlns:a16="http://schemas.microsoft.com/office/drawing/2014/main" val="20000"/>
                    </a:ext>
                  </a:extLst>
                </a:gridCol>
                <a:gridCol w="6408190">
                  <a:extLst>
                    <a:ext uri="{9D8B030D-6E8A-4147-A177-3AD203B41FA5}">
                      <a16:colId xmlns:a16="http://schemas.microsoft.com/office/drawing/2014/main" val="20001"/>
                    </a:ext>
                  </a:extLst>
                </a:gridCol>
              </a:tblGrid>
              <a:tr h="53721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800" b="1" dirty="0">
                          <a:solidFill>
                            <a:schemeClr val="tx1"/>
                          </a:solidFill>
                          <a:latin typeface="UD デジタル 教科書体 NP-R" panose="02020400000000000000" pitchFamily="18" charset="-128"/>
                          <a:ea typeface="UD デジタル 教科書体 NP-R" panose="02020400000000000000" pitchFamily="18" charset="-128"/>
                        </a:rPr>
                        <a:t>【</a:t>
                      </a:r>
                      <a:r>
                        <a:rPr lang="ja-JP" altLang="ja-JP" sz="1800" b="1" dirty="0">
                          <a:solidFill>
                            <a:schemeClr val="tx1"/>
                          </a:solidFill>
                          <a:latin typeface="UD デジタル 教科書体 NP-R" panose="02020400000000000000" pitchFamily="18" charset="-128"/>
                          <a:ea typeface="UD デジタル 教科書体 NP-R" panose="02020400000000000000" pitchFamily="18" charset="-128"/>
                        </a:rPr>
                        <a:t>中小企業省力化投資補助金</a:t>
                      </a:r>
                      <a:r>
                        <a:rPr lang="en-US" altLang="ja-JP" sz="1800" b="1" dirty="0">
                          <a:solidFill>
                            <a:schemeClr val="tx1"/>
                          </a:solidFill>
                          <a:latin typeface="UD デジタル 教科書体 NP-R" panose="02020400000000000000" pitchFamily="18" charset="-128"/>
                          <a:ea typeface="UD デジタル 教科書体 NP-R" panose="02020400000000000000" pitchFamily="18" charset="-128"/>
                        </a:rPr>
                        <a:t>(</a:t>
                      </a:r>
                      <a:r>
                        <a:rPr lang="ja-JP" altLang="en-US" dirty="0">
                          <a:solidFill>
                            <a:schemeClr val="tx1"/>
                          </a:solidFill>
                          <a:latin typeface="UD デジタル 教科書体 NP-R" panose="02020400000000000000" pitchFamily="18" charset="-128"/>
                          <a:ea typeface="UD デジタル 教科書体 NP-R" panose="02020400000000000000" pitchFamily="18" charset="-128"/>
                        </a:rPr>
                        <a:t>カタログ注文型</a:t>
                      </a:r>
                      <a:r>
                        <a:rPr lang="en-US" altLang="ja-JP" sz="1800" b="1" dirty="0">
                          <a:solidFill>
                            <a:schemeClr val="tx1"/>
                          </a:solidFill>
                          <a:latin typeface="UD デジタル 教科書体 NP-R" panose="02020400000000000000" pitchFamily="18" charset="-128"/>
                          <a:ea typeface="UD デジタル 教科書体 NP-R" panose="02020400000000000000" pitchFamily="18"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00001"/>
                  </a:ext>
                </a:extLst>
              </a:tr>
              <a:tr h="370840">
                <a:tc>
                  <a:txBody>
                    <a:bodyPr/>
                    <a:lstStyle/>
                    <a:p>
                      <a:r>
                        <a:rPr lang="ja-JP" altLang="ja-JP" sz="1400" dirty="0">
                          <a:solidFill>
                            <a:schemeClr val="tx1"/>
                          </a:solidFill>
                          <a:latin typeface="UD デジタル 教科書体 NP-R" panose="02020400000000000000" pitchFamily="18" charset="-128"/>
                          <a:ea typeface="UD デジタル 教科書体 NP-R" panose="02020400000000000000" pitchFamily="18" charset="-128"/>
                        </a:rPr>
                        <a:t>概要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buNone/>
                      </a:pP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人手不足の解消や業務の効率化を目的として、国が認定した「省力化製品カタログ」に掲載された製品の導入費用を支援する。</a:t>
                      </a:r>
                      <a:endParaRPr lang="en-US" altLang="ja-JP" sz="1200" dirty="0">
                        <a:solidFill>
                          <a:srgbClr val="1E2D3E"/>
                        </a:solidFill>
                        <a:latin typeface="UD デジタル 教科書体 NP-R" panose="02020400000000000000" pitchFamily="18" charset="-128"/>
                        <a:ea typeface="UD デジタル 教科書体 NP-R" panose="02020400000000000000" pitchFamily="18" charset="-128"/>
                      </a:endParaRPr>
                    </a:p>
                    <a:p>
                      <a:pPr algn="l">
                        <a:buNone/>
                      </a:pPr>
                      <a:r>
                        <a:rPr lang="ja-JP" altLang="ja-JP" sz="1200" b="1" dirty="0">
                          <a:solidFill>
                            <a:srgbClr val="1A5CAD"/>
                          </a:solidFill>
                          <a:latin typeface="UD デジタル 教科書体 NP-R" panose="02020400000000000000" pitchFamily="18" charset="-128"/>
                          <a:ea typeface="UD デジタル 教科書体 NP-R" panose="02020400000000000000" pitchFamily="18" charset="-128"/>
                        </a:rPr>
                        <a:t>「活用例」</a:t>
                      </a:r>
                    </a:p>
                    <a:p>
                      <a:pPr algn="l">
                        <a:buNone/>
                      </a:pP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・配膳ロボットの導入</a:t>
                      </a:r>
                      <a:endParaRPr lang="en-US" altLang="ja-JP" sz="1200" dirty="0">
                        <a:solidFill>
                          <a:srgbClr val="1E2D3E"/>
                        </a:solidFill>
                        <a:latin typeface="UD デジタル 教科書体 NP-R" panose="02020400000000000000" pitchFamily="18" charset="-128"/>
                        <a:ea typeface="UD デジタル 教科書体 NP-R" panose="02020400000000000000" pitchFamily="18" charset="-128"/>
                      </a:endParaRPr>
                    </a:p>
                    <a:p>
                      <a:pPr algn="l">
                        <a:buNone/>
                      </a:pP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・自動梱包機の導入</a:t>
                      </a:r>
                      <a:endParaRPr lang="en-US" altLang="ja-JP" sz="1200" dirty="0">
                        <a:solidFill>
                          <a:srgbClr val="1E2D3E"/>
                        </a:solidFill>
                        <a:latin typeface="UD デジタル 教科書体 NP-R" panose="02020400000000000000" pitchFamily="18" charset="-128"/>
                        <a:ea typeface="UD デジタル 教科書体 NP-R" panose="02020400000000000000" pitchFamily="18" charset="-128"/>
                      </a:endParaRPr>
                    </a:p>
                    <a:p>
                      <a:pPr algn="l">
                        <a:buNone/>
                      </a:pP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・検品機器や搬送設備の導入</a:t>
                      </a:r>
                      <a:endParaRPr lang="ja-JP" altLang="ja-JP" sz="1200" dirty="0">
                        <a:solidFill>
                          <a:srgbClr val="1E2D3E"/>
                        </a:solidFill>
                        <a:latin typeface="UD デジタル 教科書体 NP-R" panose="02020400000000000000" pitchFamily="18" charset="-128"/>
                        <a:ea typeface="UD デジタル 教科書体 NP-R" panose="02020400000000000000" pitchFamily="18"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00002"/>
                  </a:ext>
                </a:extLst>
              </a:tr>
              <a:tr h="370840">
                <a:tc>
                  <a:txBody>
                    <a:bodyPr/>
                    <a:lstStyle/>
                    <a:p>
                      <a:r>
                        <a:rPr lang="ja-JP" altLang="ja-JP" sz="1400" dirty="0">
                          <a:solidFill>
                            <a:schemeClr val="tx1"/>
                          </a:solidFill>
                          <a:latin typeface="UD デジタル 教科書体 NP-R" panose="02020400000000000000" pitchFamily="18" charset="-128"/>
                          <a:ea typeface="UD デジタル 教科書体 NP-R" panose="02020400000000000000" pitchFamily="18" charset="-128"/>
                        </a:rPr>
                        <a:t>主な要件</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buNone/>
                      </a:pP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・国が登録したカタログ掲載製品を導入すること</a:t>
                      </a:r>
                      <a:endParaRPr lang="en-US" altLang="ja-JP" sz="1200" dirty="0">
                        <a:solidFill>
                          <a:srgbClr val="1E2D3E"/>
                        </a:solidFill>
                        <a:latin typeface="UD デジタル 教科書体 NP-R" panose="02020400000000000000" pitchFamily="18" charset="-128"/>
                        <a:ea typeface="UD デジタル 教科書体 NP-R" panose="02020400000000000000" pitchFamily="18" charset="-128"/>
                      </a:endParaRPr>
                    </a:p>
                    <a:p>
                      <a:pPr algn="l">
                        <a:buNone/>
                      </a:pP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・登録販売事業者と共同で申請すること</a:t>
                      </a:r>
                      <a:endParaRPr lang="en-US" altLang="ja-JP" sz="1200" dirty="0">
                        <a:solidFill>
                          <a:srgbClr val="1E2D3E"/>
                        </a:solidFill>
                        <a:latin typeface="UD デジタル 教科書体 NP-R" panose="02020400000000000000" pitchFamily="18" charset="-128"/>
                        <a:ea typeface="UD デジタル 教科書体 NP-R" panose="02020400000000000000" pitchFamily="18" charset="-128"/>
                      </a:endParaRPr>
                    </a:p>
                    <a:p>
                      <a:pPr algn="l">
                        <a:buNone/>
                      </a:pP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・労働生産性向上</a:t>
                      </a:r>
                      <a:r>
                        <a:rPr lang="en-US" altLang="ja-JP" sz="1200" dirty="0">
                          <a:solidFill>
                            <a:srgbClr val="1E2D3E"/>
                          </a:solidFill>
                          <a:latin typeface="UD デジタル 教科書体 NP-R" panose="02020400000000000000" pitchFamily="18" charset="-128"/>
                          <a:ea typeface="UD デジタル 教科書体 NP-R" panose="02020400000000000000" pitchFamily="18" charset="-128"/>
                        </a:rPr>
                        <a:t>(</a:t>
                      </a: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年平均</a:t>
                      </a:r>
                      <a:r>
                        <a:rPr lang="en-US" altLang="ja-JP" sz="1200" dirty="0">
                          <a:solidFill>
                            <a:srgbClr val="1E2D3E"/>
                          </a:solidFill>
                          <a:latin typeface="UD デジタル 教科書体 NP-R" panose="02020400000000000000" pitchFamily="18" charset="-128"/>
                          <a:ea typeface="UD デジタル 教科書体 NP-R" panose="02020400000000000000" pitchFamily="18" charset="-128"/>
                        </a:rPr>
                        <a:t>3%</a:t>
                      </a: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以上</a:t>
                      </a:r>
                      <a:r>
                        <a:rPr lang="en-US" altLang="ja-JP" sz="1200" dirty="0">
                          <a:solidFill>
                            <a:srgbClr val="1E2D3E"/>
                          </a:solidFill>
                          <a:latin typeface="UD デジタル 教科書体 NP-R" panose="02020400000000000000" pitchFamily="18" charset="-128"/>
                          <a:ea typeface="UD デジタル 教科書体 NP-R" panose="02020400000000000000" pitchFamily="18" charset="-128"/>
                        </a:rPr>
                        <a:t>)</a:t>
                      </a: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に取り組む事業計画を策定すること</a:t>
                      </a:r>
                      <a:endParaRPr lang="ja-JP" altLang="ja-JP" sz="1100" dirty="0">
                        <a:solidFill>
                          <a:srgbClr val="C0392B"/>
                        </a:solidFill>
                        <a:latin typeface="UD デジタル 教科書体 NP-R" panose="02020400000000000000" pitchFamily="18" charset="-128"/>
                        <a:ea typeface="UD デジタル 教科書体 NP-R" panose="02020400000000000000" pitchFamily="18"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00003"/>
                  </a:ext>
                </a:extLst>
              </a:tr>
              <a:tr h="370840">
                <a:tc>
                  <a:txBody>
                    <a:bodyPr/>
                    <a:lstStyle/>
                    <a:p>
                      <a:r>
                        <a:rPr lang="ja-JP" altLang="ja-JP" sz="1400" dirty="0">
                          <a:solidFill>
                            <a:schemeClr val="tx1"/>
                          </a:solidFill>
                          <a:latin typeface="UD デジタル 教科書体 NP-R" panose="02020400000000000000" pitchFamily="18" charset="-128"/>
                          <a:ea typeface="UD デジタル 教科書体 NP-R" panose="02020400000000000000" pitchFamily="18" charset="-128"/>
                        </a:rPr>
                        <a:t>補助金額・補助率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buNone/>
                      </a:pPr>
                      <a:r>
                        <a:rPr lang="ja-JP" altLang="ja-JP" sz="1200" b="1" dirty="0">
                          <a:solidFill>
                            <a:srgbClr val="F5A300"/>
                          </a:solidFill>
                          <a:latin typeface="UD デジタル 教科書体 NP-R" panose="02020400000000000000" pitchFamily="18" charset="-128"/>
                          <a:ea typeface="UD デジタル 教科書体 NP-R" panose="02020400000000000000" pitchFamily="18" charset="-128"/>
                        </a:rPr>
                        <a:t>補助上限</a:t>
                      </a:r>
                    </a:p>
                    <a:p>
                      <a:pPr algn="l">
                        <a:buNone/>
                      </a:pP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従業員規模に応じて</a:t>
                      </a:r>
                      <a:r>
                        <a:rPr lang="en-US" altLang="ja-JP" sz="1200" dirty="0">
                          <a:solidFill>
                            <a:srgbClr val="1E2D3E"/>
                          </a:solidFill>
                          <a:latin typeface="UD デジタル 教科書体 NP-R" panose="02020400000000000000" pitchFamily="18" charset="-128"/>
                          <a:ea typeface="UD デジタル 教科書体 NP-R" panose="02020400000000000000" pitchFamily="18" charset="-128"/>
                        </a:rPr>
                        <a:t>5</a:t>
                      </a: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00万円〜1,</a:t>
                      </a:r>
                      <a:r>
                        <a:rPr lang="en-US" altLang="ja-JP" sz="1200" dirty="0">
                          <a:solidFill>
                            <a:srgbClr val="1E2D3E"/>
                          </a:solidFill>
                          <a:latin typeface="UD デジタル 教科書体 NP-R" panose="02020400000000000000" pitchFamily="18" charset="-128"/>
                          <a:ea typeface="UD デジタル 教科書体 NP-R" panose="02020400000000000000" pitchFamily="18" charset="-128"/>
                        </a:rPr>
                        <a:t>0</a:t>
                      </a:r>
                      <a:r>
                        <a:rPr lang="ja-JP" altLang="ja-JP" sz="1200" dirty="0">
                          <a:solidFill>
                            <a:srgbClr val="1E2D3E"/>
                          </a:solidFill>
                          <a:latin typeface="UD デジタル 教科書体 NP-R" panose="02020400000000000000" pitchFamily="18" charset="-128"/>
                          <a:ea typeface="UD デジタル 教科書体 NP-R" panose="02020400000000000000" pitchFamily="18" charset="-128"/>
                        </a:rPr>
                        <a:t>00万円</a:t>
                      </a:r>
                      <a:r>
                        <a:rPr lang="en-US" altLang="ja-JP" sz="1200" dirty="0">
                          <a:solidFill>
                            <a:srgbClr val="1E2D3E"/>
                          </a:solidFill>
                          <a:latin typeface="UD デジタル 教科書体 NP-R" panose="02020400000000000000" pitchFamily="18" charset="-128"/>
                          <a:ea typeface="UD デジタル 教科書体 NP-R" panose="02020400000000000000" pitchFamily="18" charset="-128"/>
                        </a:rPr>
                        <a:t>(</a:t>
                      </a:r>
                      <a:r>
                        <a:rPr lang="ja-JP" altLang="en-US" sz="1200" dirty="0">
                          <a:solidFill>
                            <a:srgbClr val="1E2D3E"/>
                          </a:solidFill>
                          <a:latin typeface="UD デジタル 教科書体 NP-R" panose="02020400000000000000" pitchFamily="18" charset="-128"/>
                          <a:ea typeface="UD デジタル 教科書体 NP-R" panose="02020400000000000000" pitchFamily="18" charset="-128"/>
                        </a:rPr>
                        <a:t>大幅な賃上げによる引き上げ有り</a:t>
                      </a:r>
                      <a:r>
                        <a:rPr lang="en-US" altLang="ja-JP" sz="1200" dirty="0">
                          <a:solidFill>
                            <a:srgbClr val="1E2D3E"/>
                          </a:solidFill>
                          <a:latin typeface="UD デジタル 教科書体 NP-R" panose="02020400000000000000" pitchFamily="18" charset="-128"/>
                          <a:ea typeface="UD デジタル 教科書体 NP-R" panose="02020400000000000000" pitchFamily="18" charset="-128"/>
                        </a:rPr>
                        <a:t>)</a:t>
                      </a:r>
                      <a:endParaRPr lang="ja-JP" altLang="ja-JP" sz="1200" dirty="0">
                        <a:solidFill>
                          <a:srgbClr val="1E2D3E"/>
                        </a:solidFill>
                        <a:latin typeface="UD デジタル 教科書体 NP-R" panose="02020400000000000000" pitchFamily="18" charset="-128"/>
                        <a:ea typeface="UD デジタル 教科書体 NP-R" panose="02020400000000000000" pitchFamily="18" charset="-128"/>
                      </a:endParaRPr>
                    </a:p>
                    <a:p>
                      <a:pPr algn="l">
                        <a:buNone/>
                      </a:pPr>
                      <a:r>
                        <a:rPr lang="ja-JP" altLang="ja-JP" sz="1200" b="1" dirty="0">
                          <a:solidFill>
                            <a:srgbClr val="F5A300"/>
                          </a:solidFill>
                          <a:latin typeface="UD デジタル 教科書体 NP-R" panose="02020400000000000000" pitchFamily="18" charset="-128"/>
                          <a:ea typeface="UD デジタル 教科書体 NP-R" panose="02020400000000000000" pitchFamily="18" charset="-128"/>
                        </a:rPr>
                        <a:t>補助率</a:t>
                      </a:r>
                    </a:p>
                    <a:p>
                      <a:pPr algn="l">
                        <a:buNone/>
                      </a:pPr>
                      <a:r>
                        <a:rPr lang="en-US" altLang="ja-JP" sz="1200" dirty="0">
                          <a:solidFill>
                            <a:srgbClr val="1E2D3E"/>
                          </a:solidFill>
                          <a:latin typeface="UD デジタル 教科書体 NP-R" panose="02020400000000000000" pitchFamily="18" charset="-128"/>
                          <a:ea typeface="UD デジタル 教科書体 NP-R" panose="02020400000000000000" pitchFamily="18" charset="-128"/>
                        </a:rPr>
                        <a:t>1/2</a:t>
                      </a:r>
                      <a:endParaRPr lang="ja-JP" altLang="ja-JP" sz="1200" dirty="0">
                        <a:solidFill>
                          <a:srgbClr val="1E2D3E"/>
                        </a:solidFill>
                        <a:latin typeface="UD デジタル 教科書体 NP-R" panose="02020400000000000000" pitchFamily="18" charset="-128"/>
                        <a:ea typeface="UD デジタル 教科書体 NP-R" panose="02020400000000000000" pitchFamily="18"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00004"/>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r"/>
          <p:cNvSpPr/>
          <p:nvPr/>
        </p:nvSpPr>
        <p:spPr>
          <a:xfrm>
            <a:off x="0" y="0"/>
            <a:ext cx="164592" cy="5143500"/>
          </a:xfrm>
          <a:prstGeom prst="rect">
            <a:avLst/>
          </a:prstGeom>
          <a:solidFill>
            <a:srgbClr val="1A5CAD"/>
          </a:solidFill>
          <a:ln w="12700">
            <a:solidFill>
              <a:srgbClr val="1A5CAD"/>
            </a:solidFill>
          </a:ln>
        </p:spPr>
        <p:txBody>
          <a:bodyPr/>
          <a:lstStyle/>
          <a:p>
            <a:endParaRPr lang="ja-JP"/>
          </a:p>
        </p:txBody>
      </p:sp>
      <p:sp>
        <p:nvSpPr>
          <p:cNvPr id="3" name="ChNum"/>
          <p:cNvSpPr/>
          <p:nvPr/>
        </p:nvSpPr>
        <p:spPr>
          <a:xfrm>
            <a:off x="365760" y="1463040"/>
            <a:ext cx="8229600" cy="502920"/>
          </a:xfrm>
          <a:prstGeom prst="rect">
            <a:avLst/>
          </a:prstGeom>
          <a:noFill/>
          <a:ln/>
        </p:spPr>
        <p:txBody>
          <a:bodyPr wrap="square" lIns="0" tIns="0" rIns="0" bIns="0" rtlCol="0" anchor="ctr"/>
          <a:lstStyle/>
          <a:p>
            <a:pPr marL="0" indent="0" algn="l">
              <a:buNone/>
            </a:pPr>
            <a:r>
              <a:rPr lang="ja-JP" sz="1600" dirty="0">
                <a:solidFill>
                  <a:srgbClr val="F5A300"/>
                </a:solidFill>
                <a:latin typeface="ＭＳ ゴシック" panose="020B0609070205080204" pitchFamily="49" charset="-128"/>
                <a:ea typeface="ＭＳ ゴシック" panose="020B0609070205080204" pitchFamily="49" charset="-128"/>
              </a:rPr>
              <a:t>第４章</a:t>
            </a:r>
          </a:p>
        </p:txBody>
      </p:sp>
      <p:sp>
        <p:nvSpPr>
          <p:cNvPr id="4" name="ChTitle"/>
          <p:cNvSpPr/>
          <p:nvPr/>
        </p:nvSpPr>
        <p:spPr>
          <a:xfrm>
            <a:off x="365760" y="1920240"/>
            <a:ext cx="8229600" cy="1371600"/>
          </a:xfrm>
          <a:prstGeom prst="rect">
            <a:avLst/>
          </a:prstGeom>
          <a:noFill/>
          <a:ln/>
        </p:spPr>
        <p:txBody>
          <a:bodyPr wrap="square" lIns="0" tIns="0" rIns="0" bIns="0" rtlCol="0" anchor="t"/>
          <a:lstStyle/>
          <a:p>
            <a:pPr marL="0" indent="0" algn="l">
              <a:buNone/>
            </a:pPr>
            <a:r>
              <a:rPr lang="ja-JP" sz="3400" b="1" dirty="0">
                <a:latin typeface="ＭＳ ゴシック" panose="020B0609070205080204" pitchFamily="49" charset="-128"/>
                <a:ea typeface="ＭＳ ゴシック" panose="020B0609070205080204" pitchFamily="49" charset="-128"/>
              </a:rPr>
              <a:t>支援施策利用に当たって</a:t>
            </a:r>
          </a:p>
        </p:txBody>
      </p:sp>
      <p:sp>
        <p:nvSpPr>
          <p:cNvPr id="5" name="Line"/>
          <p:cNvSpPr/>
          <p:nvPr/>
        </p:nvSpPr>
        <p:spPr>
          <a:xfrm>
            <a:off x="164592" y="3566160"/>
            <a:ext cx="8979408" cy="45720"/>
          </a:xfrm>
          <a:prstGeom prst="rect">
            <a:avLst/>
          </a:prstGeom>
          <a:solidFill>
            <a:srgbClr val="1A5CAD"/>
          </a:solidFill>
          <a:ln w="12700">
            <a:solidFill>
              <a:srgbClr val="1A5CAD"/>
            </a:solidFill>
          </a:ln>
        </p:spPr>
        <p:txBody>
          <a:bodyPr/>
          <a:lstStyle/>
          <a:p>
            <a:endParaRPr lang="ja-JP"/>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Bar"/>
          <p:cNvSpPr/>
          <p:nvPr/>
        </p:nvSpPr>
        <p:spPr>
          <a:xfrm>
            <a:off x="0" y="0"/>
            <a:ext cx="9144000" cy="658368"/>
          </a:xfrm>
          <a:prstGeom prst="rect">
            <a:avLst/>
          </a:prstGeom>
          <a:solidFill>
            <a:srgbClr val="1A5CAD"/>
          </a:solidFill>
          <a:ln w="12700">
            <a:solidFill>
              <a:srgbClr val="1A5CAD"/>
            </a:solidFill>
          </a:ln>
        </p:spPr>
        <p:txBody>
          <a:bodyPr/>
          <a:lstStyle/>
          <a:p>
            <a:endParaRPr lang="ja-JP" dirty="0"/>
          </a:p>
        </p:txBody>
      </p:sp>
      <p:sp>
        <p:nvSpPr>
          <p:cNvPr id="3" name="Title"/>
          <p:cNvSpPr/>
          <p:nvPr/>
        </p:nvSpPr>
        <p:spPr>
          <a:xfrm>
            <a:off x="365760" y="0"/>
            <a:ext cx="8412480" cy="658368"/>
          </a:xfrm>
          <a:prstGeom prst="rect">
            <a:avLst/>
          </a:prstGeom>
          <a:noFill/>
          <a:ln/>
        </p:spPr>
        <p:txBody>
          <a:bodyPr wrap="square" lIns="0" tIns="0" rIns="0" bIns="0" rtlCol="0" anchor="ctr"/>
          <a:lstStyle/>
          <a:p>
            <a:pPr marL="0" indent="0" algn="l">
              <a:buNone/>
            </a:pPr>
            <a:r>
              <a:rPr lang="ja-JP" sz="1900" b="1" dirty="0">
                <a:solidFill>
                  <a:srgbClr val="FFFFFF"/>
                </a:solidFill>
                <a:latin typeface="UD デジタル 教科書体 NP-R" panose="02020400000000000000" pitchFamily="18" charset="-128"/>
                <a:ea typeface="UD デジタル 教科書体 NP-R" panose="02020400000000000000" pitchFamily="18" charset="-128"/>
              </a:rPr>
              <a:t>採択後の実務と注意点 — 採択はゴールではない</a:t>
            </a:r>
          </a:p>
        </p:txBody>
      </p:sp>
      <p:sp>
        <p:nvSpPr>
          <p:cNvPr id="10" name="FB10"/>
          <p:cNvSpPr/>
          <p:nvPr/>
        </p:nvSpPr>
        <p:spPr>
          <a:xfrm>
            <a:off x="370000" y="760000"/>
            <a:ext cx="1440000" cy="480000"/>
          </a:xfrm>
          <a:prstGeom prst="rect">
            <a:avLst/>
          </a:prstGeom>
          <a:solidFill>
            <a:srgbClr val="1A5CAD"/>
          </a:solidFill>
          <a:ln w="12700">
            <a:solidFill>
              <a:srgbClr val="1A5CAD"/>
            </a:solidFill>
          </a:ln>
        </p:spPr>
        <p:txBody>
          <a:bodyPr wrap="square" lIns="91440" tIns="45720" rIns="91440" bIns="45720" rtlCol="0" anchor="ctr"/>
          <a:lstStyle/>
          <a:p>
            <a:pPr algn="ctr">
              <a:buNone/>
            </a:pPr>
            <a:r>
              <a:rPr lang="ja-JP" sz="1200" b="1" dirty="0">
                <a:solidFill>
                  <a:srgbClr val="FFFFFF"/>
                </a:solidFill>
                <a:latin typeface="UD デジタル 教科書体 NP-R" panose="02020400000000000000" pitchFamily="18" charset="-128"/>
                <a:ea typeface="UD デジタル 教科書体 NP-R" panose="02020400000000000000" pitchFamily="18" charset="-128"/>
              </a:rPr>
              <a:t>申請・採択</a:t>
            </a:r>
          </a:p>
        </p:txBody>
      </p:sp>
      <p:sp>
        <p:nvSpPr>
          <p:cNvPr id="11" name="Arw11"/>
          <p:cNvSpPr/>
          <p:nvPr/>
        </p:nvSpPr>
        <p:spPr>
          <a:xfrm>
            <a:off x="1810000" y="860000"/>
            <a:ext cx="160000" cy="280000"/>
          </a:xfrm>
          <a:prstGeom prst="rightArrow">
            <a:avLst>
              <a:gd name="adj1" fmla="val 50000"/>
              <a:gd name="adj2" fmla="val 25000"/>
            </a:avLst>
          </a:prstGeom>
          <a:solidFill>
            <a:srgbClr val="4A6278"/>
          </a:solidFill>
          <a:ln>
            <a:noFill/>
          </a:ln>
        </p:spPr>
        <p:txBody>
          <a:bodyPr/>
          <a:lstStyle/>
          <a:p>
            <a:endParaRPr lang="ja-JP"/>
          </a:p>
        </p:txBody>
      </p:sp>
      <p:sp>
        <p:nvSpPr>
          <p:cNvPr id="12" name="FB12"/>
          <p:cNvSpPr/>
          <p:nvPr/>
        </p:nvSpPr>
        <p:spPr>
          <a:xfrm>
            <a:off x="1970000" y="760000"/>
            <a:ext cx="1440000" cy="480000"/>
          </a:xfrm>
          <a:prstGeom prst="rect">
            <a:avLst/>
          </a:prstGeom>
          <a:solidFill>
            <a:srgbClr val="1A5CAD"/>
          </a:solidFill>
          <a:ln w="12700">
            <a:solidFill>
              <a:srgbClr val="1A5CAD"/>
            </a:solidFill>
          </a:ln>
        </p:spPr>
        <p:txBody>
          <a:bodyPr wrap="square" lIns="91440" tIns="45720" rIns="91440" bIns="45720" rtlCol="0" anchor="ctr"/>
          <a:lstStyle/>
          <a:p>
            <a:pPr algn="ctr">
              <a:buNone/>
            </a:pPr>
            <a:r>
              <a:rPr lang="ja-JP" sz="1200" b="1" dirty="0">
                <a:solidFill>
                  <a:srgbClr val="FFFFFF"/>
                </a:solidFill>
                <a:latin typeface="UD デジタル 教科書体 NP-R" panose="02020400000000000000" pitchFamily="18" charset="-128"/>
                <a:ea typeface="UD デジタル 教科書体 NP-R" panose="02020400000000000000" pitchFamily="18" charset="-128"/>
              </a:rPr>
              <a:t>事業実施</a:t>
            </a:r>
          </a:p>
        </p:txBody>
      </p:sp>
      <p:sp>
        <p:nvSpPr>
          <p:cNvPr id="13" name="Arw13"/>
          <p:cNvSpPr/>
          <p:nvPr/>
        </p:nvSpPr>
        <p:spPr>
          <a:xfrm>
            <a:off x="3410000" y="860000"/>
            <a:ext cx="160000" cy="280000"/>
          </a:xfrm>
          <a:prstGeom prst="rightArrow">
            <a:avLst>
              <a:gd name="adj1" fmla="val 50000"/>
              <a:gd name="adj2" fmla="val 25000"/>
            </a:avLst>
          </a:prstGeom>
          <a:solidFill>
            <a:srgbClr val="4A6278"/>
          </a:solidFill>
          <a:ln>
            <a:noFill/>
          </a:ln>
        </p:spPr>
        <p:txBody>
          <a:bodyPr/>
          <a:lstStyle/>
          <a:p>
            <a:endParaRPr lang="ja-JP"/>
          </a:p>
        </p:txBody>
      </p:sp>
      <p:sp>
        <p:nvSpPr>
          <p:cNvPr id="14" name="FB14"/>
          <p:cNvSpPr/>
          <p:nvPr/>
        </p:nvSpPr>
        <p:spPr>
          <a:xfrm>
            <a:off x="3570000" y="760000"/>
            <a:ext cx="1440000" cy="480000"/>
          </a:xfrm>
          <a:prstGeom prst="rect">
            <a:avLst/>
          </a:prstGeom>
          <a:solidFill>
            <a:srgbClr val="1A5CAD"/>
          </a:solidFill>
          <a:ln w="12700">
            <a:solidFill>
              <a:srgbClr val="1A5CAD"/>
            </a:solidFill>
          </a:ln>
        </p:spPr>
        <p:txBody>
          <a:bodyPr wrap="square" lIns="91440" tIns="45720" rIns="91440" bIns="45720" rtlCol="0" anchor="ctr"/>
          <a:lstStyle/>
          <a:p>
            <a:pPr algn="ctr">
              <a:buNone/>
            </a:pPr>
            <a:r>
              <a:rPr lang="ja-JP" sz="1200" b="1" dirty="0">
                <a:solidFill>
                  <a:srgbClr val="FFFFFF"/>
                </a:solidFill>
                <a:latin typeface="UD デジタル 教科書体 NP-R" panose="02020400000000000000" pitchFamily="18" charset="-128"/>
                <a:ea typeface="UD デジタル 教科書体 NP-R" panose="02020400000000000000" pitchFamily="18" charset="-128"/>
              </a:rPr>
              <a:t>実績報告</a:t>
            </a:r>
          </a:p>
        </p:txBody>
      </p:sp>
      <p:sp>
        <p:nvSpPr>
          <p:cNvPr id="15" name="Arw15"/>
          <p:cNvSpPr/>
          <p:nvPr/>
        </p:nvSpPr>
        <p:spPr>
          <a:xfrm>
            <a:off x="5010000" y="860000"/>
            <a:ext cx="160000" cy="280000"/>
          </a:xfrm>
          <a:prstGeom prst="rightArrow">
            <a:avLst>
              <a:gd name="adj1" fmla="val 50000"/>
              <a:gd name="adj2" fmla="val 25000"/>
            </a:avLst>
          </a:prstGeom>
          <a:solidFill>
            <a:srgbClr val="4A6278"/>
          </a:solidFill>
          <a:ln>
            <a:noFill/>
          </a:ln>
        </p:spPr>
        <p:txBody>
          <a:bodyPr/>
          <a:lstStyle/>
          <a:p>
            <a:endParaRPr lang="ja-JP"/>
          </a:p>
        </p:txBody>
      </p:sp>
      <p:sp>
        <p:nvSpPr>
          <p:cNvPr id="16" name="FB16"/>
          <p:cNvSpPr/>
          <p:nvPr/>
        </p:nvSpPr>
        <p:spPr>
          <a:xfrm>
            <a:off x="5170000" y="760000"/>
            <a:ext cx="1440000" cy="480000"/>
          </a:xfrm>
          <a:prstGeom prst="rect">
            <a:avLst/>
          </a:prstGeom>
          <a:solidFill>
            <a:srgbClr val="1A5CAD"/>
          </a:solidFill>
          <a:ln w="12700">
            <a:solidFill>
              <a:srgbClr val="1A5CAD"/>
            </a:solidFill>
          </a:ln>
        </p:spPr>
        <p:txBody>
          <a:bodyPr wrap="square" lIns="91440" tIns="45720" rIns="91440" bIns="45720" rtlCol="0" anchor="ctr"/>
          <a:lstStyle/>
          <a:p>
            <a:pPr algn="ctr">
              <a:buNone/>
            </a:pPr>
            <a:r>
              <a:rPr lang="ja-JP" sz="1200" b="1" dirty="0">
                <a:solidFill>
                  <a:srgbClr val="FFFFFF"/>
                </a:solidFill>
                <a:latin typeface="UD デジタル 教科書体 NP-R" panose="02020400000000000000" pitchFamily="18" charset="-128"/>
                <a:ea typeface="UD デジタル 教科書体 NP-R" panose="02020400000000000000" pitchFamily="18" charset="-128"/>
              </a:rPr>
              <a:t>補助金受領</a:t>
            </a:r>
          </a:p>
        </p:txBody>
      </p:sp>
      <p:sp>
        <p:nvSpPr>
          <p:cNvPr id="17" name="Arw17"/>
          <p:cNvSpPr/>
          <p:nvPr/>
        </p:nvSpPr>
        <p:spPr>
          <a:xfrm>
            <a:off x="6610000" y="860000"/>
            <a:ext cx="160000" cy="280000"/>
          </a:xfrm>
          <a:prstGeom prst="rightArrow">
            <a:avLst>
              <a:gd name="adj1" fmla="val 50000"/>
              <a:gd name="adj2" fmla="val 25000"/>
            </a:avLst>
          </a:prstGeom>
          <a:solidFill>
            <a:srgbClr val="4A6278"/>
          </a:solidFill>
          <a:ln>
            <a:noFill/>
          </a:ln>
        </p:spPr>
        <p:txBody>
          <a:bodyPr/>
          <a:lstStyle/>
          <a:p>
            <a:endParaRPr lang="ja-JP"/>
          </a:p>
        </p:txBody>
      </p:sp>
      <p:sp>
        <p:nvSpPr>
          <p:cNvPr id="18" name="FB18"/>
          <p:cNvSpPr/>
          <p:nvPr/>
        </p:nvSpPr>
        <p:spPr>
          <a:xfrm>
            <a:off x="6770000" y="760000"/>
            <a:ext cx="1440000" cy="480000"/>
          </a:xfrm>
          <a:prstGeom prst="rect">
            <a:avLst/>
          </a:prstGeom>
          <a:solidFill>
            <a:srgbClr val="C0392B"/>
          </a:solidFill>
          <a:ln w="12700">
            <a:solidFill>
              <a:srgbClr val="C0392B"/>
            </a:solidFill>
          </a:ln>
        </p:spPr>
        <p:txBody>
          <a:bodyPr wrap="square" lIns="91440" tIns="45720" rIns="91440" bIns="45720" rtlCol="0" anchor="ctr"/>
          <a:lstStyle/>
          <a:p>
            <a:pPr algn="ctr">
              <a:buNone/>
            </a:pPr>
            <a:r>
              <a:rPr lang="ja-JP" sz="1200" b="1" dirty="0">
                <a:solidFill>
                  <a:srgbClr val="FFFFFF"/>
                </a:solidFill>
                <a:latin typeface="UD デジタル 教科書体 NP-R" panose="02020400000000000000" pitchFamily="18" charset="-128"/>
                <a:ea typeface="UD デジタル 教科書体 NP-R" panose="02020400000000000000" pitchFamily="18" charset="-128"/>
              </a:rPr>
              <a:t>事後確認</a:t>
            </a:r>
          </a:p>
          <a:p>
            <a:pPr algn="ctr">
              <a:buNone/>
            </a:pPr>
            <a:r>
              <a:rPr lang="ja-JP" sz="1200" b="1" dirty="0">
                <a:solidFill>
                  <a:srgbClr val="FFFFFF"/>
                </a:solidFill>
                <a:latin typeface="UD デジタル 教科書体 NP-R" panose="02020400000000000000" pitchFamily="18" charset="-128"/>
                <a:ea typeface="UD デジタル 教科書体 NP-R" panose="02020400000000000000" pitchFamily="18" charset="-128"/>
              </a:rPr>
              <a:t>（数年間）</a:t>
            </a:r>
          </a:p>
        </p:txBody>
      </p:sp>
      <p:sp>
        <p:nvSpPr>
          <p:cNvPr id="19" name="TB19"/>
          <p:cNvSpPr/>
          <p:nvPr/>
        </p:nvSpPr>
        <p:spPr>
          <a:xfrm>
            <a:off x="6670000" y="1300000"/>
            <a:ext cx="1640000" cy="320000"/>
          </a:xfrm>
          <a:prstGeom prst="rect">
            <a:avLst/>
          </a:prstGeom>
          <a:solidFill>
            <a:srgbClr val="C0392B"/>
          </a:solidFill>
          <a:ln/>
        </p:spPr>
        <p:txBody>
          <a:bodyPr wrap="square" lIns="91440" tIns="45720" rIns="91440" bIns="45720" rtlCol="0" anchor="ctr"/>
          <a:lstStyle/>
          <a:p>
            <a:pPr algn="ctr">
              <a:buNone/>
            </a:pPr>
            <a:r>
              <a:rPr lang="ja-JP" sz="1100" b="1" dirty="0">
                <a:solidFill>
                  <a:srgbClr val="FFFFFF"/>
                </a:solidFill>
                <a:latin typeface="UD デジタル 教科書体 NP-R" panose="02020400000000000000" pitchFamily="18" charset="-128"/>
                <a:ea typeface="UD デジタル 教科書体 NP-R" panose="02020400000000000000" pitchFamily="18" charset="-128"/>
              </a:rPr>
              <a:t>場合</a:t>
            </a:r>
            <a:r>
              <a:rPr lang="ja-JP" altLang="en-US" sz="1100" b="1" dirty="0">
                <a:solidFill>
                  <a:srgbClr val="FFFFFF"/>
                </a:solidFill>
                <a:latin typeface="UD デジタル 教科書体 NP-R" panose="02020400000000000000" pitchFamily="18" charset="-128"/>
                <a:ea typeface="UD デジタル 教科書体 NP-R" panose="02020400000000000000" pitchFamily="18" charset="-128"/>
              </a:rPr>
              <a:t>によっては</a:t>
            </a:r>
            <a:r>
              <a:rPr lang="ja-JP" sz="1100" b="1" dirty="0">
                <a:solidFill>
                  <a:srgbClr val="FFFFFF"/>
                </a:solidFill>
                <a:latin typeface="UD デジタル 教科書体 NP-R" panose="02020400000000000000" pitchFamily="18" charset="-128"/>
                <a:ea typeface="UD デジタル 教科書体 NP-R" panose="02020400000000000000" pitchFamily="18" charset="-128"/>
              </a:rPr>
              <a:t>補助金返還</a:t>
            </a:r>
          </a:p>
        </p:txBody>
      </p:sp>
      <p:sp>
        <p:nvSpPr>
          <p:cNvPr id="20" name="PH20"/>
          <p:cNvSpPr/>
          <p:nvPr/>
        </p:nvSpPr>
        <p:spPr>
          <a:xfrm>
            <a:off x="572000" y="1740000"/>
            <a:ext cx="2600000" cy="560000"/>
          </a:xfrm>
          <a:prstGeom prst="rect">
            <a:avLst/>
          </a:prstGeom>
          <a:solidFill>
            <a:srgbClr val="1A5CAD"/>
          </a:solidFill>
          <a:ln w="12700">
            <a:solidFill>
              <a:srgbClr val="1A5CAD"/>
            </a:solidFill>
          </a:ln>
        </p:spPr>
        <p:txBody>
          <a:bodyPr wrap="square" lIns="91440" tIns="45720" rIns="91440" bIns="45720" rtlCol="0" anchor="ctr"/>
          <a:lstStyle/>
          <a:p>
            <a:pPr algn="ctr">
              <a:buNone/>
            </a:pPr>
            <a:r>
              <a:rPr lang="ja-JP" sz="1200" b="1" dirty="0">
                <a:solidFill>
                  <a:srgbClr val="FFFFFF"/>
                </a:solidFill>
                <a:latin typeface="UD デジタル 教科書体 NP-R" panose="02020400000000000000" pitchFamily="18" charset="-128"/>
                <a:ea typeface="UD デジタル 教科書体 NP-R" panose="02020400000000000000" pitchFamily="18" charset="-128"/>
              </a:rPr>
              <a:t>採択後も数年間、</a:t>
            </a:r>
          </a:p>
          <a:p>
            <a:pPr algn="ctr">
              <a:buNone/>
            </a:pPr>
            <a:r>
              <a:rPr lang="ja-JP" sz="1200" b="1" dirty="0">
                <a:solidFill>
                  <a:srgbClr val="FFFFFF"/>
                </a:solidFill>
                <a:latin typeface="UD デジタル 教科書体 NP-R" panose="02020400000000000000" pitchFamily="18" charset="-128"/>
                <a:ea typeface="UD デジタル 教科書体 NP-R" panose="02020400000000000000" pitchFamily="18" charset="-128"/>
              </a:rPr>
              <a:t>事業実施と報告が続く</a:t>
            </a:r>
          </a:p>
        </p:txBody>
      </p:sp>
      <p:sp>
        <p:nvSpPr>
          <p:cNvPr id="21" name="PB21"/>
          <p:cNvSpPr/>
          <p:nvPr/>
        </p:nvSpPr>
        <p:spPr>
          <a:xfrm>
            <a:off x="572000" y="2300000"/>
            <a:ext cx="2600000" cy="1500000"/>
          </a:xfrm>
          <a:prstGeom prst="rect">
            <a:avLst/>
          </a:prstGeom>
          <a:solidFill>
            <a:srgbClr val="EEF4FA"/>
          </a:solidFill>
          <a:ln w="19050">
            <a:solidFill>
              <a:srgbClr val="1A5CAD"/>
            </a:solidFill>
          </a:ln>
        </p:spPr>
        <p:txBody>
          <a:bodyPr wrap="square" lIns="91440" tIns="91440" rIns="91440" bIns="91440" rtlCol="0" anchor="t"/>
          <a:lstStyle/>
          <a:p>
            <a:pPr algn="l">
              <a:buNone/>
            </a:pPr>
            <a:r>
              <a:rPr lang="ja-JP" sz="1150" dirty="0">
                <a:solidFill>
                  <a:srgbClr val="1E2D3E"/>
                </a:solidFill>
                <a:latin typeface="UD デジタル 教科書体 NP-R" panose="02020400000000000000" pitchFamily="18" charset="-128"/>
                <a:ea typeface="UD デジタル 教科書体 NP-R" panose="02020400000000000000" pitchFamily="18" charset="-128"/>
              </a:rPr>
              <a:t>補助事業終了後も「事業化状況報告」等が数年にわたり求められる</a:t>
            </a:r>
            <a:r>
              <a:rPr lang="ja-JP" altLang="en-US" sz="1150" dirty="0">
                <a:solidFill>
                  <a:srgbClr val="1E2D3E"/>
                </a:solidFill>
                <a:latin typeface="UD デジタル 教科書体 NP-R" panose="02020400000000000000" pitchFamily="18" charset="-128"/>
                <a:ea typeface="UD デジタル 教科書体 NP-R" panose="02020400000000000000" pitchFamily="18" charset="-128"/>
              </a:rPr>
              <a:t>。</a:t>
            </a:r>
            <a:endParaRPr lang="ja-JP" sz="1150" dirty="0">
              <a:solidFill>
                <a:srgbClr val="1E2D3E"/>
              </a:solidFill>
              <a:latin typeface="UD デジタル 教科書体 NP-R" panose="02020400000000000000" pitchFamily="18" charset="-128"/>
              <a:ea typeface="UD デジタル 教科書体 NP-R" panose="02020400000000000000" pitchFamily="18" charset="-128"/>
            </a:endParaRPr>
          </a:p>
          <a:p>
            <a:pPr algn="l">
              <a:buNone/>
            </a:pPr>
            <a:r>
              <a:rPr lang="ja-JP" sz="1150" dirty="0">
                <a:solidFill>
                  <a:srgbClr val="1E2D3E"/>
                </a:solidFill>
                <a:latin typeface="UD デジタル 教科書体 NP-R" panose="02020400000000000000" pitchFamily="18" charset="-128"/>
                <a:ea typeface="UD デジタル 教科書体 NP-R" panose="02020400000000000000" pitchFamily="18" charset="-128"/>
              </a:rPr>
              <a:t>報告・調査への対応を事前に把握しておくこと</a:t>
            </a:r>
          </a:p>
        </p:txBody>
      </p:sp>
      <p:sp>
        <p:nvSpPr>
          <p:cNvPr id="22" name="PH22"/>
          <p:cNvSpPr/>
          <p:nvPr/>
        </p:nvSpPr>
        <p:spPr>
          <a:xfrm>
            <a:off x="3272000" y="1740000"/>
            <a:ext cx="2600000" cy="560000"/>
          </a:xfrm>
          <a:prstGeom prst="rect">
            <a:avLst/>
          </a:prstGeom>
          <a:solidFill>
            <a:srgbClr val="1A5CAD"/>
          </a:solidFill>
          <a:ln w="12700">
            <a:solidFill>
              <a:srgbClr val="1A5CAD"/>
            </a:solidFill>
          </a:ln>
        </p:spPr>
        <p:txBody>
          <a:bodyPr wrap="square" lIns="91440" tIns="45720" rIns="91440" bIns="45720" rtlCol="0" anchor="ctr"/>
          <a:lstStyle/>
          <a:p>
            <a:pPr algn="ctr">
              <a:buNone/>
            </a:pPr>
            <a:r>
              <a:rPr lang="ja-JP" sz="1200" b="1" dirty="0">
                <a:solidFill>
                  <a:srgbClr val="FFFFFF"/>
                </a:solidFill>
                <a:latin typeface="UD デジタル 教科書体 NP-R" panose="02020400000000000000" pitchFamily="18" charset="-128"/>
                <a:ea typeface="UD デジタル 教科書体 NP-R" panose="02020400000000000000" pitchFamily="18" charset="-128"/>
              </a:rPr>
              <a:t>賃上げ等の数値目標は</a:t>
            </a:r>
          </a:p>
          <a:p>
            <a:pPr algn="ctr">
              <a:buNone/>
            </a:pPr>
            <a:r>
              <a:rPr lang="ja-JP" sz="1200" b="1" dirty="0">
                <a:solidFill>
                  <a:srgbClr val="FFFFFF"/>
                </a:solidFill>
                <a:latin typeface="UD デジタル 教科書体 NP-R" panose="02020400000000000000" pitchFamily="18" charset="-128"/>
                <a:ea typeface="UD デジタル 教科書体 NP-R" panose="02020400000000000000" pitchFamily="18" charset="-128"/>
              </a:rPr>
              <a:t>必ず達成が必要</a:t>
            </a:r>
          </a:p>
        </p:txBody>
      </p:sp>
      <p:sp>
        <p:nvSpPr>
          <p:cNvPr id="23" name="PB23"/>
          <p:cNvSpPr/>
          <p:nvPr/>
        </p:nvSpPr>
        <p:spPr>
          <a:xfrm>
            <a:off x="3272000" y="2300000"/>
            <a:ext cx="2600000" cy="1500000"/>
          </a:xfrm>
          <a:prstGeom prst="rect">
            <a:avLst/>
          </a:prstGeom>
          <a:solidFill>
            <a:srgbClr val="EEF4FA"/>
          </a:solidFill>
          <a:ln w="19050">
            <a:solidFill>
              <a:srgbClr val="1A5CAD"/>
            </a:solidFill>
          </a:ln>
        </p:spPr>
        <p:txBody>
          <a:bodyPr wrap="square" lIns="91440" tIns="91440" rIns="91440" bIns="91440" rtlCol="0" anchor="t"/>
          <a:lstStyle/>
          <a:p>
            <a:pPr algn="l">
              <a:buNone/>
            </a:pPr>
            <a:r>
              <a:rPr lang="ja-JP" sz="1150" dirty="0">
                <a:solidFill>
                  <a:srgbClr val="1E2D3E"/>
                </a:solidFill>
                <a:latin typeface="UD デジタル 教科書体 NP-R" panose="02020400000000000000" pitchFamily="18" charset="-128"/>
                <a:ea typeface="UD デジタル 教科書体 NP-R" panose="02020400000000000000" pitchFamily="18" charset="-128"/>
              </a:rPr>
              <a:t>多くの補助金で「賃上げ目標」「付加価値額向上」が採択要件に含まれる</a:t>
            </a:r>
          </a:p>
          <a:p>
            <a:pPr algn="l">
              <a:buNone/>
            </a:pPr>
            <a:r>
              <a:rPr lang="ja-JP" sz="1150" b="1" dirty="0">
                <a:solidFill>
                  <a:srgbClr val="C0392B"/>
                </a:solidFill>
                <a:latin typeface="UD デジタル 教科書体 NP-R" panose="02020400000000000000" pitchFamily="18" charset="-128"/>
                <a:ea typeface="UD デジタル 教科書体 NP-R" panose="02020400000000000000" pitchFamily="18" charset="-128"/>
              </a:rPr>
              <a:t>未達成の場合は補助金の返還を求められるケースがある</a:t>
            </a:r>
          </a:p>
        </p:txBody>
      </p:sp>
      <p:sp>
        <p:nvSpPr>
          <p:cNvPr id="24" name="PH24"/>
          <p:cNvSpPr/>
          <p:nvPr/>
        </p:nvSpPr>
        <p:spPr>
          <a:xfrm>
            <a:off x="5972000" y="1740000"/>
            <a:ext cx="2600000" cy="560000"/>
          </a:xfrm>
          <a:prstGeom prst="rect">
            <a:avLst/>
          </a:prstGeom>
          <a:solidFill>
            <a:srgbClr val="F5A300"/>
          </a:solidFill>
          <a:ln w="12700">
            <a:solidFill>
              <a:srgbClr val="F5A300"/>
            </a:solidFill>
          </a:ln>
        </p:spPr>
        <p:txBody>
          <a:bodyPr wrap="square" lIns="91440" tIns="45720" rIns="91440" bIns="45720" rtlCol="0" anchor="ctr"/>
          <a:lstStyle/>
          <a:p>
            <a:pPr algn="ctr">
              <a:buNone/>
            </a:pPr>
            <a:r>
              <a:rPr lang="ja-JP" sz="1200" b="1" dirty="0">
                <a:solidFill>
                  <a:srgbClr val="FFFFFF"/>
                </a:solidFill>
                <a:latin typeface="UD デジタル 教科書体 NP-R" panose="02020400000000000000" pitchFamily="18" charset="-128"/>
                <a:ea typeface="UD デジタル 教科書体 NP-R" panose="02020400000000000000" pitchFamily="18" charset="-128"/>
              </a:rPr>
              <a:t>採択はゴールではない</a:t>
            </a:r>
          </a:p>
          <a:p>
            <a:pPr algn="ctr">
              <a:buNone/>
            </a:pPr>
            <a:r>
              <a:rPr lang="ja-JP" sz="1200" b="1" dirty="0">
                <a:solidFill>
                  <a:srgbClr val="FFFFFF"/>
                </a:solidFill>
                <a:latin typeface="UD デジタル 教科書体 NP-R" panose="02020400000000000000" pitchFamily="18" charset="-128"/>
                <a:ea typeface="UD デジタル 教科書体 NP-R" panose="02020400000000000000" pitchFamily="18" charset="-128"/>
              </a:rPr>
              <a:t>— 実行こそが本番</a:t>
            </a:r>
          </a:p>
        </p:txBody>
      </p:sp>
      <p:sp>
        <p:nvSpPr>
          <p:cNvPr id="25" name="PB25"/>
          <p:cNvSpPr/>
          <p:nvPr/>
        </p:nvSpPr>
        <p:spPr>
          <a:xfrm>
            <a:off x="5972000" y="2300000"/>
            <a:ext cx="2600000" cy="1500000"/>
          </a:xfrm>
          <a:prstGeom prst="rect">
            <a:avLst/>
          </a:prstGeom>
          <a:solidFill>
            <a:srgbClr val="EEF4FA"/>
          </a:solidFill>
          <a:ln w="19050">
            <a:solidFill>
              <a:srgbClr val="F5A300"/>
            </a:solidFill>
          </a:ln>
        </p:spPr>
        <p:txBody>
          <a:bodyPr wrap="square" lIns="91440" tIns="91440" rIns="91440" bIns="91440" rtlCol="0" anchor="t"/>
          <a:lstStyle/>
          <a:p>
            <a:pPr algn="l">
              <a:buNone/>
            </a:pPr>
            <a:r>
              <a:rPr lang="ja-JP" sz="1150" dirty="0">
                <a:solidFill>
                  <a:srgbClr val="1E2D3E"/>
                </a:solidFill>
                <a:latin typeface="UD デジタル 教科書体 NP-R" panose="02020400000000000000" pitchFamily="18" charset="-128"/>
                <a:ea typeface="UD デジタル 教科書体 NP-R" panose="02020400000000000000" pitchFamily="18" charset="-128"/>
              </a:rPr>
              <a:t>補助金の採択通知を受けた時点を「達成」と錯覚しないこと</a:t>
            </a:r>
          </a:p>
          <a:p>
            <a:pPr algn="l">
              <a:buNone/>
            </a:pPr>
            <a:r>
              <a:rPr lang="ja-JP" sz="1150" dirty="0">
                <a:solidFill>
                  <a:srgbClr val="1E2D3E"/>
                </a:solidFill>
                <a:latin typeface="UD デジタル 教科書体 NP-R" panose="02020400000000000000" pitchFamily="18" charset="-128"/>
                <a:ea typeface="UD デジタル 教科書体 NP-R" panose="02020400000000000000" pitchFamily="18" charset="-128"/>
              </a:rPr>
              <a:t>計画した取組を実際に実施し、成果を出すことが目的</a:t>
            </a:r>
          </a:p>
        </p:txBody>
      </p:sp>
      <p:sp>
        <p:nvSpPr>
          <p:cNvPr id="40" name="ConcBar"/>
          <p:cNvSpPr/>
          <p:nvPr/>
        </p:nvSpPr>
        <p:spPr>
          <a:xfrm>
            <a:off x="200000" y="4310000"/>
            <a:ext cx="8744000" cy="500000"/>
          </a:xfrm>
          <a:prstGeom prst="rect">
            <a:avLst/>
          </a:prstGeom>
          <a:solidFill>
            <a:srgbClr val="1A5CAD"/>
          </a:solidFill>
          <a:ln w="12700">
            <a:solidFill>
              <a:srgbClr val="1A5CAD"/>
            </a:solidFill>
          </a:ln>
        </p:spPr>
        <p:txBody>
          <a:bodyPr wrap="square" lIns="91440" tIns="45720" rIns="91440" bIns="45720" rtlCol="0" anchor="ctr"/>
          <a:lstStyle/>
          <a:p>
            <a:pPr algn="ctr">
              <a:buNone/>
            </a:pPr>
            <a:r>
              <a:rPr lang="ja-JP" sz="1500" b="1" dirty="0">
                <a:solidFill>
                  <a:srgbClr val="FFFFFF"/>
                </a:solidFill>
                <a:latin typeface="UD デジタル 教科書体 NP-R" panose="02020400000000000000" pitchFamily="18" charset="-128"/>
                <a:ea typeface="UD デジタル 教科書体 NP-R" panose="02020400000000000000" pitchFamily="18" charset="-128"/>
              </a:rPr>
              <a:t>「採択される計画」ではなく「実際に達成できる計画」を</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テキスト ボックス 22">
            <a:extLst>
              <a:ext uri="{FF2B5EF4-FFF2-40B4-BE49-F238E27FC236}">
                <a16:creationId xmlns:a16="http://schemas.microsoft.com/office/drawing/2014/main" id="{8FB8501A-F87A-E401-FB41-448196EB3A22}"/>
              </a:ext>
            </a:extLst>
          </p:cNvPr>
          <p:cNvSpPr txBox="1"/>
          <p:nvPr/>
        </p:nvSpPr>
        <p:spPr>
          <a:xfrm>
            <a:off x="567156" y="919898"/>
            <a:ext cx="7606781" cy="3970318"/>
          </a:xfrm>
          <a:prstGeom prst="rect">
            <a:avLst/>
          </a:prstGeom>
          <a:noFill/>
        </p:spPr>
        <p:txBody>
          <a:bodyPr wrap="square" rtlCol="0">
            <a:spAutoFit/>
          </a:bodyPr>
          <a:lstStyle/>
          <a:p>
            <a:r>
              <a:rPr lang="ja-JP" altLang="en-US" sz="2100" dirty="0">
                <a:latin typeface="UD デジタル 教科書体 NK-R" panose="02020400000000000000" pitchFamily="18" charset="-128"/>
                <a:ea typeface="UD デジタル 教科書体 NK-R" panose="02020400000000000000" pitchFamily="18" charset="-128"/>
              </a:rPr>
              <a:t>グループに分かれて</a:t>
            </a:r>
            <a:endParaRPr lang="en-US" altLang="ja-JP" sz="2100" dirty="0">
              <a:latin typeface="UD デジタル 教科書体 NK-R" panose="02020400000000000000" pitchFamily="18" charset="-128"/>
              <a:ea typeface="UD デジタル 教科書体 NK-R" panose="02020400000000000000" pitchFamily="18" charset="-128"/>
            </a:endParaRPr>
          </a:p>
          <a:p>
            <a:r>
              <a:rPr lang="ja-JP" altLang="en-US" sz="2100" dirty="0">
                <a:latin typeface="UD デジタル 教科書体 NK-R" panose="02020400000000000000" pitchFamily="18" charset="-128"/>
                <a:ea typeface="UD デジタル 教科書体 NK-R" panose="02020400000000000000" pitchFamily="18" charset="-128"/>
              </a:rPr>
              <a:t>　①自己紹介</a:t>
            </a:r>
            <a:endParaRPr lang="en-US" altLang="ja-JP" sz="2100" dirty="0">
              <a:latin typeface="UD デジタル 教科書体 NK-R" panose="02020400000000000000" pitchFamily="18" charset="-128"/>
              <a:ea typeface="UD デジタル 教科書体 NK-R" panose="02020400000000000000" pitchFamily="18" charset="-128"/>
            </a:endParaRPr>
          </a:p>
          <a:p>
            <a:r>
              <a:rPr lang="ja-JP" altLang="en-US" sz="2100" dirty="0">
                <a:latin typeface="UD デジタル 教科書体 NK-R" panose="02020400000000000000" pitchFamily="18" charset="-128"/>
                <a:ea typeface="UD デジタル 教科書体 NK-R" panose="02020400000000000000" pitchFamily="18" charset="-128"/>
              </a:rPr>
              <a:t>　②第１部の感想・意見の共有</a:t>
            </a:r>
            <a:endParaRPr lang="en-US" altLang="ja-JP" sz="2100" dirty="0">
              <a:latin typeface="UD デジタル 教科書体 NK-R" panose="02020400000000000000" pitchFamily="18" charset="-128"/>
              <a:ea typeface="UD デジタル 教科書体 NK-R" panose="02020400000000000000" pitchFamily="18" charset="-128"/>
            </a:endParaRPr>
          </a:p>
          <a:p>
            <a:r>
              <a:rPr lang="ja-JP" altLang="en-US" sz="2100" dirty="0">
                <a:latin typeface="UD デジタル 教科書体 NK-R" panose="02020400000000000000" pitchFamily="18" charset="-128"/>
                <a:ea typeface="UD デジタル 教科書体 NK-R" panose="02020400000000000000" pitchFamily="18" charset="-128"/>
              </a:rPr>
              <a:t>をお願いします。</a:t>
            </a:r>
            <a:endParaRPr lang="en-US" altLang="ja-JP" sz="2100" dirty="0">
              <a:latin typeface="UD デジタル 教科書体 NK-R" panose="02020400000000000000" pitchFamily="18" charset="-128"/>
              <a:ea typeface="UD デジタル 教科書体 NK-R" panose="02020400000000000000" pitchFamily="18" charset="-128"/>
            </a:endParaRPr>
          </a:p>
          <a:p>
            <a:endParaRPr lang="en-US" altLang="ja-JP" sz="2100" dirty="0">
              <a:latin typeface="UD デジタル 教科書体 NK-R" panose="02020400000000000000" pitchFamily="18" charset="-128"/>
              <a:ea typeface="UD デジタル 教科書体 NK-R" panose="02020400000000000000" pitchFamily="18" charset="-128"/>
            </a:endParaRPr>
          </a:p>
          <a:p>
            <a:r>
              <a:rPr kumimoji="1" lang="ja-JP" altLang="en-US" sz="2100" dirty="0">
                <a:latin typeface="UD デジタル 教科書体 NK-R" panose="02020400000000000000" pitchFamily="18" charset="-128"/>
                <a:ea typeface="UD デジタル 教科書体 NK-R" panose="02020400000000000000" pitchFamily="18" charset="-128"/>
              </a:rPr>
              <a:t>中小企業は曲がり角にあります。中小企業政策および中小企業白書を踏まえ、白書で印象に残ったことなどの意見交換をお願いします。そのなかに売上高・利益獲得に関する話題を入れていただけるとなおいいです。</a:t>
            </a:r>
            <a:endParaRPr kumimoji="1" lang="en-US" altLang="ja-JP" sz="2100" dirty="0">
              <a:latin typeface="UD デジタル 教科書体 NK-R" panose="02020400000000000000" pitchFamily="18" charset="-128"/>
              <a:ea typeface="UD デジタル 教科書体 NK-R" panose="02020400000000000000" pitchFamily="18" charset="-128"/>
            </a:endParaRPr>
          </a:p>
          <a:p>
            <a:r>
              <a:rPr lang="en-US" altLang="ja-JP" sz="2100" dirty="0">
                <a:latin typeface="UD デジタル 教科書体 NK-R" panose="02020400000000000000" pitchFamily="18" charset="-128"/>
                <a:ea typeface="UD デジタル 教科書体 NK-R" panose="02020400000000000000" pitchFamily="18" charset="-128"/>
              </a:rPr>
              <a:t>50</a:t>
            </a:r>
            <a:r>
              <a:rPr lang="ja-JP" altLang="en-US" sz="2100" dirty="0">
                <a:latin typeface="UD デジタル 教科書体 NK-R" panose="02020400000000000000" pitchFamily="18" charset="-128"/>
                <a:ea typeface="UD デジタル 教科書体 NK-R" panose="02020400000000000000" pitchFamily="18" charset="-128"/>
              </a:rPr>
              <a:t>音順で</a:t>
            </a:r>
            <a:r>
              <a:rPr lang="en-US" altLang="ja-JP" sz="2100" dirty="0">
                <a:latin typeface="UD デジタル 教科書体 NK-R" panose="02020400000000000000" pitchFamily="18" charset="-128"/>
                <a:ea typeface="UD デジタル 教科書体 NK-R" panose="02020400000000000000" pitchFamily="18" charset="-128"/>
              </a:rPr>
              <a:t>2</a:t>
            </a:r>
            <a:r>
              <a:rPr lang="ja-JP" altLang="en-US" sz="2100" dirty="0">
                <a:latin typeface="UD デジタル 教科書体 NK-R" panose="02020400000000000000" pitchFamily="18" charset="-128"/>
                <a:ea typeface="UD デジタル 教科書体 NK-R" panose="02020400000000000000" pitchFamily="18" charset="-128"/>
              </a:rPr>
              <a:t>番目の方、司会役をお願いします。</a:t>
            </a:r>
            <a:endParaRPr lang="en-US" altLang="ja-JP" sz="2100" dirty="0">
              <a:latin typeface="UD デジタル 教科書体 NK-R" panose="02020400000000000000" pitchFamily="18" charset="-128"/>
              <a:ea typeface="UD デジタル 教科書体 NK-R" panose="02020400000000000000" pitchFamily="18" charset="-128"/>
            </a:endParaRPr>
          </a:p>
          <a:p>
            <a:endParaRPr lang="en-US" altLang="ja-JP" sz="2100" dirty="0">
              <a:latin typeface="UD デジタル 教科書体 NK-R" panose="02020400000000000000" pitchFamily="18" charset="-128"/>
              <a:ea typeface="UD デジタル 教科書体 NK-R" panose="02020400000000000000" pitchFamily="18" charset="-128"/>
            </a:endParaRPr>
          </a:p>
          <a:p>
            <a:r>
              <a:rPr kumimoji="1" lang="ja-JP" altLang="en-US" sz="2100" dirty="0">
                <a:latin typeface="UD デジタル 教科書体 NK-R" panose="02020400000000000000" pitchFamily="18" charset="-128"/>
                <a:ea typeface="UD デジタル 教科書体 NK-R" panose="02020400000000000000" pitchFamily="18" charset="-128"/>
              </a:rPr>
              <a:t>時間：</a:t>
            </a:r>
            <a:r>
              <a:rPr kumimoji="1" lang="en-US" altLang="ja-JP" sz="2100" dirty="0">
                <a:latin typeface="UD デジタル 教科書体 NK-R" panose="02020400000000000000" pitchFamily="18" charset="-128"/>
                <a:ea typeface="UD デジタル 教科書体 NK-R" panose="02020400000000000000" pitchFamily="18" charset="-128"/>
              </a:rPr>
              <a:t>1</a:t>
            </a:r>
            <a:r>
              <a:rPr lang="en-US" altLang="ja-JP" sz="2100" dirty="0">
                <a:latin typeface="UD デジタル 教科書体 NK-R" panose="02020400000000000000" pitchFamily="18" charset="-128"/>
                <a:ea typeface="UD デジタル 教科書体 NK-R" panose="02020400000000000000" pitchFamily="18" charset="-128"/>
              </a:rPr>
              <a:t>5</a:t>
            </a:r>
            <a:r>
              <a:rPr kumimoji="1" lang="ja-JP" altLang="en-US" sz="2100" dirty="0">
                <a:latin typeface="UD デジタル 教科書体 NK-R" panose="02020400000000000000" pitchFamily="18" charset="-128"/>
                <a:ea typeface="UD デジタル 教科書体 NK-R" panose="02020400000000000000" pitchFamily="18" charset="-128"/>
              </a:rPr>
              <a:t>分</a:t>
            </a:r>
          </a:p>
        </p:txBody>
      </p:sp>
      <p:sp>
        <p:nvSpPr>
          <p:cNvPr id="3" name="HeaderBar">
            <a:extLst>
              <a:ext uri="{FF2B5EF4-FFF2-40B4-BE49-F238E27FC236}">
                <a16:creationId xmlns:a16="http://schemas.microsoft.com/office/drawing/2014/main" id="{2CC5A743-7B9A-771E-223C-4173D83D12EF}"/>
              </a:ext>
            </a:extLst>
          </p:cNvPr>
          <p:cNvSpPr/>
          <p:nvPr/>
        </p:nvSpPr>
        <p:spPr>
          <a:xfrm>
            <a:off x="0" y="0"/>
            <a:ext cx="9144000" cy="658368"/>
          </a:xfrm>
          <a:prstGeom prst="rect">
            <a:avLst/>
          </a:prstGeom>
          <a:solidFill>
            <a:srgbClr val="1A5CAD"/>
          </a:solidFill>
          <a:ln w="12700">
            <a:solidFill>
              <a:srgbClr val="1A5CAD"/>
            </a:solidFill>
          </a:ln>
        </p:spPr>
        <p:txBody>
          <a:bodyPr/>
          <a:lstStyle/>
          <a:p>
            <a:endParaRPr lang="ja-JP" altLang="en-US" dirty="0"/>
          </a:p>
        </p:txBody>
      </p:sp>
      <p:sp>
        <p:nvSpPr>
          <p:cNvPr id="9" name="Title">
            <a:extLst>
              <a:ext uri="{FF2B5EF4-FFF2-40B4-BE49-F238E27FC236}">
                <a16:creationId xmlns:a16="http://schemas.microsoft.com/office/drawing/2014/main" id="{B0E03FC9-FD0C-2D68-1EEC-2ADECECC8AEC}"/>
              </a:ext>
            </a:extLst>
          </p:cNvPr>
          <p:cNvSpPr/>
          <p:nvPr/>
        </p:nvSpPr>
        <p:spPr>
          <a:xfrm>
            <a:off x="365760" y="0"/>
            <a:ext cx="8412480" cy="658368"/>
          </a:xfrm>
          <a:prstGeom prst="rect">
            <a:avLst/>
          </a:prstGeom>
          <a:noFill/>
          <a:ln/>
        </p:spPr>
        <p:txBody>
          <a:bodyPr wrap="square" lIns="0" tIns="0" rIns="0" bIns="0" rtlCol="0" anchor="ctr"/>
          <a:lstStyle/>
          <a:p>
            <a:r>
              <a:rPr lang="ja-JP" altLang="en-US" sz="1900" b="1" dirty="0">
                <a:solidFill>
                  <a:srgbClr val="FFFFFF"/>
                </a:solidFill>
                <a:latin typeface="UD デジタル 教科書体 NP-R" panose="02020400000000000000" pitchFamily="18" charset="-128"/>
                <a:ea typeface="UD デジタル 教科書体 NP-R" panose="02020400000000000000" pitchFamily="18" charset="-128"/>
              </a:rPr>
              <a:t>振り返り</a:t>
            </a:r>
          </a:p>
        </p:txBody>
      </p:sp>
    </p:spTree>
    <p:extLst>
      <p:ext uri="{BB962C8B-B14F-4D97-AF65-F5344CB8AC3E}">
        <p14:creationId xmlns:p14="http://schemas.microsoft.com/office/powerpoint/2010/main" val="3981062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01E4C-4A44-84AA-8E26-DA2D97D82A40}"/>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B002FD11-F69C-ECE3-FB07-37C0449D25C3}"/>
              </a:ext>
            </a:extLst>
          </p:cNvPr>
          <p:cNvSpPr/>
          <p:nvPr/>
        </p:nvSpPr>
        <p:spPr>
          <a:xfrm>
            <a:off x="0" y="0"/>
            <a:ext cx="9144000" cy="658368"/>
          </a:xfrm>
          <a:prstGeom prst="rect">
            <a:avLst/>
          </a:prstGeom>
          <a:solidFill>
            <a:srgbClr val="1A5CAD"/>
          </a:solidFill>
          <a:ln w="12700">
            <a:solidFill>
              <a:srgbClr val="1A5CAD"/>
            </a:solidFill>
            <a:prstDash val="solid"/>
          </a:ln>
        </p:spPr>
        <p:txBody>
          <a:bodyPr/>
          <a:lstStyle/>
          <a:p>
            <a:endParaRPr lang="ja-JP" altLang="en-US" dirty="0"/>
          </a:p>
        </p:txBody>
      </p:sp>
      <p:sp>
        <p:nvSpPr>
          <p:cNvPr id="3" name="Shape 1">
            <a:extLst>
              <a:ext uri="{FF2B5EF4-FFF2-40B4-BE49-F238E27FC236}">
                <a16:creationId xmlns:a16="http://schemas.microsoft.com/office/drawing/2014/main" id="{9098BD58-18E6-A755-FA7D-990DEA2A021B}"/>
              </a:ext>
            </a:extLst>
          </p:cNvPr>
          <p:cNvSpPr/>
          <p:nvPr/>
        </p:nvSpPr>
        <p:spPr>
          <a:xfrm>
            <a:off x="0" y="658368"/>
            <a:ext cx="9144000" cy="41148"/>
          </a:xfrm>
          <a:prstGeom prst="rect">
            <a:avLst/>
          </a:prstGeom>
          <a:solidFill>
            <a:schemeClr val="bg1">
              <a:lumMod val="75000"/>
            </a:schemeClr>
          </a:solidFill>
          <a:ln w="12700">
            <a:noFill/>
            <a:prstDash val="solid"/>
          </a:ln>
        </p:spPr>
        <p:txBody>
          <a:bodyPr/>
          <a:lstStyle/>
          <a:p>
            <a:endParaRPr lang="ja-JP" altLang="en-US"/>
          </a:p>
        </p:txBody>
      </p:sp>
      <p:sp>
        <p:nvSpPr>
          <p:cNvPr id="4" name="Text 2">
            <a:extLst>
              <a:ext uri="{FF2B5EF4-FFF2-40B4-BE49-F238E27FC236}">
                <a16:creationId xmlns:a16="http://schemas.microsoft.com/office/drawing/2014/main" id="{4860AD54-DC41-4FED-522F-1BE0E958DBC8}"/>
              </a:ext>
            </a:extLst>
          </p:cNvPr>
          <p:cNvSpPr/>
          <p:nvPr/>
        </p:nvSpPr>
        <p:spPr>
          <a:xfrm>
            <a:off x="365760" y="0"/>
            <a:ext cx="8412480" cy="658368"/>
          </a:xfrm>
          <a:prstGeom prst="rect">
            <a:avLst/>
          </a:prstGeom>
          <a:noFill/>
          <a:ln/>
        </p:spPr>
        <p:txBody>
          <a:bodyPr wrap="square" lIns="0" tIns="0" rIns="0" bIns="0" rtlCol="0" anchor="ctr"/>
          <a:lstStyle/>
          <a:p>
            <a:pPr marL="0" indent="0" algn="l">
              <a:buNone/>
            </a:pPr>
            <a:r>
              <a:rPr lang="ja-JP" altLang="en-US" sz="2000" b="1" dirty="0">
                <a:solidFill>
                  <a:srgbClr val="FFFFFF"/>
                </a:solidFill>
                <a:latin typeface="Calibri" pitchFamily="34" charset="0"/>
                <a:ea typeface="UD デジタル 教科書体 NP-R" panose="02020400000000000000" pitchFamily="18" charset="-128"/>
                <a:cs typeface="Calibri" pitchFamily="34" charset="-120"/>
              </a:rPr>
              <a:t>中小企業白書の経年比較</a:t>
            </a:r>
            <a:r>
              <a:rPr lang="en-US" altLang="ja-JP" sz="2000" b="1" dirty="0">
                <a:solidFill>
                  <a:srgbClr val="FFFFFF"/>
                </a:solidFill>
                <a:latin typeface="Calibri" pitchFamily="34" charset="0"/>
                <a:ea typeface="UD デジタル 教科書体 NP-R" panose="02020400000000000000" pitchFamily="18" charset="-128"/>
                <a:cs typeface="Calibri" pitchFamily="34" charset="-120"/>
              </a:rPr>
              <a:t>(3</a:t>
            </a:r>
            <a:r>
              <a:rPr lang="ja-JP" altLang="en-US" sz="2000" b="1" dirty="0">
                <a:solidFill>
                  <a:srgbClr val="FFFFFF"/>
                </a:solidFill>
                <a:latin typeface="Calibri" pitchFamily="34" charset="0"/>
                <a:ea typeface="UD デジタル 教科書体 NP-R" panose="02020400000000000000" pitchFamily="18" charset="-128"/>
                <a:cs typeface="Calibri" pitchFamily="34" charset="-120"/>
              </a:rPr>
              <a:t>年間</a:t>
            </a:r>
            <a:r>
              <a:rPr lang="en-US" altLang="ja-JP" sz="2000" b="1" dirty="0">
                <a:solidFill>
                  <a:srgbClr val="FFFFFF"/>
                </a:solidFill>
                <a:latin typeface="Calibri" pitchFamily="34" charset="0"/>
                <a:ea typeface="UD デジタル 教科書体 NP-R" panose="02020400000000000000" pitchFamily="18" charset="-128"/>
                <a:cs typeface="Calibri" pitchFamily="34" charset="-120"/>
              </a:rPr>
              <a:t>)</a:t>
            </a:r>
            <a:endParaRPr lang="en-US" sz="2000" dirty="0"/>
          </a:p>
        </p:txBody>
      </p:sp>
      <p:sp>
        <p:nvSpPr>
          <p:cNvPr id="5" name="Text 3">
            <a:extLst>
              <a:ext uri="{FF2B5EF4-FFF2-40B4-BE49-F238E27FC236}">
                <a16:creationId xmlns:a16="http://schemas.microsoft.com/office/drawing/2014/main" id="{8EB967AE-4B1B-FBD4-22FD-8A9C2B6830F1}"/>
              </a:ext>
            </a:extLst>
          </p:cNvPr>
          <p:cNvSpPr/>
          <p:nvPr/>
        </p:nvSpPr>
        <p:spPr>
          <a:xfrm>
            <a:off x="8503920" y="4892040"/>
            <a:ext cx="457200" cy="182880"/>
          </a:xfrm>
          <a:prstGeom prst="rect">
            <a:avLst/>
          </a:prstGeom>
          <a:noFill/>
          <a:ln/>
        </p:spPr>
        <p:txBody>
          <a:bodyPr wrap="square" lIns="0" tIns="0" rIns="0" bIns="0" rtlCol="0" anchor="ctr"/>
          <a:lstStyle/>
          <a:p>
            <a:pPr marL="0" indent="0" algn="r">
              <a:buNone/>
            </a:pPr>
            <a:r>
              <a:rPr lang="en-US" sz="900" dirty="0">
                <a:solidFill>
                  <a:srgbClr val="4A6278"/>
                </a:solidFill>
                <a:latin typeface="Calibri" pitchFamily="34" charset="0"/>
                <a:ea typeface="Calibri" pitchFamily="34" charset="-122"/>
                <a:cs typeface="Calibri" pitchFamily="34" charset="-120"/>
              </a:rPr>
              <a:t>4</a:t>
            </a:r>
            <a:endParaRPr lang="en-US" sz="900" dirty="0"/>
          </a:p>
        </p:txBody>
      </p:sp>
      <p:grpSp>
        <p:nvGrpSpPr>
          <p:cNvPr id="6" name="グループ化 5">
            <a:extLst>
              <a:ext uri="{FF2B5EF4-FFF2-40B4-BE49-F238E27FC236}">
                <a16:creationId xmlns:a16="http://schemas.microsoft.com/office/drawing/2014/main" id="{28BB75EC-A866-DAFC-59F4-811D0D74AD65}"/>
              </a:ext>
            </a:extLst>
          </p:cNvPr>
          <p:cNvGrpSpPr/>
          <p:nvPr/>
        </p:nvGrpSpPr>
        <p:grpSpPr>
          <a:xfrm>
            <a:off x="365760" y="1051560"/>
            <a:ext cx="2587752" cy="3401568"/>
            <a:chOff x="365760" y="1051560"/>
            <a:chExt cx="2587752" cy="3401568"/>
          </a:xfrm>
        </p:grpSpPr>
        <p:sp>
          <p:nvSpPr>
            <p:cNvPr id="7" name="Shape 3">
              <a:extLst>
                <a:ext uri="{FF2B5EF4-FFF2-40B4-BE49-F238E27FC236}">
                  <a16:creationId xmlns:a16="http://schemas.microsoft.com/office/drawing/2014/main" id="{6741B036-FE53-2730-2AE4-BD27C649C5E4}"/>
                </a:ext>
              </a:extLst>
            </p:cNvPr>
            <p:cNvSpPr/>
            <p:nvPr/>
          </p:nvSpPr>
          <p:spPr>
            <a:xfrm>
              <a:off x="365760" y="1051560"/>
              <a:ext cx="2587752" cy="3401568"/>
            </a:xfrm>
            <a:prstGeom prst="roundRect">
              <a:avLst>
                <a:gd name="adj" fmla="val 2473"/>
              </a:avLst>
            </a:prstGeom>
            <a:solidFill>
              <a:srgbClr val="E6F5F7"/>
            </a:solidFill>
            <a:ln w="15240">
              <a:solidFill>
                <a:srgbClr val="027A8A"/>
              </a:solidFill>
              <a:prstDash val="solid"/>
            </a:ln>
            <a:effectLst>
              <a:outerShdw blurRad="101600" dist="38100" dir="2700000" algn="bl" rotWithShape="0">
                <a:srgbClr val="000000">
                  <a:alpha val="10000"/>
                </a:srgbClr>
              </a:outerShdw>
            </a:effectLst>
          </p:spPr>
          <p:txBody>
            <a:bodyPr/>
            <a:lstStyle/>
            <a:p>
              <a:endParaRPr lang="ja-JP" altLang="en-US">
                <a:latin typeface="UD デジタル 教科書体 NP-R" panose="02020400000000000000" pitchFamily="18" charset="-128"/>
                <a:ea typeface="UD デジタル 教科書体 NP-R" panose="02020400000000000000" pitchFamily="18" charset="-128"/>
              </a:endParaRPr>
            </a:p>
          </p:txBody>
        </p:sp>
        <p:sp>
          <p:nvSpPr>
            <p:cNvPr id="9" name="Shape 4">
              <a:extLst>
                <a:ext uri="{FF2B5EF4-FFF2-40B4-BE49-F238E27FC236}">
                  <a16:creationId xmlns:a16="http://schemas.microsoft.com/office/drawing/2014/main" id="{56D884FD-A9BB-DC80-7E82-CAEBD5979D9B}"/>
                </a:ext>
              </a:extLst>
            </p:cNvPr>
            <p:cNvSpPr/>
            <p:nvPr/>
          </p:nvSpPr>
          <p:spPr>
            <a:xfrm>
              <a:off x="365760" y="1051560"/>
              <a:ext cx="2587752" cy="457200"/>
            </a:xfrm>
            <a:prstGeom prst="roundRect">
              <a:avLst>
                <a:gd name="adj" fmla="val 14000"/>
              </a:avLst>
            </a:prstGeom>
            <a:solidFill>
              <a:srgbClr val="027A8A"/>
            </a:solidFill>
            <a:ln/>
          </p:spPr>
          <p:txBody>
            <a:bodyPr/>
            <a:lstStyle/>
            <a:p>
              <a:endParaRPr lang="ja-JP" altLang="en-US">
                <a:latin typeface="UD デジタル 教科書体 NP-R" panose="02020400000000000000" pitchFamily="18" charset="-128"/>
                <a:ea typeface="UD デジタル 教科書体 NP-R" panose="02020400000000000000" pitchFamily="18" charset="-128"/>
              </a:endParaRPr>
            </a:p>
          </p:txBody>
        </p:sp>
        <p:sp>
          <p:nvSpPr>
            <p:cNvPr id="10" name="Shape 5">
              <a:extLst>
                <a:ext uri="{FF2B5EF4-FFF2-40B4-BE49-F238E27FC236}">
                  <a16:creationId xmlns:a16="http://schemas.microsoft.com/office/drawing/2014/main" id="{E7EDD9D5-E7AD-C2FE-ECFE-433829F06398}"/>
                </a:ext>
              </a:extLst>
            </p:cNvPr>
            <p:cNvSpPr/>
            <p:nvPr/>
          </p:nvSpPr>
          <p:spPr>
            <a:xfrm>
              <a:off x="365760" y="1325880"/>
              <a:ext cx="2587752" cy="201168"/>
            </a:xfrm>
            <a:prstGeom prst="rect">
              <a:avLst/>
            </a:prstGeom>
            <a:solidFill>
              <a:srgbClr val="027A8A"/>
            </a:solidFill>
            <a:ln/>
          </p:spPr>
          <p:txBody>
            <a:bodyPr/>
            <a:lstStyle/>
            <a:p>
              <a:endParaRPr lang="ja-JP" altLang="en-US">
                <a:latin typeface="UD デジタル 教科書体 NP-R" panose="02020400000000000000" pitchFamily="18" charset="-128"/>
                <a:ea typeface="UD デジタル 教科書体 NP-R" panose="02020400000000000000" pitchFamily="18" charset="-128"/>
              </a:endParaRPr>
            </a:p>
          </p:txBody>
        </p:sp>
        <p:sp>
          <p:nvSpPr>
            <p:cNvPr id="11" name="Text 6">
              <a:extLst>
                <a:ext uri="{FF2B5EF4-FFF2-40B4-BE49-F238E27FC236}">
                  <a16:creationId xmlns:a16="http://schemas.microsoft.com/office/drawing/2014/main" id="{9E8D085C-C754-B142-79E9-44C8946FECA3}"/>
                </a:ext>
              </a:extLst>
            </p:cNvPr>
            <p:cNvSpPr/>
            <p:nvPr/>
          </p:nvSpPr>
          <p:spPr>
            <a:xfrm>
              <a:off x="365760" y="1051560"/>
              <a:ext cx="2587752"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UD デジタル 教科書体 NP-R" panose="02020400000000000000" pitchFamily="18" charset="-128"/>
                  <a:ea typeface="UD デジタル 教科書体 NP-R" panose="02020400000000000000" pitchFamily="18" charset="-128"/>
                  <a:cs typeface="Meiryo" pitchFamily="34" charset="-120"/>
                </a:rPr>
                <a:t>2024年度</a:t>
              </a:r>
              <a:endParaRPr lang="en-US" sz="1400" dirty="0">
                <a:latin typeface="UD デジタル 教科書体 NP-R" panose="02020400000000000000" pitchFamily="18" charset="-128"/>
                <a:ea typeface="UD デジタル 教科書体 NP-R" panose="02020400000000000000" pitchFamily="18" charset="-128"/>
              </a:endParaRPr>
            </a:p>
          </p:txBody>
        </p:sp>
        <p:sp>
          <p:nvSpPr>
            <p:cNvPr id="12" name="Text 7">
              <a:extLst>
                <a:ext uri="{FF2B5EF4-FFF2-40B4-BE49-F238E27FC236}">
                  <a16:creationId xmlns:a16="http://schemas.microsoft.com/office/drawing/2014/main" id="{FD7A9C99-56E5-A1BC-349C-E0B5BF5D8541}"/>
                </a:ext>
              </a:extLst>
            </p:cNvPr>
            <p:cNvSpPr/>
            <p:nvPr/>
          </p:nvSpPr>
          <p:spPr>
            <a:xfrm>
              <a:off x="457200" y="1554480"/>
              <a:ext cx="2404872" cy="658368"/>
            </a:xfrm>
            <a:prstGeom prst="rect">
              <a:avLst/>
            </a:prstGeom>
            <a:noFill/>
            <a:ln/>
          </p:spPr>
          <p:txBody>
            <a:bodyPr wrap="square" lIns="0" tIns="0" rIns="0" bIns="0" rtlCol="0" anchor="ctr"/>
            <a:lstStyle/>
            <a:p>
              <a:pPr marL="0" indent="0" algn="ctr">
                <a:buNone/>
              </a:pPr>
              <a:r>
                <a:rPr lang="en-US" sz="1400" b="1" dirty="0">
                  <a:solidFill>
                    <a:srgbClr val="027A8A"/>
                  </a:solidFill>
                  <a:latin typeface="UD デジタル 教科書体 NP-R" panose="02020400000000000000" pitchFamily="18" charset="-128"/>
                  <a:ea typeface="UD デジタル 教科書体 NP-R" panose="02020400000000000000" pitchFamily="18" charset="-128"/>
                  <a:cs typeface="Meiryo" pitchFamily="34" charset="-120"/>
                </a:rPr>
                <a:t>環境変化に対応する</a:t>
              </a:r>
              <a:endParaRPr lang="en-US" sz="1400" dirty="0">
                <a:latin typeface="UD デジタル 教科書体 NP-R" panose="02020400000000000000" pitchFamily="18" charset="-128"/>
                <a:ea typeface="UD デジタル 教科書体 NP-R" panose="02020400000000000000" pitchFamily="18" charset="-128"/>
              </a:endParaRPr>
            </a:p>
            <a:p>
              <a:pPr marL="0" indent="0" algn="ctr">
                <a:buNone/>
              </a:pPr>
              <a:r>
                <a:rPr lang="en-US" sz="1400" b="1" dirty="0">
                  <a:solidFill>
                    <a:srgbClr val="027A8A"/>
                  </a:solidFill>
                  <a:latin typeface="UD デジタル 教科書体 NP-R" panose="02020400000000000000" pitchFamily="18" charset="-128"/>
                  <a:ea typeface="UD デジタル 教科書体 NP-R" panose="02020400000000000000" pitchFamily="18" charset="-128"/>
                  <a:cs typeface="Meiryo" pitchFamily="34" charset="-120"/>
                </a:rPr>
                <a:t>中小企業</a:t>
              </a:r>
              <a:endParaRPr lang="en-US" sz="1400" dirty="0">
                <a:latin typeface="UD デジタル 教科書体 NP-R" panose="02020400000000000000" pitchFamily="18" charset="-128"/>
                <a:ea typeface="UD デジタル 教科書体 NP-R" panose="02020400000000000000" pitchFamily="18" charset="-128"/>
              </a:endParaRPr>
            </a:p>
          </p:txBody>
        </p:sp>
        <p:sp>
          <p:nvSpPr>
            <p:cNvPr id="14" name="Shape 8">
              <a:extLst>
                <a:ext uri="{FF2B5EF4-FFF2-40B4-BE49-F238E27FC236}">
                  <a16:creationId xmlns:a16="http://schemas.microsoft.com/office/drawing/2014/main" id="{134DA1CE-DC37-2B19-C85E-ABCE4B18D427}"/>
                </a:ext>
              </a:extLst>
            </p:cNvPr>
            <p:cNvSpPr/>
            <p:nvPr/>
          </p:nvSpPr>
          <p:spPr>
            <a:xfrm>
              <a:off x="502920" y="2240280"/>
              <a:ext cx="2313432" cy="0"/>
            </a:xfrm>
            <a:prstGeom prst="line">
              <a:avLst/>
            </a:prstGeom>
            <a:noFill/>
            <a:ln w="10160">
              <a:solidFill>
                <a:srgbClr val="027A8A">
                  <a:alpha val="50000"/>
                </a:srgbClr>
              </a:solidFill>
              <a:prstDash val="solid"/>
            </a:ln>
          </p:spPr>
          <p:txBody>
            <a:bodyPr/>
            <a:lstStyle/>
            <a:p>
              <a:endParaRPr lang="ja-JP" altLang="en-US">
                <a:latin typeface="UD デジタル 教科書体 NP-R" panose="02020400000000000000" pitchFamily="18" charset="-128"/>
                <a:ea typeface="UD デジタル 教科書体 NP-R" panose="02020400000000000000" pitchFamily="18" charset="-128"/>
              </a:endParaRPr>
            </a:p>
          </p:txBody>
        </p:sp>
        <p:sp>
          <p:nvSpPr>
            <p:cNvPr id="15" name="Text 9">
              <a:extLst>
                <a:ext uri="{FF2B5EF4-FFF2-40B4-BE49-F238E27FC236}">
                  <a16:creationId xmlns:a16="http://schemas.microsoft.com/office/drawing/2014/main" id="{0C8392FE-79E8-7F34-22A5-098B0CB70384}"/>
                </a:ext>
              </a:extLst>
            </p:cNvPr>
            <p:cNvSpPr/>
            <p:nvPr/>
          </p:nvSpPr>
          <p:spPr>
            <a:xfrm>
              <a:off x="475488" y="2313432"/>
              <a:ext cx="2368296" cy="2029968"/>
            </a:xfrm>
            <a:prstGeom prst="rect">
              <a:avLst/>
            </a:prstGeom>
            <a:noFill/>
            <a:ln/>
          </p:spPr>
          <p:txBody>
            <a:bodyPr wrap="square" lIns="0" tIns="0" rIns="0" bIns="0" rtlCol="0" anchor="t"/>
            <a:lstStyle/>
            <a:p>
              <a:pPr marL="0" indent="0">
                <a:spcAft>
                  <a:spcPts val="500"/>
                </a:spcAft>
                <a:buNone/>
              </a:pPr>
              <a:r>
                <a:rPr lang="en-US" sz="1000" b="1" dirty="0">
                  <a:solidFill>
                    <a:srgbClr val="1A202C"/>
                  </a:solidFill>
                  <a:latin typeface="UD デジタル 教科書体 NP-R" panose="02020400000000000000" pitchFamily="18" charset="-128"/>
                  <a:ea typeface="UD デジタル 教科書体 NP-R" panose="02020400000000000000" pitchFamily="18" charset="-128"/>
                  <a:cs typeface="Meiryo" pitchFamily="34" charset="-120"/>
                </a:rPr>
                <a:t>① 人への投資と省力化</a:t>
              </a:r>
              <a:endParaRPr lang="en-US" sz="1000" dirty="0">
                <a:latin typeface="UD デジタル 教科書体 NP-R" panose="02020400000000000000" pitchFamily="18" charset="-128"/>
                <a:ea typeface="UD デジタル 教科書体 NP-R" panose="02020400000000000000" pitchFamily="18" charset="-128"/>
              </a:endParaRPr>
            </a:p>
            <a:p>
              <a:pPr marL="0" indent="0">
                <a:spcAft>
                  <a:spcPts val="500"/>
                </a:spcAft>
                <a:buNone/>
              </a:pPr>
              <a:r>
                <a:rPr lang="en-US" sz="1000" dirty="0">
                  <a:solidFill>
                    <a:srgbClr val="4A5568"/>
                  </a:solidFill>
                  <a:latin typeface="UD デジタル 教科書体 NP-R" panose="02020400000000000000" pitchFamily="18" charset="-128"/>
                  <a:ea typeface="UD デジタル 教科書体 NP-R" panose="02020400000000000000" pitchFamily="18" charset="-128"/>
                  <a:cs typeface="Meiryo" pitchFamily="34" charset="-120"/>
                </a:rPr>
                <a:t>　人手不足の深刻化・採用・人材育成</a:t>
              </a:r>
              <a:endParaRPr lang="en-US" sz="1000" dirty="0">
                <a:latin typeface="UD デジタル 教科書体 NP-R" panose="02020400000000000000" pitchFamily="18" charset="-128"/>
                <a:ea typeface="UD デジタル 教科書体 NP-R" panose="02020400000000000000" pitchFamily="18" charset="-128"/>
              </a:endParaRPr>
            </a:p>
            <a:p>
              <a:pPr marL="0" indent="0">
                <a:spcAft>
                  <a:spcPts val="500"/>
                </a:spcAft>
                <a:buNone/>
              </a:pPr>
              <a:r>
                <a:rPr lang="en-US" sz="1000" b="1" dirty="0">
                  <a:solidFill>
                    <a:srgbClr val="1A202C"/>
                  </a:solidFill>
                  <a:latin typeface="UD デジタル 教科書体 NP-R" panose="02020400000000000000" pitchFamily="18" charset="-128"/>
                  <a:ea typeface="UD デジタル 教科書体 NP-R" panose="02020400000000000000" pitchFamily="18" charset="-128"/>
                  <a:cs typeface="Meiryo" pitchFamily="34" charset="-120"/>
                </a:rPr>
                <a:t>② 中小企業を支える資金調達</a:t>
              </a:r>
              <a:endParaRPr lang="en-US" sz="1000" dirty="0">
                <a:latin typeface="UD デジタル 教科書体 NP-R" panose="02020400000000000000" pitchFamily="18" charset="-128"/>
                <a:ea typeface="UD デジタル 教科書体 NP-R" panose="02020400000000000000" pitchFamily="18" charset="-128"/>
              </a:endParaRPr>
            </a:p>
            <a:p>
              <a:pPr marL="0" indent="0">
                <a:spcAft>
                  <a:spcPts val="500"/>
                </a:spcAft>
                <a:buNone/>
              </a:pPr>
              <a:r>
                <a:rPr lang="en-US" sz="1000" dirty="0">
                  <a:solidFill>
                    <a:srgbClr val="4A5568"/>
                  </a:solidFill>
                  <a:latin typeface="UD デジタル 教科書体 NP-R" panose="02020400000000000000" pitchFamily="18" charset="-128"/>
                  <a:ea typeface="UD デジタル 教科書体 NP-R" panose="02020400000000000000" pitchFamily="18" charset="-128"/>
                  <a:cs typeface="Meiryo" pitchFamily="34" charset="-120"/>
                </a:rPr>
                <a:t>　金融機関による支援を分析</a:t>
              </a:r>
              <a:endParaRPr lang="en-US" sz="1000" dirty="0">
                <a:latin typeface="UD デジタル 教科書体 NP-R" panose="02020400000000000000" pitchFamily="18" charset="-128"/>
                <a:ea typeface="UD デジタル 教科書体 NP-R" panose="02020400000000000000" pitchFamily="18" charset="-128"/>
              </a:endParaRPr>
            </a:p>
            <a:p>
              <a:pPr marL="0" indent="0">
                <a:spcAft>
                  <a:spcPts val="500"/>
                </a:spcAft>
                <a:buNone/>
              </a:pPr>
              <a:r>
                <a:rPr lang="en-US" sz="1000" b="1" dirty="0">
                  <a:solidFill>
                    <a:srgbClr val="1A202C"/>
                  </a:solidFill>
                  <a:latin typeface="UD デジタル 教科書体 NP-R" panose="02020400000000000000" pitchFamily="18" charset="-128"/>
                  <a:ea typeface="UD デジタル 教科書体 NP-R" panose="02020400000000000000" pitchFamily="18" charset="-128"/>
                  <a:cs typeface="Meiryo" pitchFamily="34" charset="-120"/>
                </a:rPr>
                <a:t>③ 中小企業の成長</a:t>
              </a:r>
              <a:endParaRPr lang="en-US" sz="1000" dirty="0">
                <a:latin typeface="UD デジタル 教科書体 NP-R" panose="02020400000000000000" pitchFamily="18" charset="-128"/>
                <a:ea typeface="UD デジタル 教科書体 NP-R" panose="02020400000000000000" pitchFamily="18" charset="-128"/>
              </a:endParaRPr>
            </a:p>
            <a:p>
              <a:pPr marL="0" indent="0">
                <a:spcAft>
                  <a:spcPts val="500"/>
                </a:spcAft>
                <a:buNone/>
              </a:pPr>
              <a:r>
                <a:rPr lang="en-US" sz="1000" dirty="0">
                  <a:solidFill>
                    <a:srgbClr val="4A5568"/>
                  </a:solidFill>
                  <a:latin typeface="UD デジタル 教科書体 NP-R" panose="02020400000000000000" pitchFamily="18" charset="-128"/>
                  <a:ea typeface="UD デジタル 教科書体 NP-R" panose="02020400000000000000" pitchFamily="18" charset="-128"/>
                  <a:cs typeface="Meiryo" pitchFamily="34" charset="-120"/>
                </a:rPr>
                <a:t>　経営方針・</a:t>
              </a:r>
              <a:r>
                <a:rPr lang="en-US" sz="1000" dirty="0">
                  <a:latin typeface="UD デジタル 教科書体 NP-R" panose="02020400000000000000" pitchFamily="18" charset="-128"/>
                  <a:ea typeface="UD デジタル 教科書体 NP-R" panose="02020400000000000000" pitchFamily="18" charset="-128"/>
                  <a:cs typeface="Meiryo" pitchFamily="34" charset="-120"/>
                </a:rPr>
                <a:t>設備投資・M&amp;A</a:t>
              </a:r>
              <a:endParaRPr lang="en-US" sz="1000" dirty="0">
                <a:latin typeface="UD デジタル 教科書体 NP-R" panose="02020400000000000000" pitchFamily="18" charset="-128"/>
                <a:ea typeface="UD デジタル 教科書体 NP-R" panose="02020400000000000000" pitchFamily="18" charset="-128"/>
              </a:endParaRPr>
            </a:p>
            <a:p>
              <a:pPr marL="0" indent="0">
                <a:spcAft>
                  <a:spcPts val="500"/>
                </a:spcAft>
                <a:buNone/>
              </a:pPr>
              <a:r>
                <a:rPr lang="en-US" sz="1000" dirty="0">
                  <a:solidFill>
                    <a:srgbClr val="4A5568"/>
                  </a:solidFill>
                  <a:latin typeface="UD デジタル 教科書体 NP-R" panose="02020400000000000000" pitchFamily="18" charset="-128"/>
                  <a:ea typeface="UD デジタル 教科書体 NP-R" panose="02020400000000000000" pitchFamily="18" charset="-128"/>
                  <a:cs typeface="Meiryo" pitchFamily="34" charset="-120"/>
                </a:rPr>
                <a:t>　イノベーション・</a:t>
              </a:r>
              <a:r>
                <a:rPr lang="en-US" sz="1000" dirty="0">
                  <a:latin typeface="UD デジタル 教科書体 NP-R" panose="02020400000000000000" pitchFamily="18" charset="-128"/>
                  <a:ea typeface="UD デジタル 教科書体 NP-R" panose="02020400000000000000" pitchFamily="18" charset="-128"/>
                  <a:cs typeface="Meiryo" pitchFamily="34" charset="-120"/>
                </a:rPr>
                <a:t>海外展開</a:t>
              </a:r>
              <a:endParaRPr lang="en-US" sz="1000" dirty="0">
                <a:latin typeface="UD デジタル 教科書体 NP-R" panose="02020400000000000000" pitchFamily="18" charset="-128"/>
                <a:ea typeface="UD デジタル 教科書体 NP-R" panose="02020400000000000000" pitchFamily="18" charset="-128"/>
              </a:endParaRPr>
            </a:p>
            <a:p>
              <a:pPr marL="0" indent="0">
                <a:spcAft>
                  <a:spcPts val="500"/>
                </a:spcAft>
                <a:buNone/>
              </a:pPr>
              <a:r>
                <a:rPr lang="en-US" sz="1000" b="1" dirty="0">
                  <a:solidFill>
                    <a:srgbClr val="1A202C"/>
                  </a:solidFill>
                  <a:latin typeface="UD デジタル 教科書体 NP-R" panose="02020400000000000000" pitchFamily="18" charset="-128"/>
                  <a:ea typeface="UD デジタル 教科書体 NP-R" panose="02020400000000000000" pitchFamily="18" charset="-128"/>
                  <a:cs typeface="Meiryo" pitchFamily="34" charset="-120"/>
                </a:rPr>
                <a:t>④ 中小企業を支える支援機関</a:t>
              </a:r>
              <a:endParaRPr lang="en-US" sz="1000" dirty="0">
                <a:latin typeface="UD デジタル 教科書体 NP-R" panose="02020400000000000000" pitchFamily="18" charset="-128"/>
                <a:ea typeface="UD デジタル 教科書体 NP-R" panose="02020400000000000000" pitchFamily="18" charset="-128"/>
              </a:endParaRPr>
            </a:p>
          </p:txBody>
        </p:sp>
      </p:grpSp>
      <p:grpSp>
        <p:nvGrpSpPr>
          <p:cNvPr id="16" name="グループ化 15">
            <a:extLst>
              <a:ext uri="{FF2B5EF4-FFF2-40B4-BE49-F238E27FC236}">
                <a16:creationId xmlns:a16="http://schemas.microsoft.com/office/drawing/2014/main" id="{7C37006E-BBD0-9335-BE3F-08348DD0C189}"/>
              </a:ext>
            </a:extLst>
          </p:cNvPr>
          <p:cNvGrpSpPr/>
          <p:nvPr/>
        </p:nvGrpSpPr>
        <p:grpSpPr>
          <a:xfrm>
            <a:off x="3246120" y="1051560"/>
            <a:ext cx="2587752" cy="3401568"/>
            <a:chOff x="3246120" y="1051560"/>
            <a:chExt cx="2587752" cy="3401568"/>
          </a:xfrm>
        </p:grpSpPr>
        <p:sp>
          <p:nvSpPr>
            <p:cNvPr id="17" name="Shape 10">
              <a:extLst>
                <a:ext uri="{FF2B5EF4-FFF2-40B4-BE49-F238E27FC236}">
                  <a16:creationId xmlns:a16="http://schemas.microsoft.com/office/drawing/2014/main" id="{2332D788-ADE8-D670-5000-2A38B3FF3096}"/>
                </a:ext>
              </a:extLst>
            </p:cNvPr>
            <p:cNvSpPr/>
            <p:nvPr/>
          </p:nvSpPr>
          <p:spPr>
            <a:xfrm>
              <a:off x="3246120" y="1051560"/>
              <a:ext cx="2587752" cy="3401568"/>
            </a:xfrm>
            <a:prstGeom prst="roundRect">
              <a:avLst>
                <a:gd name="adj" fmla="val 2473"/>
              </a:avLst>
            </a:prstGeom>
            <a:solidFill>
              <a:srgbClr val="E6EEF8"/>
            </a:solidFill>
            <a:ln w="15240">
              <a:solidFill>
                <a:srgbClr val="1A5C96"/>
              </a:solidFill>
              <a:prstDash val="solid"/>
            </a:ln>
            <a:effectLst>
              <a:outerShdw blurRad="101600" dist="38100" dir="2700000" algn="bl" rotWithShape="0">
                <a:srgbClr val="000000">
                  <a:alpha val="10000"/>
                </a:srgbClr>
              </a:outerShdw>
            </a:effectLst>
          </p:spPr>
          <p:txBody>
            <a:bodyPr/>
            <a:lstStyle/>
            <a:p>
              <a:endParaRPr lang="ja-JP" altLang="en-US">
                <a:latin typeface="UD デジタル 教科書体 NP-R" panose="02020400000000000000" pitchFamily="18" charset="-128"/>
                <a:ea typeface="UD デジタル 教科書体 NP-R" panose="02020400000000000000" pitchFamily="18" charset="-128"/>
              </a:endParaRPr>
            </a:p>
          </p:txBody>
        </p:sp>
        <p:sp>
          <p:nvSpPr>
            <p:cNvPr id="18" name="Shape 11">
              <a:extLst>
                <a:ext uri="{FF2B5EF4-FFF2-40B4-BE49-F238E27FC236}">
                  <a16:creationId xmlns:a16="http://schemas.microsoft.com/office/drawing/2014/main" id="{29C0BDE1-9DFF-E564-1F63-8FB674E47EA7}"/>
                </a:ext>
              </a:extLst>
            </p:cNvPr>
            <p:cNvSpPr/>
            <p:nvPr/>
          </p:nvSpPr>
          <p:spPr>
            <a:xfrm>
              <a:off x="3246120" y="1051560"/>
              <a:ext cx="2587752" cy="457200"/>
            </a:xfrm>
            <a:prstGeom prst="roundRect">
              <a:avLst>
                <a:gd name="adj" fmla="val 14000"/>
              </a:avLst>
            </a:prstGeom>
            <a:solidFill>
              <a:srgbClr val="1A5C96"/>
            </a:solidFill>
            <a:ln/>
          </p:spPr>
          <p:txBody>
            <a:bodyPr/>
            <a:lstStyle/>
            <a:p>
              <a:endParaRPr lang="ja-JP" altLang="en-US">
                <a:latin typeface="UD デジタル 教科書体 NP-R" panose="02020400000000000000" pitchFamily="18" charset="-128"/>
                <a:ea typeface="UD デジタル 教科書体 NP-R" panose="02020400000000000000" pitchFamily="18" charset="-128"/>
              </a:endParaRPr>
            </a:p>
          </p:txBody>
        </p:sp>
        <p:sp>
          <p:nvSpPr>
            <p:cNvPr id="19" name="Shape 12">
              <a:extLst>
                <a:ext uri="{FF2B5EF4-FFF2-40B4-BE49-F238E27FC236}">
                  <a16:creationId xmlns:a16="http://schemas.microsoft.com/office/drawing/2014/main" id="{66223584-1036-C8BA-13FD-288ADD6A9CC2}"/>
                </a:ext>
              </a:extLst>
            </p:cNvPr>
            <p:cNvSpPr/>
            <p:nvPr/>
          </p:nvSpPr>
          <p:spPr>
            <a:xfrm>
              <a:off x="3246120" y="1325880"/>
              <a:ext cx="2587752" cy="201168"/>
            </a:xfrm>
            <a:prstGeom prst="rect">
              <a:avLst/>
            </a:prstGeom>
            <a:solidFill>
              <a:srgbClr val="1A5C96"/>
            </a:solidFill>
            <a:ln/>
          </p:spPr>
          <p:txBody>
            <a:bodyPr/>
            <a:lstStyle/>
            <a:p>
              <a:endParaRPr lang="ja-JP" altLang="en-US">
                <a:latin typeface="UD デジタル 教科書体 NP-R" panose="02020400000000000000" pitchFamily="18" charset="-128"/>
                <a:ea typeface="UD デジタル 教科書体 NP-R" panose="02020400000000000000" pitchFamily="18" charset="-128"/>
              </a:endParaRPr>
            </a:p>
          </p:txBody>
        </p:sp>
        <p:sp>
          <p:nvSpPr>
            <p:cNvPr id="22" name="Text 13">
              <a:extLst>
                <a:ext uri="{FF2B5EF4-FFF2-40B4-BE49-F238E27FC236}">
                  <a16:creationId xmlns:a16="http://schemas.microsoft.com/office/drawing/2014/main" id="{7810F82A-2740-623E-F493-ACAA0C3FA0AD}"/>
                </a:ext>
              </a:extLst>
            </p:cNvPr>
            <p:cNvSpPr/>
            <p:nvPr/>
          </p:nvSpPr>
          <p:spPr>
            <a:xfrm>
              <a:off x="3246120" y="1051560"/>
              <a:ext cx="2587752"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UD デジタル 教科書体 NP-R" panose="02020400000000000000" pitchFamily="18" charset="-128"/>
                  <a:ea typeface="UD デジタル 教科書体 NP-R" panose="02020400000000000000" pitchFamily="18" charset="-128"/>
                  <a:cs typeface="Meiryo" pitchFamily="34" charset="-120"/>
                </a:rPr>
                <a:t>2025年度</a:t>
              </a:r>
              <a:endParaRPr lang="en-US" sz="1400" dirty="0">
                <a:latin typeface="UD デジタル 教科書体 NP-R" panose="02020400000000000000" pitchFamily="18" charset="-128"/>
                <a:ea typeface="UD デジタル 教科書体 NP-R" panose="02020400000000000000" pitchFamily="18" charset="-128"/>
              </a:endParaRPr>
            </a:p>
          </p:txBody>
        </p:sp>
        <p:sp>
          <p:nvSpPr>
            <p:cNvPr id="23" name="Text 14">
              <a:extLst>
                <a:ext uri="{FF2B5EF4-FFF2-40B4-BE49-F238E27FC236}">
                  <a16:creationId xmlns:a16="http://schemas.microsoft.com/office/drawing/2014/main" id="{6F1F3AE6-D755-5DAB-1A9B-431ED1C3EEAF}"/>
                </a:ext>
              </a:extLst>
            </p:cNvPr>
            <p:cNvSpPr/>
            <p:nvPr/>
          </p:nvSpPr>
          <p:spPr>
            <a:xfrm>
              <a:off x="3337560" y="1554480"/>
              <a:ext cx="2404872" cy="658368"/>
            </a:xfrm>
            <a:prstGeom prst="rect">
              <a:avLst/>
            </a:prstGeom>
            <a:noFill/>
            <a:ln/>
          </p:spPr>
          <p:txBody>
            <a:bodyPr wrap="square" lIns="0" tIns="0" rIns="0" bIns="0" rtlCol="0" anchor="ctr"/>
            <a:lstStyle/>
            <a:p>
              <a:pPr marL="0" indent="0" algn="ctr">
                <a:buNone/>
              </a:pPr>
              <a:r>
                <a:rPr lang="en-US" sz="1400" b="1" dirty="0">
                  <a:solidFill>
                    <a:srgbClr val="1A5C96"/>
                  </a:solidFill>
                  <a:latin typeface="UD デジタル 教科書体 NP-R" panose="02020400000000000000" pitchFamily="18" charset="-128"/>
                  <a:ea typeface="UD デジタル 教科書体 NP-R" panose="02020400000000000000" pitchFamily="18" charset="-128"/>
                  <a:cs typeface="Meiryo" pitchFamily="34" charset="-120"/>
                </a:rPr>
                <a:t>新たな時代に挑む</a:t>
              </a:r>
              <a:endParaRPr lang="en-US" sz="1400" dirty="0">
                <a:latin typeface="UD デジタル 教科書体 NP-R" panose="02020400000000000000" pitchFamily="18" charset="-128"/>
                <a:ea typeface="UD デジタル 教科書体 NP-R" panose="02020400000000000000" pitchFamily="18" charset="-128"/>
              </a:endParaRPr>
            </a:p>
            <a:p>
              <a:pPr marL="0" indent="0" algn="ctr">
                <a:buNone/>
              </a:pPr>
              <a:r>
                <a:rPr lang="en-US" sz="1400" b="1" dirty="0">
                  <a:solidFill>
                    <a:srgbClr val="1A5C96"/>
                  </a:solidFill>
                  <a:latin typeface="UD デジタル 教科書体 NP-R" panose="02020400000000000000" pitchFamily="18" charset="-128"/>
                  <a:ea typeface="UD デジタル 教科書体 NP-R" panose="02020400000000000000" pitchFamily="18" charset="-128"/>
                  <a:cs typeface="Meiryo" pitchFamily="34" charset="-120"/>
                </a:rPr>
                <a:t>中小企業の経営力と成長戦略</a:t>
              </a:r>
              <a:endParaRPr lang="en-US" sz="1400" dirty="0">
                <a:latin typeface="UD デジタル 教科書体 NP-R" panose="02020400000000000000" pitchFamily="18" charset="-128"/>
                <a:ea typeface="UD デジタル 教科書体 NP-R" panose="02020400000000000000" pitchFamily="18" charset="-128"/>
              </a:endParaRPr>
            </a:p>
          </p:txBody>
        </p:sp>
        <p:sp>
          <p:nvSpPr>
            <p:cNvPr id="24" name="Shape 15">
              <a:extLst>
                <a:ext uri="{FF2B5EF4-FFF2-40B4-BE49-F238E27FC236}">
                  <a16:creationId xmlns:a16="http://schemas.microsoft.com/office/drawing/2014/main" id="{D95D9F7B-9110-A9EA-80CD-ECF75E4000B9}"/>
                </a:ext>
              </a:extLst>
            </p:cNvPr>
            <p:cNvSpPr/>
            <p:nvPr/>
          </p:nvSpPr>
          <p:spPr>
            <a:xfrm>
              <a:off x="3383280" y="2240280"/>
              <a:ext cx="2313432" cy="0"/>
            </a:xfrm>
            <a:prstGeom prst="line">
              <a:avLst/>
            </a:prstGeom>
            <a:noFill/>
            <a:ln w="10160">
              <a:solidFill>
                <a:srgbClr val="1A5C96">
                  <a:alpha val="50000"/>
                </a:srgbClr>
              </a:solidFill>
              <a:prstDash val="solid"/>
            </a:ln>
          </p:spPr>
          <p:txBody>
            <a:bodyPr/>
            <a:lstStyle/>
            <a:p>
              <a:endParaRPr lang="ja-JP" altLang="en-US">
                <a:latin typeface="UD デジタル 教科書体 NP-R" panose="02020400000000000000" pitchFamily="18" charset="-128"/>
                <a:ea typeface="UD デジタル 教科書体 NP-R" panose="02020400000000000000" pitchFamily="18" charset="-128"/>
              </a:endParaRPr>
            </a:p>
          </p:txBody>
        </p:sp>
        <p:sp>
          <p:nvSpPr>
            <p:cNvPr id="25" name="Text 16">
              <a:extLst>
                <a:ext uri="{FF2B5EF4-FFF2-40B4-BE49-F238E27FC236}">
                  <a16:creationId xmlns:a16="http://schemas.microsoft.com/office/drawing/2014/main" id="{071A3F87-0EBA-A4CE-D529-E661CB4456F4}"/>
                </a:ext>
              </a:extLst>
            </p:cNvPr>
            <p:cNvSpPr/>
            <p:nvPr/>
          </p:nvSpPr>
          <p:spPr>
            <a:xfrm>
              <a:off x="3355848" y="2313432"/>
              <a:ext cx="2368296" cy="2029968"/>
            </a:xfrm>
            <a:prstGeom prst="rect">
              <a:avLst/>
            </a:prstGeom>
            <a:noFill/>
            <a:ln/>
          </p:spPr>
          <p:txBody>
            <a:bodyPr wrap="square" lIns="0" tIns="0" rIns="0" bIns="0" rtlCol="0" anchor="t"/>
            <a:lstStyle/>
            <a:p>
              <a:pPr marL="0" indent="0">
                <a:spcAft>
                  <a:spcPts val="500"/>
                </a:spcAft>
                <a:buNone/>
              </a:pPr>
              <a:r>
                <a:rPr lang="en-US" sz="1000" b="1" dirty="0">
                  <a:solidFill>
                    <a:srgbClr val="1A202C"/>
                  </a:solidFill>
                  <a:latin typeface="UD デジタル 教科書体 NP-R" panose="02020400000000000000" pitchFamily="18" charset="-128"/>
                  <a:ea typeface="UD デジタル 教科書体 NP-R" panose="02020400000000000000" pitchFamily="18" charset="-128"/>
                  <a:cs typeface="Meiryo" pitchFamily="34" charset="-120"/>
                </a:rPr>
                <a:t>① 中小企業の経営力</a:t>
              </a:r>
              <a:endParaRPr lang="en-US" sz="1000" dirty="0">
                <a:latin typeface="UD デジタル 教科書体 NP-R" panose="02020400000000000000" pitchFamily="18" charset="-128"/>
                <a:ea typeface="UD デジタル 教科書体 NP-R" panose="02020400000000000000" pitchFamily="18" charset="-128"/>
              </a:endParaRPr>
            </a:p>
            <a:p>
              <a:pPr marL="0" indent="0">
                <a:spcAft>
                  <a:spcPts val="500"/>
                </a:spcAft>
                <a:buNone/>
              </a:pPr>
              <a:r>
                <a:rPr lang="en-US" sz="1000" dirty="0">
                  <a:solidFill>
                    <a:srgbClr val="4A5568"/>
                  </a:solidFill>
                  <a:latin typeface="UD デジタル 教科書体 NP-R" panose="02020400000000000000" pitchFamily="18" charset="-128"/>
                  <a:ea typeface="UD デジタル 教科書体 NP-R" panose="02020400000000000000" pitchFamily="18" charset="-128"/>
                  <a:cs typeface="Meiryo" pitchFamily="34" charset="-120"/>
                </a:rPr>
                <a:t>　経営戦略・計画・透明性</a:t>
              </a:r>
              <a:endParaRPr lang="en-US" sz="1000" dirty="0">
                <a:latin typeface="UD デジタル 教科書体 NP-R" panose="02020400000000000000" pitchFamily="18" charset="-128"/>
                <a:ea typeface="UD デジタル 教科書体 NP-R" panose="02020400000000000000" pitchFamily="18" charset="-128"/>
              </a:endParaRPr>
            </a:p>
            <a:p>
              <a:pPr marL="0" indent="0">
                <a:spcAft>
                  <a:spcPts val="500"/>
                </a:spcAft>
                <a:buNone/>
              </a:pPr>
              <a:r>
                <a:rPr lang="en-US" sz="1000" dirty="0">
                  <a:solidFill>
                    <a:srgbClr val="4A5568"/>
                  </a:solidFill>
                  <a:latin typeface="UD デジタル 教科書体 NP-R" panose="02020400000000000000" pitchFamily="18" charset="-128"/>
                  <a:ea typeface="UD デジタル 教科書体 NP-R" panose="02020400000000000000" pitchFamily="18" charset="-128"/>
                  <a:cs typeface="Meiryo" pitchFamily="34" charset="-120"/>
                </a:rPr>
                <a:t>　人材戦略・経営者の成長</a:t>
              </a:r>
              <a:endParaRPr lang="en-US" sz="1000" dirty="0">
                <a:latin typeface="UD デジタル 教科書体 NP-R" panose="02020400000000000000" pitchFamily="18" charset="-128"/>
                <a:ea typeface="UD デジタル 教科書体 NP-R" panose="02020400000000000000" pitchFamily="18" charset="-128"/>
              </a:endParaRPr>
            </a:p>
            <a:p>
              <a:pPr marL="0" indent="0">
                <a:spcAft>
                  <a:spcPts val="500"/>
                </a:spcAft>
                <a:buNone/>
              </a:pPr>
              <a:r>
                <a:rPr lang="en-US" sz="1000" b="1" dirty="0">
                  <a:solidFill>
                    <a:srgbClr val="1A202C"/>
                  </a:solidFill>
                  <a:latin typeface="UD デジタル 教科書体 NP-R" panose="02020400000000000000" pitchFamily="18" charset="-128"/>
                  <a:ea typeface="UD デジタル 教科書体 NP-R" panose="02020400000000000000" pitchFamily="18" charset="-128"/>
                  <a:cs typeface="Meiryo" pitchFamily="34" charset="-120"/>
                </a:rPr>
                <a:t>② スケールアップへの挑戦</a:t>
              </a:r>
              <a:endParaRPr lang="en-US" sz="1000" dirty="0">
                <a:latin typeface="UD デジタル 教科書体 NP-R" panose="02020400000000000000" pitchFamily="18" charset="-128"/>
                <a:ea typeface="UD デジタル 教科書体 NP-R" panose="02020400000000000000" pitchFamily="18" charset="-128"/>
              </a:endParaRPr>
            </a:p>
            <a:p>
              <a:pPr marL="0" indent="0">
                <a:spcAft>
                  <a:spcPts val="500"/>
                </a:spcAft>
                <a:buNone/>
              </a:pPr>
              <a:r>
                <a:rPr lang="en-US" sz="1000" dirty="0">
                  <a:solidFill>
                    <a:srgbClr val="4A5568"/>
                  </a:solidFill>
                  <a:latin typeface="UD デジタル 教科書体 NP-R" panose="02020400000000000000" pitchFamily="18" charset="-128"/>
                  <a:ea typeface="UD デジタル 教科書体 NP-R" panose="02020400000000000000" pitchFamily="18" charset="-128"/>
                  <a:cs typeface="Meiryo" pitchFamily="34" charset="-120"/>
                </a:rPr>
                <a:t>　</a:t>
              </a:r>
              <a:r>
                <a:rPr lang="en-US" sz="1000" dirty="0">
                  <a:latin typeface="UD デジタル 教科書体 NP-R" panose="02020400000000000000" pitchFamily="18" charset="-128"/>
                  <a:ea typeface="UD デジタル 教科書体 NP-R" panose="02020400000000000000" pitchFamily="18" charset="-128"/>
                  <a:cs typeface="Meiryo" pitchFamily="34" charset="-120"/>
                </a:rPr>
                <a:t>人材・組織・経営計画</a:t>
              </a:r>
              <a:endParaRPr lang="en-US" sz="1000" dirty="0">
                <a:latin typeface="UD デジタル 教科書体 NP-R" panose="02020400000000000000" pitchFamily="18" charset="-128"/>
                <a:ea typeface="UD デジタル 教科書体 NP-R" panose="02020400000000000000" pitchFamily="18" charset="-128"/>
              </a:endParaRPr>
            </a:p>
            <a:p>
              <a:pPr marL="0" indent="0">
                <a:spcAft>
                  <a:spcPts val="500"/>
                </a:spcAft>
                <a:buNone/>
              </a:pPr>
              <a:r>
                <a:rPr lang="en-US" sz="1000" dirty="0">
                  <a:latin typeface="UD デジタル 教科書体 NP-R" panose="02020400000000000000" pitchFamily="18" charset="-128"/>
                  <a:ea typeface="UD デジタル 教科書体 NP-R" panose="02020400000000000000" pitchFamily="18" charset="-128"/>
                  <a:cs typeface="Meiryo" pitchFamily="34" charset="-120"/>
                </a:rPr>
                <a:t>　デジタル化・設備投資</a:t>
              </a:r>
              <a:endParaRPr lang="en-US" sz="1000" dirty="0">
                <a:latin typeface="UD デジタル 教科書体 NP-R" panose="02020400000000000000" pitchFamily="18" charset="-128"/>
                <a:ea typeface="UD デジタル 教科書体 NP-R" panose="02020400000000000000" pitchFamily="18" charset="-128"/>
              </a:endParaRPr>
            </a:p>
            <a:p>
              <a:pPr marL="0" indent="0">
                <a:spcAft>
                  <a:spcPts val="500"/>
                </a:spcAft>
                <a:buNone/>
              </a:pPr>
              <a:r>
                <a:rPr lang="en-US" sz="1000" dirty="0">
                  <a:latin typeface="UD デジタル 教科書体 NP-R" panose="02020400000000000000" pitchFamily="18" charset="-128"/>
                  <a:ea typeface="UD デジタル 教科書体 NP-R" panose="02020400000000000000" pitchFamily="18" charset="-128"/>
                  <a:cs typeface="Meiryo" pitchFamily="34" charset="-120"/>
                </a:rPr>
                <a:t>　M&amp;A・海外展開・</a:t>
              </a:r>
              <a:r>
                <a:rPr lang="en-US" sz="1000" dirty="0">
                  <a:solidFill>
                    <a:srgbClr val="4A5568"/>
                  </a:solidFill>
                  <a:latin typeface="UD デジタル 教科書体 NP-R" panose="02020400000000000000" pitchFamily="18" charset="-128"/>
                  <a:ea typeface="UD デジタル 教科書体 NP-R" panose="02020400000000000000" pitchFamily="18" charset="-128"/>
                  <a:cs typeface="Meiryo" pitchFamily="34" charset="-120"/>
                </a:rPr>
                <a:t>研究開発</a:t>
              </a:r>
              <a:endParaRPr lang="en-US" sz="1000" dirty="0">
                <a:latin typeface="UD デジタル 教科書体 NP-R" panose="02020400000000000000" pitchFamily="18" charset="-128"/>
                <a:ea typeface="UD デジタル 教科書体 NP-R" panose="02020400000000000000" pitchFamily="18" charset="-128"/>
              </a:endParaRPr>
            </a:p>
          </p:txBody>
        </p:sp>
      </p:grpSp>
      <p:grpSp>
        <p:nvGrpSpPr>
          <p:cNvPr id="26" name="グループ化 25">
            <a:extLst>
              <a:ext uri="{FF2B5EF4-FFF2-40B4-BE49-F238E27FC236}">
                <a16:creationId xmlns:a16="http://schemas.microsoft.com/office/drawing/2014/main" id="{79581F4C-1336-D4F3-6D03-D8DEFCBF5825}"/>
              </a:ext>
            </a:extLst>
          </p:cNvPr>
          <p:cNvGrpSpPr/>
          <p:nvPr/>
        </p:nvGrpSpPr>
        <p:grpSpPr>
          <a:xfrm>
            <a:off x="6126480" y="1051560"/>
            <a:ext cx="2587752" cy="3401568"/>
            <a:chOff x="6126480" y="1051560"/>
            <a:chExt cx="2587752" cy="3401568"/>
          </a:xfrm>
        </p:grpSpPr>
        <p:sp>
          <p:nvSpPr>
            <p:cNvPr id="27" name="Shape 17">
              <a:extLst>
                <a:ext uri="{FF2B5EF4-FFF2-40B4-BE49-F238E27FC236}">
                  <a16:creationId xmlns:a16="http://schemas.microsoft.com/office/drawing/2014/main" id="{437D23FB-D26D-5DB7-A2A3-D583153DCA72}"/>
                </a:ext>
              </a:extLst>
            </p:cNvPr>
            <p:cNvSpPr/>
            <p:nvPr/>
          </p:nvSpPr>
          <p:spPr>
            <a:xfrm>
              <a:off x="6126480" y="1051560"/>
              <a:ext cx="2587752" cy="3401568"/>
            </a:xfrm>
            <a:prstGeom prst="roundRect">
              <a:avLst>
                <a:gd name="adj" fmla="val 2473"/>
              </a:avLst>
            </a:prstGeom>
            <a:solidFill>
              <a:srgbClr val="F2EBF9"/>
            </a:solidFill>
            <a:ln w="15240">
              <a:solidFill>
                <a:srgbClr val="6A2F8A"/>
              </a:solidFill>
              <a:prstDash val="solid"/>
            </a:ln>
            <a:effectLst>
              <a:outerShdw blurRad="101600" dist="38100" dir="2700000" algn="bl" rotWithShape="0">
                <a:srgbClr val="000000">
                  <a:alpha val="10000"/>
                </a:srgbClr>
              </a:outerShdw>
            </a:effectLst>
          </p:spPr>
          <p:txBody>
            <a:bodyPr/>
            <a:lstStyle/>
            <a:p>
              <a:endParaRPr lang="ja-JP" altLang="en-US">
                <a:latin typeface="UD デジタル 教科書体 NP-R" panose="02020400000000000000" pitchFamily="18" charset="-128"/>
                <a:ea typeface="UD デジタル 教科書体 NP-R" panose="02020400000000000000" pitchFamily="18" charset="-128"/>
              </a:endParaRPr>
            </a:p>
          </p:txBody>
        </p:sp>
        <p:sp>
          <p:nvSpPr>
            <p:cNvPr id="28" name="Shape 18">
              <a:extLst>
                <a:ext uri="{FF2B5EF4-FFF2-40B4-BE49-F238E27FC236}">
                  <a16:creationId xmlns:a16="http://schemas.microsoft.com/office/drawing/2014/main" id="{D21C570C-4E51-C96F-0C91-24193AB84D41}"/>
                </a:ext>
              </a:extLst>
            </p:cNvPr>
            <p:cNvSpPr/>
            <p:nvPr/>
          </p:nvSpPr>
          <p:spPr>
            <a:xfrm>
              <a:off x="6126480" y="1051560"/>
              <a:ext cx="2587752" cy="457200"/>
            </a:xfrm>
            <a:prstGeom prst="roundRect">
              <a:avLst>
                <a:gd name="adj" fmla="val 14000"/>
              </a:avLst>
            </a:prstGeom>
            <a:solidFill>
              <a:srgbClr val="6A2F8A"/>
            </a:solidFill>
            <a:ln/>
          </p:spPr>
          <p:txBody>
            <a:bodyPr/>
            <a:lstStyle/>
            <a:p>
              <a:endParaRPr lang="ja-JP" altLang="en-US">
                <a:latin typeface="UD デジタル 教科書体 NP-R" panose="02020400000000000000" pitchFamily="18" charset="-128"/>
                <a:ea typeface="UD デジタル 教科書体 NP-R" panose="02020400000000000000" pitchFamily="18" charset="-128"/>
              </a:endParaRPr>
            </a:p>
          </p:txBody>
        </p:sp>
        <p:sp>
          <p:nvSpPr>
            <p:cNvPr id="29" name="Shape 19">
              <a:extLst>
                <a:ext uri="{FF2B5EF4-FFF2-40B4-BE49-F238E27FC236}">
                  <a16:creationId xmlns:a16="http://schemas.microsoft.com/office/drawing/2014/main" id="{553CBC76-BDD1-7B12-1AAD-65DFBB9C2DC0}"/>
                </a:ext>
              </a:extLst>
            </p:cNvPr>
            <p:cNvSpPr/>
            <p:nvPr/>
          </p:nvSpPr>
          <p:spPr>
            <a:xfrm>
              <a:off x="6126480" y="1325880"/>
              <a:ext cx="2587752" cy="201168"/>
            </a:xfrm>
            <a:prstGeom prst="rect">
              <a:avLst/>
            </a:prstGeom>
            <a:solidFill>
              <a:srgbClr val="6A2F8A"/>
            </a:solidFill>
            <a:ln/>
          </p:spPr>
          <p:txBody>
            <a:bodyPr/>
            <a:lstStyle/>
            <a:p>
              <a:endParaRPr lang="ja-JP" altLang="en-US">
                <a:latin typeface="UD デジタル 教科書体 NP-R" panose="02020400000000000000" pitchFamily="18" charset="-128"/>
                <a:ea typeface="UD デジタル 教科書体 NP-R" panose="02020400000000000000" pitchFamily="18" charset="-128"/>
              </a:endParaRPr>
            </a:p>
          </p:txBody>
        </p:sp>
        <p:sp>
          <p:nvSpPr>
            <p:cNvPr id="30" name="Text 20">
              <a:extLst>
                <a:ext uri="{FF2B5EF4-FFF2-40B4-BE49-F238E27FC236}">
                  <a16:creationId xmlns:a16="http://schemas.microsoft.com/office/drawing/2014/main" id="{D9D473B2-F202-4412-340F-8DBFEBEDF595}"/>
                </a:ext>
              </a:extLst>
            </p:cNvPr>
            <p:cNvSpPr/>
            <p:nvPr/>
          </p:nvSpPr>
          <p:spPr>
            <a:xfrm>
              <a:off x="6126480" y="1051560"/>
              <a:ext cx="2587752"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UD デジタル 教科書体 NP-R" panose="02020400000000000000" pitchFamily="18" charset="-128"/>
                  <a:ea typeface="UD デジタル 教科書体 NP-R" panose="02020400000000000000" pitchFamily="18" charset="-128"/>
                  <a:cs typeface="Meiryo" pitchFamily="34" charset="-120"/>
                </a:rPr>
                <a:t>2026年度</a:t>
              </a:r>
              <a:endParaRPr lang="en-US" sz="1400" dirty="0">
                <a:latin typeface="UD デジタル 教科書体 NP-R" panose="02020400000000000000" pitchFamily="18" charset="-128"/>
                <a:ea typeface="UD デジタル 教科書体 NP-R" panose="02020400000000000000" pitchFamily="18" charset="-128"/>
              </a:endParaRPr>
            </a:p>
          </p:txBody>
        </p:sp>
        <p:sp>
          <p:nvSpPr>
            <p:cNvPr id="31" name="Text 21">
              <a:extLst>
                <a:ext uri="{FF2B5EF4-FFF2-40B4-BE49-F238E27FC236}">
                  <a16:creationId xmlns:a16="http://schemas.microsoft.com/office/drawing/2014/main" id="{540699BB-F2D8-E97D-A544-73F0D19B7D01}"/>
                </a:ext>
              </a:extLst>
            </p:cNvPr>
            <p:cNvSpPr/>
            <p:nvPr/>
          </p:nvSpPr>
          <p:spPr>
            <a:xfrm>
              <a:off x="6217920" y="1554480"/>
              <a:ext cx="2404872" cy="658368"/>
            </a:xfrm>
            <a:prstGeom prst="rect">
              <a:avLst/>
            </a:prstGeom>
            <a:noFill/>
            <a:ln/>
          </p:spPr>
          <p:txBody>
            <a:bodyPr wrap="square" lIns="0" tIns="0" rIns="0" bIns="0" rtlCol="0" anchor="ctr"/>
            <a:lstStyle/>
            <a:p>
              <a:pPr marL="0" indent="0" algn="ctr">
                <a:buNone/>
              </a:pPr>
              <a:r>
                <a:rPr lang="en-US" sz="1400" b="1" dirty="0">
                  <a:solidFill>
                    <a:srgbClr val="6A2F8A"/>
                  </a:solidFill>
                  <a:latin typeface="UD デジタル 教科書体 NP-R" panose="02020400000000000000" pitchFamily="18" charset="-128"/>
                  <a:ea typeface="UD デジタル 教科書体 NP-R" panose="02020400000000000000" pitchFamily="18" charset="-128"/>
                  <a:cs typeface="Meiryo" pitchFamily="34" charset="-120"/>
                </a:rPr>
                <a:t>「強い中小企業」に向けた</a:t>
              </a:r>
              <a:endParaRPr lang="en-US" sz="1400" dirty="0">
                <a:latin typeface="UD デジタル 教科書体 NP-R" panose="02020400000000000000" pitchFamily="18" charset="-128"/>
                <a:ea typeface="UD デジタル 教科書体 NP-R" panose="02020400000000000000" pitchFamily="18" charset="-128"/>
              </a:endParaRPr>
            </a:p>
            <a:p>
              <a:pPr marL="0" indent="0" algn="ctr">
                <a:buNone/>
              </a:pPr>
              <a:r>
                <a:rPr lang="en-US" sz="1400" b="1" dirty="0">
                  <a:solidFill>
                    <a:srgbClr val="6A2F8A"/>
                  </a:solidFill>
                  <a:latin typeface="UD デジタル 教科書体 NP-R" panose="02020400000000000000" pitchFamily="18" charset="-128"/>
                  <a:ea typeface="UD デジタル 教科書体 NP-R" panose="02020400000000000000" pitchFamily="18" charset="-128"/>
                  <a:cs typeface="Meiryo" pitchFamily="34" charset="-120"/>
                </a:rPr>
                <a:t>「稼ぐ力」の強化</a:t>
              </a:r>
              <a:endParaRPr lang="en-US" sz="1400" dirty="0">
                <a:latin typeface="UD デジタル 教科書体 NP-R" panose="02020400000000000000" pitchFamily="18" charset="-128"/>
                <a:ea typeface="UD デジタル 教科書体 NP-R" panose="02020400000000000000" pitchFamily="18" charset="-128"/>
              </a:endParaRPr>
            </a:p>
          </p:txBody>
        </p:sp>
        <p:sp>
          <p:nvSpPr>
            <p:cNvPr id="32" name="Shape 22">
              <a:extLst>
                <a:ext uri="{FF2B5EF4-FFF2-40B4-BE49-F238E27FC236}">
                  <a16:creationId xmlns:a16="http://schemas.microsoft.com/office/drawing/2014/main" id="{994AB6E6-52C0-D4AB-FFA8-54805DBAC598}"/>
                </a:ext>
              </a:extLst>
            </p:cNvPr>
            <p:cNvSpPr/>
            <p:nvPr/>
          </p:nvSpPr>
          <p:spPr>
            <a:xfrm>
              <a:off x="6263640" y="2240280"/>
              <a:ext cx="2313432" cy="0"/>
            </a:xfrm>
            <a:prstGeom prst="line">
              <a:avLst/>
            </a:prstGeom>
            <a:noFill/>
            <a:ln w="10160">
              <a:solidFill>
                <a:srgbClr val="6A2F8A">
                  <a:alpha val="50000"/>
                </a:srgbClr>
              </a:solidFill>
              <a:prstDash val="solid"/>
            </a:ln>
          </p:spPr>
          <p:txBody>
            <a:bodyPr/>
            <a:lstStyle/>
            <a:p>
              <a:endParaRPr lang="ja-JP" altLang="en-US">
                <a:latin typeface="UD デジタル 教科書体 NP-R" panose="02020400000000000000" pitchFamily="18" charset="-128"/>
                <a:ea typeface="UD デジタル 教科書体 NP-R" panose="02020400000000000000" pitchFamily="18" charset="-128"/>
              </a:endParaRPr>
            </a:p>
          </p:txBody>
        </p:sp>
        <p:sp>
          <p:nvSpPr>
            <p:cNvPr id="33" name="Text 23">
              <a:extLst>
                <a:ext uri="{FF2B5EF4-FFF2-40B4-BE49-F238E27FC236}">
                  <a16:creationId xmlns:a16="http://schemas.microsoft.com/office/drawing/2014/main" id="{A14B9F88-C872-E31D-6016-61CF10E655D7}"/>
                </a:ext>
              </a:extLst>
            </p:cNvPr>
            <p:cNvSpPr/>
            <p:nvPr/>
          </p:nvSpPr>
          <p:spPr>
            <a:xfrm>
              <a:off x="6236208" y="2313432"/>
              <a:ext cx="2368296" cy="2029968"/>
            </a:xfrm>
            <a:prstGeom prst="rect">
              <a:avLst/>
            </a:prstGeom>
            <a:noFill/>
            <a:ln/>
          </p:spPr>
          <p:txBody>
            <a:bodyPr wrap="square" lIns="0" tIns="0" rIns="0" bIns="0" rtlCol="0" anchor="t"/>
            <a:lstStyle/>
            <a:p>
              <a:pPr marL="0" indent="0">
                <a:spcAft>
                  <a:spcPts val="500"/>
                </a:spcAft>
                <a:buNone/>
              </a:pPr>
              <a:r>
                <a:rPr lang="en-US" sz="1000" b="1" dirty="0" err="1">
                  <a:solidFill>
                    <a:srgbClr val="1A202C"/>
                  </a:solidFill>
                  <a:latin typeface="UD デジタル 教科書体 NP-R" panose="02020400000000000000" pitchFamily="18" charset="-128"/>
                  <a:ea typeface="UD デジタル 教科書体 NP-R" panose="02020400000000000000" pitchFamily="18" charset="-128"/>
                  <a:cs typeface="Meiryo" pitchFamily="34" charset="-120"/>
                </a:rPr>
                <a:t>賃上げ継続に「稼ぐ力」強化が必要</a:t>
              </a:r>
              <a:endParaRPr lang="en-US" sz="1000" dirty="0">
                <a:latin typeface="UD デジタル 教科書体 NP-R" panose="02020400000000000000" pitchFamily="18" charset="-128"/>
                <a:ea typeface="UD デジタル 教科書体 NP-R" panose="02020400000000000000" pitchFamily="18" charset="-128"/>
              </a:endParaRPr>
            </a:p>
            <a:p>
              <a:pPr marL="0" indent="0">
                <a:spcAft>
                  <a:spcPts val="500"/>
                </a:spcAft>
                <a:buNone/>
              </a:pPr>
              <a:r>
                <a:rPr lang="en-US" sz="1000" b="1" dirty="0">
                  <a:solidFill>
                    <a:srgbClr val="1A202C"/>
                  </a:solidFill>
                  <a:latin typeface="UD デジタル 教科書体 NP-R" panose="02020400000000000000" pitchFamily="18" charset="-128"/>
                  <a:ea typeface="UD デジタル 教科書体 NP-R" panose="02020400000000000000" pitchFamily="18" charset="-128"/>
                  <a:cs typeface="Meiryo" pitchFamily="34" charset="-120"/>
                </a:rPr>
                <a:t>① 中小企業の労働生産性</a:t>
              </a:r>
              <a:endParaRPr lang="en-US" sz="1000" dirty="0">
                <a:latin typeface="UD デジタル 教科書体 NP-R" panose="02020400000000000000" pitchFamily="18" charset="-128"/>
                <a:ea typeface="UD デジタル 教科書体 NP-R" panose="02020400000000000000" pitchFamily="18" charset="-128"/>
              </a:endParaRPr>
            </a:p>
            <a:p>
              <a:pPr marL="0" indent="0">
                <a:spcAft>
                  <a:spcPts val="500"/>
                </a:spcAft>
                <a:buNone/>
              </a:pPr>
              <a:r>
                <a:rPr lang="en-US" sz="1000" dirty="0">
                  <a:solidFill>
                    <a:srgbClr val="4A5568"/>
                  </a:solidFill>
                  <a:latin typeface="UD デジタル 教科書体 NP-R" panose="02020400000000000000" pitchFamily="18" charset="-128"/>
                  <a:ea typeface="UD デジタル 教科書体 NP-R" panose="02020400000000000000" pitchFamily="18" charset="-128"/>
                  <a:cs typeface="Meiryo" pitchFamily="34" charset="-120"/>
                </a:rPr>
                <a:t>　生産性は横ばい</a:t>
              </a:r>
              <a:endParaRPr lang="en-US" sz="1000" dirty="0">
                <a:latin typeface="UD デジタル 教科書体 NP-R" panose="02020400000000000000" pitchFamily="18" charset="-128"/>
                <a:ea typeface="UD デジタル 教科書体 NP-R" panose="02020400000000000000" pitchFamily="18" charset="-128"/>
              </a:endParaRPr>
            </a:p>
            <a:p>
              <a:pPr marL="0" indent="0">
                <a:spcAft>
                  <a:spcPts val="500"/>
                </a:spcAft>
                <a:buNone/>
              </a:pPr>
              <a:r>
                <a:rPr lang="en-US" sz="1000" b="1" dirty="0">
                  <a:solidFill>
                    <a:srgbClr val="1A202C"/>
                  </a:solidFill>
                  <a:latin typeface="UD デジタル 教科書体 NP-R" panose="02020400000000000000" pitchFamily="18" charset="-128"/>
                  <a:ea typeface="UD デジタル 教科書体 NP-R" panose="02020400000000000000" pitchFamily="18" charset="-128"/>
                  <a:cs typeface="Meiryo" pitchFamily="34" charset="-120"/>
                </a:rPr>
                <a:t>② 「稼ぐ力」強化の取組</a:t>
              </a:r>
              <a:endParaRPr lang="en-US" sz="1000" dirty="0">
                <a:latin typeface="UD デジタル 教科書体 NP-R" panose="02020400000000000000" pitchFamily="18" charset="-128"/>
                <a:ea typeface="UD デジタル 教科書体 NP-R" panose="02020400000000000000" pitchFamily="18" charset="-128"/>
              </a:endParaRPr>
            </a:p>
            <a:p>
              <a:pPr marL="0" indent="0">
                <a:spcAft>
                  <a:spcPts val="500"/>
                </a:spcAft>
                <a:buNone/>
              </a:pPr>
              <a:r>
                <a:rPr lang="en-US" sz="1000" dirty="0">
                  <a:solidFill>
                    <a:srgbClr val="4A5568"/>
                  </a:solidFill>
                  <a:latin typeface="UD デジタル 教科書体 NP-R" panose="02020400000000000000" pitchFamily="18" charset="-128"/>
                  <a:ea typeface="UD デジタル 教科書体 NP-R" panose="02020400000000000000" pitchFamily="18" charset="-128"/>
                  <a:cs typeface="Meiryo" pitchFamily="34" charset="-120"/>
                </a:rPr>
                <a:t>　付加価値向上：</a:t>
              </a:r>
              <a:r>
                <a:rPr lang="en-US" sz="1000" dirty="0">
                  <a:latin typeface="UD デジタル 教科書体 NP-R" panose="02020400000000000000" pitchFamily="18" charset="-128"/>
                  <a:ea typeface="UD デジタル 教科書体 NP-R" panose="02020400000000000000" pitchFamily="18" charset="-128"/>
                  <a:cs typeface="Meiryo" pitchFamily="34" charset="-120"/>
                </a:rPr>
                <a:t>成長投資</a:t>
              </a:r>
              <a:r>
                <a:rPr lang="en-US" sz="1000" dirty="0">
                  <a:solidFill>
                    <a:srgbClr val="4A5568"/>
                  </a:solidFill>
                  <a:latin typeface="UD デジタル 教科書体 NP-R" panose="02020400000000000000" pitchFamily="18" charset="-128"/>
                  <a:ea typeface="UD デジタル 教科書体 NP-R" panose="02020400000000000000" pitchFamily="18" charset="-128"/>
                  <a:cs typeface="Meiryo" pitchFamily="34" charset="-120"/>
                </a:rPr>
                <a:t>・</a:t>
              </a:r>
              <a:r>
                <a:rPr lang="en-US" sz="1000" b="1" dirty="0">
                  <a:solidFill>
                    <a:srgbClr val="FF0000"/>
                  </a:solidFill>
                  <a:latin typeface="UD デジタル 教科書体 NP-R" panose="02020400000000000000" pitchFamily="18" charset="-128"/>
                  <a:ea typeface="UD デジタル 教科書体 NP-R" panose="02020400000000000000" pitchFamily="18" charset="-128"/>
                  <a:cs typeface="Meiryo" pitchFamily="34" charset="-120"/>
                </a:rPr>
                <a:t>AI活用</a:t>
              </a:r>
              <a:endParaRPr lang="en-US" sz="1000" b="1" dirty="0">
                <a:solidFill>
                  <a:srgbClr val="FF0000"/>
                </a:solidFill>
                <a:latin typeface="UD デジタル 教科書体 NP-R" panose="02020400000000000000" pitchFamily="18" charset="-128"/>
                <a:ea typeface="UD デジタル 教科書体 NP-R" panose="02020400000000000000" pitchFamily="18" charset="-128"/>
              </a:endParaRPr>
            </a:p>
            <a:p>
              <a:pPr marL="0" indent="0">
                <a:spcAft>
                  <a:spcPts val="500"/>
                </a:spcAft>
                <a:buNone/>
              </a:pPr>
              <a:r>
                <a:rPr lang="en-US" sz="1000" dirty="0">
                  <a:solidFill>
                    <a:srgbClr val="4A5568"/>
                  </a:solidFill>
                  <a:latin typeface="UD デジタル 教科書体 NP-R" panose="02020400000000000000" pitchFamily="18" charset="-128"/>
                  <a:ea typeface="UD デジタル 教科書体 NP-R" panose="02020400000000000000" pitchFamily="18" charset="-128"/>
                  <a:cs typeface="Meiryo" pitchFamily="34" charset="-120"/>
                </a:rPr>
                <a:t>　　</a:t>
              </a:r>
              <a:r>
                <a:rPr lang="en-US" sz="1000" dirty="0">
                  <a:latin typeface="UD デジタル 教科書体 NP-R" panose="02020400000000000000" pitchFamily="18" charset="-128"/>
                  <a:ea typeface="UD デジタル 教科書体 NP-R" panose="02020400000000000000" pitchFamily="18" charset="-128"/>
                  <a:cs typeface="Meiryo" pitchFamily="34" charset="-120"/>
                </a:rPr>
                <a:t>研究開発・人材育成・価格転嫁</a:t>
              </a:r>
              <a:endParaRPr lang="en-US" sz="1000" dirty="0">
                <a:latin typeface="UD デジタル 教科書体 NP-R" panose="02020400000000000000" pitchFamily="18" charset="-128"/>
                <a:ea typeface="UD デジタル 教科書体 NP-R" panose="02020400000000000000" pitchFamily="18" charset="-128"/>
              </a:endParaRPr>
            </a:p>
            <a:p>
              <a:pPr marL="0" indent="0">
                <a:spcAft>
                  <a:spcPts val="500"/>
                </a:spcAft>
                <a:buNone/>
              </a:pPr>
              <a:r>
                <a:rPr lang="en-US" sz="1000" dirty="0">
                  <a:latin typeface="UD デジタル 教科書体 NP-R" panose="02020400000000000000" pitchFamily="18" charset="-128"/>
                  <a:ea typeface="UD デジタル 教科書体 NP-R" panose="02020400000000000000" pitchFamily="18" charset="-128"/>
                  <a:cs typeface="Meiryo" pitchFamily="34" charset="-120"/>
                </a:rPr>
                <a:t>　　経営計画・国際展開・M&amp;A</a:t>
              </a:r>
              <a:endParaRPr lang="en-US" sz="1000" dirty="0">
                <a:latin typeface="UD デジタル 教科書体 NP-R" panose="02020400000000000000" pitchFamily="18" charset="-128"/>
                <a:ea typeface="UD デジタル 教科書体 NP-R" panose="02020400000000000000" pitchFamily="18" charset="-128"/>
              </a:endParaRPr>
            </a:p>
            <a:p>
              <a:pPr marL="0" indent="0">
                <a:spcAft>
                  <a:spcPts val="500"/>
                </a:spcAft>
                <a:buNone/>
              </a:pPr>
              <a:r>
                <a:rPr lang="en-US" sz="1000" dirty="0">
                  <a:solidFill>
                    <a:srgbClr val="4A5568"/>
                  </a:solidFill>
                  <a:latin typeface="UD デジタル 教科書体 NP-R" panose="02020400000000000000" pitchFamily="18" charset="-128"/>
                  <a:ea typeface="UD デジタル 教科書体 NP-R" panose="02020400000000000000" pitchFamily="18" charset="-128"/>
                  <a:cs typeface="Meiryo" pitchFamily="34" charset="-120"/>
                </a:rPr>
                <a:t>　労働投入量最適化：</a:t>
              </a:r>
              <a:r>
                <a:rPr lang="en-US" sz="1000" b="1" dirty="0">
                  <a:solidFill>
                    <a:srgbClr val="FF0000"/>
                  </a:solidFill>
                  <a:latin typeface="UD デジタル 教科書体 NP-R" panose="02020400000000000000" pitchFamily="18" charset="-128"/>
                  <a:ea typeface="UD デジタル 教科書体 NP-R" panose="02020400000000000000" pitchFamily="18" charset="-128"/>
                  <a:cs typeface="Meiryo" pitchFamily="34" charset="-120"/>
                </a:rPr>
                <a:t>AI活用</a:t>
              </a:r>
              <a:r>
                <a:rPr lang="en-US" sz="1000" dirty="0">
                  <a:solidFill>
                    <a:srgbClr val="4A5568"/>
                  </a:solidFill>
                  <a:latin typeface="UD デジタル 教科書体 NP-R" panose="02020400000000000000" pitchFamily="18" charset="-128"/>
                  <a:ea typeface="UD デジタル 教科書体 NP-R" panose="02020400000000000000" pitchFamily="18" charset="-128"/>
                  <a:cs typeface="Meiryo" pitchFamily="34" charset="-120"/>
                </a:rPr>
                <a:t>・DX</a:t>
              </a:r>
              <a:endParaRPr lang="en-US" sz="1000" dirty="0">
                <a:latin typeface="UD デジタル 教科書体 NP-R" panose="02020400000000000000" pitchFamily="18" charset="-128"/>
                <a:ea typeface="UD デジタル 教科書体 NP-R" panose="02020400000000000000" pitchFamily="18" charset="-128"/>
              </a:endParaRPr>
            </a:p>
            <a:p>
              <a:pPr marL="0" indent="0">
                <a:spcAft>
                  <a:spcPts val="500"/>
                </a:spcAft>
                <a:buNone/>
              </a:pPr>
              <a:r>
                <a:rPr lang="en-US" sz="1000" b="1" dirty="0">
                  <a:solidFill>
                    <a:srgbClr val="1A202C"/>
                  </a:solidFill>
                  <a:latin typeface="UD デジタル 教科書体 NP-R" panose="02020400000000000000" pitchFamily="18" charset="-128"/>
                  <a:ea typeface="UD デジタル 教科書体 NP-R" panose="02020400000000000000" pitchFamily="18" charset="-128"/>
                  <a:cs typeface="Meiryo" pitchFamily="34" charset="-120"/>
                </a:rPr>
                <a:t>③ 人材確保・活用に向けた取組</a:t>
              </a:r>
              <a:endParaRPr lang="en-US" sz="1000" dirty="0">
                <a:latin typeface="UD デジタル 教科書体 NP-R" panose="02020400000000000000" pitchFamily="18" charset="-128"/>
                <a:ea typeface="UD デジタル 教科書体 NP-R" panose="02020400000000000000" pitchFamily="18" charset="-128"/>
              </a:endParaRPr>
            </a:p>
          </p:txBody>
        </p:sp>
      </p:grpSp>
    </p:spTree>
    <p:extLst>
      <p:ext uri="{BB962C8B-B14F-4D97-AF65-F5344CB8AC3E}">
        <p14:creationId xmlns:p14="http://schemas.microsoft.com/office/powerpoint/2010/main" val="207043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AFF1C0-C7EE-D6A3-8B56-98000D9FB774}"/>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CCAF9C72-BC6A-8E76-335E-84851E6EA370}"/>
              </a:ext>
            </a:extLst>
          </p:cNvPr>
          <p:cNvSpPr/>
          <p:nvPr/>
        </p:nvSpPr>
        <p:spPr>
          <a:xfrm>
            <a:off x="0" y="0"/>
            <a:ext cx="9144000" cy="658368"/>
          </a:xfrm>
          <a:prstGeom prst="rect">
            <a:avLst/>
          </a:prstGeom>
          <a:solidFill>
            <a:srgbClr val="1A5CAD"/>
          </a:solidFill>
          <a:ln w="12700">
            <a:solidFill>
              <a:srgbClr val="1A5CAD"/>
            </a:solidFill>
            <a:prstDash val="solid"/>
          </a:ln>
        </p:spPr>
        <p:txBody>
          <a:bodyPr/>
          <a:lstStyle/>
          <a:p>
            <a:endParaRPr lang="ja-JP" altLang="en-US" dirty="0"/>
          </a:p>
        </p:txBody>
      </p:sp>
      <p:sp>
        <p:nvSpPr>
          <p:cNvPr id="3" name="Shape 1">
            <a:extLst>
              <a:ext uri="{FF2B5EF4-FFF2-40B4-BE49-F238E27FC236}">
                <a16:creationId xmlns:a16="http://schemas.microsoft.com/office/drawing/2014/main" id="{0B915F7A-0802-5EB3-8B86-179E0620D95F}"/>
              </a:ext>
            </a:extLst>
          </p:cNvPr>
          <p:cNvSpPr/>
          <p:nvPr/>
        </p:nvSpPr>
        <p:spPr>
          <a:xfrm>
            <a:off x="0" y="658368"/>
            <a:ext cx="9144000" cy="41148"/>
          </a:xfrm>
          <a:prstGeom prst="rect">
            <a:avLst/>
          </a:prstGeom>
          <a:solidFill>
            <a:schemeClr val="bg1">
              <a:lumMod val="75000"/>
            </a:schemeClr>
          </a:solidFill>
          <a:ln w="12700">
            <a:noFill/>
            <a:prstDash val="solid"/>
          </a:ln>
        </p:spPr>
        <p:txBody>
          <a:bodyPr/>
          <a:lstStyle/>
          <a:p>
            <a:endParaRPr lang="ja-JP" altLang="en-US"/>
          </a:p>
        </p:txBody>
      </p:sp>
      <p:sp>
        <p:nvSpPr>
          <p:cNvPr id="4" name="Text 2">
            <a:extLst>
              <a:ext uri="{FF2B5EF4-FFF2-40B4-BE49-F238E27FC236}">
                <a16:creationId xmlns:a16="http://schemas.microsoft.com/office/drawing/2014/main" id="{7CB584C3-07E0-77F2-C66E-37E5B9623111}"/>
              </a:ext>
            </a:extLst>
          </p:cNvPr>
          <p:cNvSpPr/>
          <p:nvPr/>
        </p:nvSpPr>
        <p:spPr>
          <a:xfrm>
            <a:off x="365760" y="0"/>
            <a:ext cx="8412480" cy="658368"/>
          </a:xfrm>
          <a:prstGeom prst="rect">
            <a:avLst/>
          </a:prstGeom>
          <a:noFill/>
          <a:ln/>
        </p:spPr>
        <p:txBody>
          <a:bodyPr wrap="square" lIns="0" tIns="0" rIns="0" bIns="0" rtlCol="0" anchor="ctr"/>
          <a:lstStyle/>
          <a:p>
            <a:pPr marL="0" indent="0" algn="l">
              <a:buNone/>
            </a:pPr>
            <a:r>
              <a:rPr lang="ja-JP" altLang="en-US" sz="2000" b="1" dirty="0">
                <a:solidFill>
                  <a:srgbClr val="FFFFFF"/>
                </a:solidFill>
                <a:latin typeface="Calibri" pitchFamily="34" charset="0"/>
                <a:ea typeface="UD デジタル 教科書体 NP-R" panose="02020400000000000000" pitchFamily="18" charset="-128"/>
                <a:cs typeface="Calibri" pitchFamily="34" charset="-120"/>
              </a:rPr>
              <a:t>売上高・経常利益</a:t>
            </a:r>
            <a:r>
              <a:rPr lang="ja-JP" altLang="en-US" sz="2000" b="1" dirty="0">
                <a:solidFill>
                  <a:srgbClr val="FFFFFF"/>
                </a:solidFill>
                <a:latin typeface="UD デジタル 教科書体 NP-R" panose="02020400000000000000" pitchFamily="18" charset="-128"/>
                <a:ea typeface="UD デジタル 教科書体 NP-R" panose="02020400000000000000" pitchFamily="18" charset="-128"/>
                <a:cs typeface="Calibri" pitchFamily="34" charset="-120"/>
              </a:rPr>
              <a:t>の</a:t>
            </a:r>
            <a:r>
              <a:rPr lang="en-US" sz="2000" b="1" dirty="0" err="1">
                <a:solidFill>
                  <a:srgbClr val="FFFFFF"/>
                </a:solidFill>
                <a:latin typeface="UD デジタル 教科書体 NP-R" panose="02020400000000000000" pitchFamily="18" charset="-128"/>
                <a:ea typeface="UD デジタル 教科書体 NP-R" panose="02020400000000000000" pitchFamily="18" charset="-128"/>
                <a:cs typeface="Calibri" pitchFamily="34" charset="-120"/>
              </a:rPr>
              <a:t>推移</a:t>
            </a:r>
            <a:endParaRPr lang="en-US" sz="2000" dirty="0">
              <a:latin typeface="UD デジタル 教科書体 NP-R" panose="02020400000000000000" pitchFamily="18" charset="-128"/>
              <a:ea typeface="UD デジタル 教科書体 NP-R" panose="02020400000000000000" pitchFamily="18" charset="-128"/>
            </a:endParaRPr>
          </a:p>
        </p:txBody>
      </p:sp>
      <p:sp>
        <p:nvSpPr>
          <p:cNvPr id="5" name="Text 3">
            <a:extLst>
              <a:ext uri="{FF2B5EF4-FFF2-40B4-BE49-F238E27FC236}">
                <a16:creationId xmlns:a16="http://schemas.microsoft.com/office/drawing/2014/main" id="{C82F7DE9-88E1-9A5A-5FD3-BF3F4894A7C1}"/>
              </a:ext>
            </a:extLst>
          </p:cNvPr>
          <p:cNvSpPr/>
          <p:nvPr/>
        </p:nvSpPr>
        <p:spPr>
          <a:xfrm>
            <a:off x="8503920" y="4892040"/>
            <a:ext cx="457200" cy="182880"/>
          </a:xfrm>
          <a:prstGeom prst="rect">
            <a:avLst/>
          </a:prstGeom>
          <a:noFill/>
          <a:ln/>
        </p:spPr>
        <p:txBody>
          <a:bodyPr wrap="square" lIns="0" tIns="0" rIns="0" bIns="0" rtlCol="0" anchor="ctr"/>
          <a:lstStyle/>
          <a:p>
            <a:pPr marL="0" indent="0" algn="r">
              <a:buNone/>
            </a:pPr>
            <a:r>
              <a:rPr lang="en-US" sz="900" dirty="0">
                <a:solidFill>
                  <a:srgbClr val="4A6278"/>
                </a:solidFill>
                <a:latin typeface="Calibri" pitchFamily="34" charset="0"/>
                <a:ea typeface="Calibri" pitchFamily="34" charset="-122"/>
                <a:cs typeface="Calibri" pitchFamily="34" charset="-120"/>
              </a:rPr>
              <a:t>4</a:t>
            </a:r>
            <a:endParaRPr lang="en-US" sz="900" dirty="0"/>
          </a:p>
        </p:txBody>
      </p:sp>
      <p:sp>
        <p:nvSpPr>
          <p:cNvPr id="8" name="Text 6">
            <a:extLst>
              <a:ext uri="{FF2B5EF4-FFF2-40B4-BE49-F238E27FC236}">
                <a16:creationId xmlns:a16="http://schemas.microsoft.com/office/drawing/2014/main" id="{7B6AED11-F247-8931-45C0-871D091EE31A}"/>
              </a:ext>
            </a:extLst>
          </p:cNvPr>
          <p:cNvSpPr/>
          <p:nvPr/>
        </p:nvSpPr>
        <p:spPr>
          <a:xfrm>
            <a:off x="5471527" y="1590123"/>
            <a:ext cx="3412163" cy="981627"/>
          </a:xfrm>
          <a:prstGeom prst="rect">
            <a:avLst/>
          </a:prstGeom>
          <a:noFill/>
          <a:ln/>
        </p:spPr>
        <p:txBody>
          <a:bodyPr wrap="square" lIns="0" tIns="0" rIns="0" bIns="0" rtlCol="0" anchor="ctr"/>
          <a:lstStyle/>
          <a:p>
            <a:r>
              <a:rPr lang="en-US" altLang="ja-JP" sz="2400" b="1" dirty="0" err="1">
                <a:solidFill>
                  <a:schemeClr val="accent1"/>
                </a:solidFill>
                <a:latin typeface="UD デジタル 教科書体 NP-R" panose="02020400000000000000" pitchFamily="18" charset="-128"/>
                <a:ea typeface="UD デジタル 教科書体 NP-R" panose="02020400000000000000" pitchFamily="18" charset="-128"/>
                <a:cs typeface="Calibri" pitchFamily="34" charset="-120"/>
              </a:rPr>
              <a:t>要素価格が上がる中でも</a:t>
            </a:r>
            <a:r>
              <a:rPr lang="en-US" sz="2400" b="1" dirty="0" err="1">
                <a:solidFill>
                  <a:srgbClr val="1A5CAD"/>
                </a:solidFill>
                <a:latin typeface="UD デジタル 教科書体 NP-R" panose="02020400000000000000" pitchFamily="18" charset="-128"/>
                <a:ea typeface="UD デジタル 教科書体 NP-R" panose="02020400000000000000" pitchFamily="18" charset="-128"/>
                <a:cs typeface="Calibri" pitchFamily="34" charset="-120"/>
              </a:rPr>
              <a:t>経常利益は増加傾向</a:t>
            </a:r>
            <a:r>
              <a:rPr lang="ja-JP" altLang="en-US" sz="2400" b="1" dirty="0">
                <a:solidFill>
                  <a:srgbClr val="1A5CAD"/>
                </a:solidFill>
                <a:latin typeface="UD デジタル 教科書体 NP-R" panose="02020400000000000000" pitchFamily="18" charset="-128"/>
                <a:ea typeface="UD デジタル 教科書体 NP-R" panose="02020400000000000000" pitchFamily="18" charset="-128"/>
                <a:cs typeface="Calibri" pitchFamily="34" charset="-120"/>
              </a:rPr>
              <a:t>。</a:t>
            </a:r>
            <a:endParaRPr lang="en-US" sz="2400" dirty="0">
              <a:latin typeface="UD デジタル 教科書体 NP-R" panose="02020400000000000000" pitchFamily="18" charset="-128"/>
              <a:ea typeface="UD デジタル 教科書体 NP-R" panose="02020400000000000000" pitchFamily="18" charset="-128"/>
            </a:endParaRPr>
          </a:p>
        </p:txBody>
      </p:sp>
      <p:sp>
        <p:nvSpPr>
          <p:cNvPr id="13" name="Text 11">
            <a:extLst>
              <a:ext uri="{FF2B5EF4-FFF2-40B4-BE49-F238E27FC236}">
                <a16:creationId xmlns:a16="http://schemas.microsoft.com/office/drawing/2014/main" id="{B346B877-5408-79C4-E05A-11267A194C18}"/>
              </a:ext>
            </a:extLst>
          </p:cNvPr>
          <p:cNvSpPr/>
          <p:nvPr/>
        </p:nvSpPr>
        <p:spPr>
          <a:xfrm>
            <a:off x="5535535" y="2938719"/>
            <a:ext cx="3454346" cy="786384"/>
          </a:xfrm>
          <a:prstGeom prst="rect">
            <a:avLst/>
          </a:prstGeom>
          <a:noFill/>
          <a:ln/>
        </p:spPr>
        <p:txBody>
          <a:bodyPr wrap="square" lIns="0" tIns="0" rIns="0" bIns="0" rtlCol="0" anchor="t"/>
          <a:lstStyle/>
          <a:p>
            <a:pPr algn="l">
              <a:buSzPct val="100000"/>
            </a:pPr>
            <a:r>
              <a:rPr lang="ja-JP" altLang="en-US"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ただしこの図の</a:t>
            </a:r>
            <a:r>
              <a:rPr lang="en-US"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「中小企業」は資本金1,000万〜1億円の企業</a:t>
            </a:r>
            <a:r>
              <a:rPr lang="ja-JP" altLang="en-US"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a:t>
            </a:r>
            <a:r>
              <a:rPr lang="en-US"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資本金1,000万円以下を含めると下方修正される見込み</a:t>
            </a:r>
            <a:endParaRPr lang="en-US" sz="1400" dirty="0">
              <a:latin typeface="UD デジタル 教科書体 NP-R" panose="02020400000000000000" pitchFamily="18" charset="-128"/>
              <a:ea typeface="UD デジタル 教科書体 NP-R" panose="02020400000000000000" pitchFamily="18" charset="-128"/>
            </a:endParaRPr>
          </a:p>
        </p:txBody>
      </p:sp>
      <p:sp>
        <p:nvSpPr>
          <p:cNvPr id="20" name="Text 18">
            <a:extLst>
              <a:ext uri="{FF2B5EF4-FFF2-40B4-BE49-F238E27FC236}">
                <a16:creationId xmlns:a16="http://schemas.microsoft.com/office/drawing/2014/main" id="{9E47A47F-1265-9D2A-8780-63213A278691}"/>
              </a:ext>
            </a:extLst>
          </p:cNvPr>
          <p:cNvSpPr/>
          <p:nvPr/>
        </p:nvSpPr>
        <p:spPr>
          <a:xfrm>
            <a:off x="1278308" y="3496503"/>
            <a:ext cx="3383280" cy="457200"/>
          </a:xfrm>
          <a:prstGeom prst="rect">
            <a:avLst/>
          </a:prstGeom>
          <a:noFill/>
          <a:ln/>
        </p:spPr>
        <p:txBody>
          <a:bodyPr wrap="square" lIns="0" tIns="0" rIns="0" bIns="0" rtlCol="0" anchor="t"/>
          <a:lstStyle/>
          <a:p>
            <a:pPr marL="0" indent="0" algn="ctr">
              <a:buNone/>
            </a:pPr>
            <a:r>
              <a:rPr lang="en-US" sz="1050" dirty="0">
                <a:solidFill>
                  <a:srgbClr val="5A90B8"/>
                </a:solidFill>
                <a:latin typeface="Calibri" pitchFamily="34" charset="0"/>
                <a:ea typeface="Calibri" pitchFamily="34" charset="-122"/>
                <a:cs typeface="Calibri" pitchFamily="34" charset="-120"/>
              </a:rPr>
              <a:t>【図】売上高・経常利益の推移</a:t>
            </a:r>
            <a:endParaRPr lang="en-US" sz="1050" dirty="0"/>
          </a:p>
          <a:p>
            <a:pPr marL="0" indent="0" algn="ctr">
              <a:buNone/>
            </a:pPr>
            <a:r>
              <a:rPr lang="en-US" sz="1050" dirty="0">
                <a:solidFill>
                  <a:srgbClr val="5A90B8"/>
                </a:solidFill>
                <a:latin typeface="Calibri" pitchFamily="34" charset="0"/>
                <a:ea typeface="Calibri" pitchFamily="34" charset="-122"/>
                <a:cs typeface="Calibri" pitchFamily="34" charset="-120"/>
              </a:rPr>
              <a:t>（2026年度中小企業白書）</a:t>
            </a:r>
            <a:endParaRPr lang="en-US" sz="1050" dirty="0"/>
          </a:p>
        </p:txBody>
      </p:sp>
      <p:pic>
        <p:nvPicPr>
          <p:cNvPr id="21" name="Picture 7">
            <a:extLst>
              <a:ext uri="{FF2B5EF4-FFF2-40B4-BE49-F238E27FC236}">
                <a16:creationId xmlns:a16="http://schemas.microsoft.com/office/drawing/2014/main" id="{FA3510BE-0682-8169-3810-C0A2C297291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352" y="951114"/>
            <a:ext cx="5218682" cy="3838935"/>
          </a:xfrm>
          <a:prstGeom prst="rect">
            <a:avLst/>
          </a:prstGeom>
          <a:noFill/>
          <a:ln>
            <a:noFill/>
          </a:ln>
        </p:spPr>
      </p:pic>
    </p:spTree>
    <p:extLst>
      <p:ext uri="{BB962C8B-B14F-4D97-AF65-F5344CB8AC3E}">
        <p14:creationId xmlns:p14="http://schemas.microsoft.com/office/powerpoint/2010/main" val="940320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chemeClr val="bg1"/>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A5CAD"/>
          </a:solidFill>
          <a:ln w="12700">
            <a:solidFill>
              <a:srgbClr val="1A5CAD"/>
            </a:solidFill>
            <a:prstDash val="solid"/>
          </a:ln>
        </p:spPr>
        <p:txBody>
          <a:bodyPr/>
          <a:lstStyle/>
          <a:p>
            <a:endParaRPr lang="ja-JP" altLang="en-US" dirty="0"/>
          </a:p>
        </p:txBody>
      </p:sp>
      <p:sp>
        <p:nvSpPr>
          <p:cNvPr id="3" name="Shape 1"/>
          <p:cNvSpPr/>
          <p:nvPr/>
        </p:nvSpPr>
        <p:spPr>
          <a:xfrm>
            <a:off x="0" y="658368"/>
            <a:ext cx="9144000" cy="41148"/>
          </a:xfrm>
          <a:prstGeom prst="rect">
            <a:avLst/>
          </a:prstGeom>
          <a:solidFill>
            <a:schemeClr val="bg1">
              <a:lumMod val="75000"/>
            </a:schemeClr>
          </a:solidFill>
          <a:ln w="12700">
            <a:noFill/>
            <a:prstDash val="solid"/>
          </a:ln>
        </p:spPr>
        <p:txBody>
          <a:bodyPr/>
          <a:lstStyle/>
          <a:p>
            <a:endParaRPr lang="ja-JP" altLang="en-US"/>
          </a:p>
        </p:txBody>
      </p:sp>
      <p:sp>
        <p:nvSpPr>
          <p:cNvPr id="4" name="Text 2"/>
          <p:cNvSpPr/>
          <p:nvPr/>
        </p:nvSpPr>
        <p:spPr>
          <a:xfrm>
            <a:off x="365760" y="0"/>
            <a:ext cx="8412480" cy="658368"/>
          </a:xfrm>
          <a:prstGeom prst="rect">
            <a:avLst/>
          </a:prstGeom>
          <a:noFill/>
          <a:ln/>
        </p:spPr>
        <p:txBody>
          <a:bodyPr wrap="square" lIns="0" tIns="0" rIns="0" bIns="0" rtlCol="0" anchor="ctr"/>
          <a:lstStyle/>
          <a:p>
            <a:pPr marL="0" indent="0" algn="l">
              <a:buNone/>
            </a:pPr>
            <a:r>
              <a:rPr lang="ja-JP" altLang="en-US" sz="2000" b="1" dirty="0">
                <a:solidFill>
                  <a:srgbClr val="FFFFFF"/>
                </a:solidFill>
                <a:latin typeface="UD デジタル 教科書体 NP-R" panose="02020400000000000000" pitchFamily="18" charset="-128"/>
                <a:ea typeface="UD デジタル 教科書体 NP-R" panose="02020400000000000000" pitchFamily="18" charset="-128"/>
                <a:cs typeface="Calibri" pitchFamily="34" charset="-120"/>
              </a:rPr>
              <a:t>物価の上昇</a:t>
            </a:r>
            <a:endParaRPr lang="en-US" sz="2000" dirty="0">
              <a:latin typeface="UD デジタル 教科書体 NP-R" panose="02020400000000000000" pitchFamily="18" charset="-128"/>
              <a:ea typeface="UD デジタル 教科書体 NP-R" panose="02020400000000000000" pitchFamily="18" charset="-128"/>
            </a:endParaRPr>
          </a:p>
        </p:txBody>
      </p:sp>
      <p:sp>
        <p:nvSpPr>
          <p:cNvPr id="5" name="Text 3"/>
          <p:cNvSpPr/>
          <p:nvPr/>
        </p:nvSpPr>
        <p:spPr>
          <a:xfrm>
            <a:off x="8503920" y="4892040"/>
            <a:ext cx="457200" cy="182880"/>
          </a:xfrm>
          <a:prstGeom prst="rect">
            <a:avLst/>
          </a:prstGeom>
          <a:noFill/>
          <a:ln/>
        </p:spPr>
        <p:txBody>
          <a:bodyPr wrap="square" lIns="0" tIns="0" rIns="0" bIns="0" rtlCol="0" anchor="ctr"/>
          <a:lstStyle/>
          <a:p>
            <a:pPr marL="0" indent="0" algn="r">
              <a:buNone/>
            </a:pPr>
            <a:r>
              <a:rPr lang="en-US" sz="900" dirty="0">
                <a:solidFill>
                  <a:srgbClr val="4A6278"/>
                </a:solidFill>
                <a:latin typeface="Calibri" pitchFamily="34" charset="0"/>
                <a:ea typeface="Calibri" pitchFamily="34" charset="-122"/>
                <a:cs typeface="Calibri" pitchFamily="34" charset="-120"/>
              </a:rPr>
              <a:t>5</a:t>
            </a:r>
            <a:endParaRPr lang="en-US" sz="900" dirty="0"/>
          </a:p>
        </p:txBody>
      </p:sp>
      <p:sp>
        <p:nvSpPr>
          <p:cNvPr id="9" name="Caption"/>
          <p:cNvSpPr/>
          <p:nvPr/>
        </p:nvSpPr>
        <p:spPr>
          <a:xfrm>
            <a:off x="140000" y="4330000"/>
            <a:ext cx="5160000" cy="400000"/>
          </a:xfrm>
          <a:prstGeom prst="rect">
            <a:avLst/>
          </a:prstGeom>
          <a:noFill/>
          <a:ln/>
        </p:spPr>
        <p:txBody>
          <a:bodyPr wrap="square" lIns="0" tIns="0" rIns="0" bIns="0" rtlCol="0" anchor="t"/>
          <a:lstStyle/>
          <a:p>
            <a:pPr marL="0" indent="0" algn="ctr">
              <a:buNone/>
            </a:pPr>
            <a:r>
              <a:rPr lang="ja-JP" altLang="en-US" sz="1050" dirty="0">
                <a:solidFill>
                  <a:srgbClr val="5A90B8"/>
                </a:solidFill>
                <a:latin typeface="Calibri" pitchFamily="34" charset="0"/>
                <a:ea typeface="Calibri" pitchFamily="34" charset="-122"/>
                <a:cs typeface="Calibri" pitchFamily="34" charset="-120"/>
              </a:rPr>
              <a:t>【図】物価指数の推移（2026年度中小企業白書）</a:t>
            </a:r>
            <a:endParaRPr lang="en-US" sz="1050" dirty="0"/>
          </a:p>
        </p:txBody>
      </p:sp>
      <p:sp>
        <p:nvSpPr>
          <p:cNvPr id="6" name="RightHeading"/>
          <p:cNvSpPr/>
          <p:nvPr/>
        </p:nvSpPr>
        <p:spPr>
          <a:xfrm>
            <a:off x="5501120" y="1696975"/>
            <a:ext cx="3460000" cy="896181"/>
          </a:xfrm>
          <a:prstGeom prst="rect">
            <a:avLst/>
          </a:prstGeom>
          <a:noFill/>
          <a:ln/>
        </p:spPr>
        <p:txBody>
          <a:bodyPr wrap="square" lIns="0" tIns="0" rIns="0" bIns="0" rtlCol="0" anchor="ctr"/>
          <a:lstStyle/>
          <a:p>
            <a:r>
              <a:rPr lang="ja-JP" altLang="en-US" sz="2400" b="1" dirty="0">
                <a:solidFill>
                  <a:srgbClr val="1A5CAD"/>
                </a:solidFill>
                <a:latin typeface="UD デジタル 教科書体 NP-R" panose="02020400000000000000" pitchFamily="18" charset="-128"/>
                <a:ea typeface="UD デジタル 教科書体 NP-R" panose="02020400000000000000" pitchFamily="18" charset="-128"/>
                <a:cs typeface="Calibri" pitchFamily="34" charset="-120"/>
              </a:rPr>
              <a:t>輸入物価が先行し、国内物価も急上昇</a:t>
            </a:r>
            <a:endParaRPr lang="en-US" sz="2400" dirty="0">
              <a:latin typeface="UD デジタル 教科書体 NP-R" panose="02020400000000000000" pitchFamily="18" charset="-128"/>
              <a:ea typeface="UD デジタル 教科書体 NP-R" panose="02020400000000000000" pitchFamily="18" charset="-128"/>
            </a:endParaRPr>
          </a:p>
        </p:txBody>
      </p:sp>
      <p:sp>
        <p:nvSpPr>
          <p:cNvPr id="7" name="RightBody"/>
          <p:cNvSpPr/>
          <p:nvPr/>
        </p:nvSpPr>
        <p:spPr>
          <a:xfrm>
            <a:off x="5544000" y="2775850"/>
            <a:ext cx="3460000" cy="896181"/>
          </a:xfrm>
          <a:prstGeom prst="rect">
            <a:avLst/>
          </a:prstGeom>
          <a:noFill/>
          <a:ln/>
        </p:spPr>
        <p:txBody>
          <a:bodyPr wrap="square" lIns="0" tIns="0" rIns="0" bIns="0" rtlCol="0" anchor="t"/>
          <a:lstStyle/>
          <a:p>
            <a:pPr marL="0" indent="0" algn="l">
              <a:buNone/>
            </a:pPr>
            <a:endParaRPr lang="en-US" sz="1400" dirty="0">
              <a:latin typeface="UD デジタル 教科書体 NP-R" panose="02020400000000000000" pitchFamily="18" charset="-128"/>
              <a:ea typeface="UD デジタル 教科書体 NP-R" panose="02020400000000000000" pitchFamily="18" charset="-128"/>
            </a:endParaRPr>
          </a:p>
          <a:p>
            <a:pPr marL="0" indent="0" algn="l">
              <a:buNone/>
            </a:pPr>
            <a:r>
              <a:rPr lang="ja-JP" altLang="en-US"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企業が負担するコストは多岐にわたり、利益を直接的に圧迫する要因となっている。</a:t>
            </a:r>
            <a:endParaRPr lang="en-US" sz="1400" dirty="0">
              <a:latin typeface="UD デジタル 教科書体 NP-R" panose="02020400000000000000" pitchFamily="18" charset="-128"/>
              <a:ea typeface="UD デジタル 教科書体 NP-R" panose="02020400000000000000" pitchFamily="18" charset="-128"/>
            </a:endParaRPr>
          </a:p>
        </p:txBody>
      </p:sp>
      <p:grpSp>
        <p:nvGrpSpPr>
          <p:cNvPr id="10" name="グループ化 9">
            <a:extLst>
              <a:ext uri="{FF2B5EF4-FFF2-40B4-BE49-F238E27FC236}">
                <a16:creationId xmlns:a16="http://schemas.microsoft.com/office/drawing/2014/main" id="{B485E907-9737-2157-EB98-720E8D97E1C1}"/>
              </a:ext>
            </a:extLst>
          </p:cNvPr>
          <p:cNvGrpSpPr/>
          <p:nvPr/>
        </p:nvGrpSpPr>
        <p:grpSpPr>
          <a:xfrm>
            <a:off x="434523" y="751114"/>
            <a:ext cx="4570953" cy="4271052"/>
            <a:chOff x="0" y="155707"/>
            <a:chExt cx="3331210" cy="3189472"/>
          </a:xfrm>
        </p:grpSpPr>
        <p:pic>
          <p:nvPicPr>
            <p:cNvPr id="11" name="Picture 7">
              <a:extLst>
                <a:ext uri="{FF2B5EF4-FFF2-40B4-BE49-F238E27FC236}">
                  <a16:creationId xmlns:a16="http://schemas.microsoft.com/office/drawing/2014/main" id="{5CC3A5AC-199B-FEE7-3BC7-E355B705B682}"/>
                </a:ext>
              </a:extLst>
            </p:cNvPr>
            <p:cNvPicPr>
              <a:picLocks noChangeAspect="1"/>
            </p:cNvPicPr>
            <p:nvPr/>
          </p:nvPicPr>
          <p:blipFill>
            <a:blip r:embed="rId2" cstate="print">
              <a:extLst>
                <a:ext uri="{28A0092B-C50C-407E-A947-70E740481C1C}">
                  <a14:useLocalDpi xmlns:a14="http://schemas.microsoft.com/office/drawing/2010/main" val="0"/>
                </a:ext>
              </a:extLst>
            </a:blip>
            <a:srcRect t="4655"/>
            <a:stretch>
              <a:fillRect/>
            </a:stretch>
          </p:blipFill>
          <p:spPr bwMode="auto">
            <a:xfrm>
              <a:off x="0" y="155707"/>
              <a:ext cx="3331210" cy="3189472"/>
            </a:xfrm>
            <a:prstGeom prst="rect">
              <a:avLst/>
            </a:prstGeom>
            <a:noFill/>
            <a:ln>
              <a:noFill/>
            </a:ln>
          </p:spPr>
        </p:pic>
        <p:pic>
          <p:nvPicPr>
            <p:cNvPr id="12" name="Picture 7">
              <a:extLst>
                <a:ext uri="{FF2B5EF4-FFF2-40B4-BE49-F238E27FC236}">
                  <a16:creationId xmlns:a16="http://schemas.microsoft.com/office/drawing/2014/main" id="{9F43979E-7EA9-3D07-3BC7-B65331F8C95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410" t="19245" r="39612" b="59182"/>
            <a:stretch>
              <a:fillRect/>
            </a:stretch>
          </p:blipFill>
          <p:spPr bwMode="auto">
            <a:xfrm>
              <a:off x="487680" y="556260"/>
              <a:ext cx="1531620" cy="777240"/>
            </a:xfrm>
            <a:prstGeom prst="rect">
              <a:avLst/>
            </a:prstGeom>
            <a:noFill/>
            <a:ln>
              <a:noFill/>
            </a:ln>
            <a:extLst>
              <a:ext uri="{53640926-AAD7-44D8-BBD7-CCE9431645EC}">
                <a14:shadowObscured xmlns:a14="http://schemas.microsoft.com/office/drawing/2010/main"/>
              </a:ext>
            </a:extLst>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chemeClr val="bg1"/>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A5CAD"/>
          </a:solidFill>
          <a:ln w="12700">
            <a:solidFill>
              <a:srgbClr val="1A5CAD"/>
            </a:solidFill>
            <a:prstDash val="solid"/>
          </a:ln>
        </p:spPr>
        <p:txBody>
          <a:bodyPr/>
          <a:lstStyle/>
          <a:p>
            <a:endParaRPr lang="ja-JP" altLang="en-US" dirty="0"/>
          </a:p>
        </p:txBody>
      </p:sp>
      <p:sp>
        <p:nvSpPr>
          <p:cNvPr id="3" name="Shape 1"/>
          <p:cNvSpPr/>
          <p:nvPr/>
        </p:nvSpPr>
        <p:spPr>
          <a:xfrm>
            <a:off x="0" y="658368"/>
            <a:ext cx="9144000" cy="41148"/>
          </a:xfrm>
          <a:prstGeom prst="rect">
            <a:avLst/>
          </a:prstGeom>
          <a:solidFill>
            <a:schemeClr val="bg1">
              <a:lumMod val="75000"/>
            </a:schemeClr>
          </a:solidFill>
          <a:ln w="12700">
            <a:noFill/>
            <a:prstDash val="solid"/>
          </a:ln>
        </p:spPr>
        <p:txBody>
          <a:bodyPr/>
          <a:lstStyle/>
          <a:p>
            <a:endParaRPr lang="ja-JP" altLang="en-US"/>
          </a:p>
        </p:txBody>
      </p:sp>
      <p:sp>
        <p:nvSpPr>
          <p:cNvPr id="4" name="Text 2"/>
          <p:cNvSpPr/>
          <p:nvPr/>
        </p:nvSpPr>
        <p:spPr>
          <a:xfrm>
            <a:off x="365760" y="0"/>
            <a:ext cx="8412480" cy="658368"/>
          </a:xfrm>
          <a:prstGeom prst="rect">
            <a:avLst/>
          </a:prstGeom>
          <a:noFill/>
          <a:ln/>
        </p:spPr>
        <p:txBody>
          <a:bodyPr wrap="square" lIns="0" tIns="0" rIns="0" bIns="0" rtlCol="0" anchor="ctr"/>
          <a:lstStyle/>
          <a:p>
            <a:pPr marL="0" indent="0" algn="l">
              <a:buNone/>
            </a:pPr>
            <a:r>
              <a:rPr lang="ja-JP" altLang="en-US" sz="2000" b="1" dirty="0">
                <a:solidFill>
                  <a:srgbClr val="FFFFFF"/>
                </a:solidFill>
                <a:latin typeface="UD デジタル 教科書体 NP-R" panose="02020400000000000000" pitchFamily="18" charset="-128"/>
                <a:ea typeface="UD デジタル 教科書体 NP-R" panose="02020400000000000000" pitchFamily="18" charset="-128"/>
                <a:cs typeface="Calibri" pitchFamily="34" charset="-120"/>
              </a:rPr>
              <a:t>人件費の上昇（最低賃金）</a:t>
            </a:r>
            <a:endParaRPr lang="en-US" sz="2000" dirty="0">
              <a:latin typeface="UD デジタル 教科書体 NP-R" panose="02020400000000000000" pitchFamily="18" charset="-128"/>
              <a:ea typeface="UD デジタル 教科書体 NP-R" panose="02020400000000000000" pitchFamily="18" charset="-128"/>
            </a:endParaRPr>
          </a:p>
        </p:txBody>
      </p:sp>
      <p:sp>
        <p:nvSpPr>
          <p:cNvPr id="5" name="Text 3"/>
          <p:cNvSpPr/>
          <p:nvPr/>
        </p:nvSpPr>
        <p:spPr>
          <a:xfrm>
            <a:off x="8503920" y="4892040"/>
            <a:ext cx="457200" cy="182880"/>
          </a:xfrm>
          <a:prstGeom prst="rect">
            <a:avLst/>
          </a:prstGeom>
          <a:noFill/>
          <a:ln/>
        </p:spPr>
        <p:txBody>
          <a:bodyPr wrap="square" lIns="0" tIns="0" rIns="0" bIns="0" rtlCol="0" anchor="ctr"/>
          <a:lstStyle/>
          <a:p>
            <a:pPr marL="0" indent="0" algn="r">
              <a:buNone/>
            </a:pPr>
            <a:r>
              <a:rPr lang="en-US" sz="900" dirty="0">
                <a:solidFill>
                  <a:srgbClr val="4A6278"/>
                </a:solidFill>
                <a:latin typeface="Calibri" pitchFamily="34" charset="0"/>
                <a:ea typeface="Calibri" pitchFamily="34" charset="-122"/>
                <a:cs typeface="Calibri" pitchFamily="34" charset="-120"/>
              </a:rPr>
              <a:t>6</a:t>
            </a:r>
            <a:endParaRPr lang="en-US" sz="900" dirty="0"/>
          </a:p>
        </p:txBody>
      </p:sp>
      <p:sp>
        <p:nvSpPr>
          <p:cNvPr id="8" name="ImagePlaceholder"/>
          <p:cNvSpPr/>
          <p:nvPr/>
        </p:nvSpPr>
        <p:spPr>
          <a:xfrm>
            <a:off x="64352" y="751114"/>
            <a:ext cx="5218682" cy="3520000"/>
          </a:xfrm>
          <a:prstGeom prst="rect">
            <a:avLst/>
          </a:prstGeom>
          <a:solidFill>
            <a:srgbClr val="EEF4FA"/>
          </a:solidFill>
          <a:ln w="19050">
            <a:solidFill>
              <a:srgbClr val="B8D0E8"/>
            </a:solidFill>
            <a:prstDash val="dash"/>
          </a:ln>
        </p:spPr>
        <p:txBody>
          <a:bodyPr anchor="ctr"/>
          <a:lstStyle/>
          <a:p>
            <a:pPr algn="ctr">
              <a:buNone/>
            </a:pPr>
            <a:r>
              <a:rPr lang="ja-JP" sz="1400" dirty="0">
                <a:solidFill>
                  <a:srgbClr val="9DBCD4"/>
                </a:solidFill>
                <a:latin typeface="Calibri" pitchFamily="34" charset="0"/>
                <a:ea typeface="Calibri" pitchFamily="34" charset="-122"/>
                <a:cs typeface="Calibri" pitchFamily="34" charset="-120"/>
              </a:rPr>
              <a:t>（図を挿入）</a:t>
            </a:r>
            <a:endParaRPr lang="en-US" sz="1400" dirty="0"/>
          </a:p>
        </p:txBody>
      </p:sp>
      <p:sp>
        <p:nvSpPr>
          <p:cNvPr id="9" name="Caption"/>
          <p:cNvSpPr/>
          <p:nvPr/>
        </p:nvSpPr>
        <p:spPr>
          <a:xfrm>
            <a:off x="140000" y="4330000"/>
            <a:ext cx="5160000" cy="400000"/>
          </a:xfrm>
          <a:prstGeom prst="rect">
            <a:avLst/>
          </a:prstGeom>
          <a:noFill/>
          <a:ln/>
        </p:spPr>
        <p:txBody>
          <a:bodyPr wrap="square" lIns="0" tIns="0" rIns="0" bIns="0" rtlCol="0" anchor="t"/>
          <a:lstStyle/>
          <a:p>
            <a:pPr marL="0" indent="0" algn="ctr">
              <a:buNone/>
            </a:pPr>
            <a:r>
              <a:rPr lang="ja-JP" altLang="en-US" sz="1050" dirty="0">
                <a:solidFill>
                  <a:srgbClr val="5A90B8"/>
                </a:solidFill>
                <a:latin typeface="Calibri" pitchFamily="34" charset="0"/>
                <a:ea typeface="Calibri" pitchFamily="34" charset="-122"/>
                <a:cs typeface="Calibri" pitchFamily="34" charset="-120"/>
              </a:rPr>
              <a:t>【図】最低賃金の推移と中小企業の賃上げ状況（中小企業白書）</a:t>
            </a:r>
            <a:endParaRPr lang="en-US" sz="1050" dirty="0"/>
          </a:p>
        </p:txBody>
      </p:sp>
      <p:sp>
        <p:nvSpPr>
          <p:cNvPr id="6" name="RightHeading"/>
          <p:cNvSpPr/>
          <p:nvPr/>
        </p:nvSpPr>
        <p:spPr>
          <a:xfrm>
            <a:off x="5535535" y="1769427"/>
            <a:ext cx="3460000" cy="700000"/>
          </a:xfrm>
          <a:prstGeom prst="rect">
            <a:avLst/>
          </a:prstGeom>
          <a:noFill/>
          <a:ln/>
        </p:spPr>
        <p:txBody>
          <a:bodyPr wrap="square" lIns="0" tIns="0" rIns="0" bIns="0" rtlCol="0" anchor="ctr"/>
          <a:lstStyle/>
          <a:p>
            <a:r>
              <a:rPr lang="ja-JP" altLang="en-US" sz="2400" b="1" dirty="0">
                <a:solidFill>
                  <a:srgbClr val="1A5CAD"/>
                </a:solidFill>
                <a:latin typeface="UD デジタル 教科書体 NP-R" panose="02020400000000000000" pitchFamily="18" charset="-128"/>
                <a:ea typeface="UD デジタル 教科書体 NP-R" panose="02020400000000000000" pitchFamily="18" charset="-128"/>
                <a:cs typeface="Calibri" pitchFamily="34" charset="-120"/>
              </a:rPr>
              <a:t>最低賃金は急激なペースで上昇</a:t>
            </a:r>
            <a:endParaRPr lang="en-US" sz="2400" dirty="0">
              <a:latin typeface="UD デジタル 教科書体 NP-R" panose="02020400000000000000" pitchFamily="18" charset="-128"/>
              <a:ea typeface="UD デジタル 教科書体 NP-R" panose="02020400000000000000" pitchFamily="18" charset="-128"/>
            </a:endParaRPr>
          </a:p>
        </p:txBody>
      </p:sp>
      <p:sp>
        <p:nvSpPr>
          <p:cNvPr id="7" name="RightBody"/>
          <p:cNvSpPr/>
          <p:nvPr/>
        </p:nvSpPr>
        <p:spPr>
          <a:xfrm>
            <a:off x="5569950" y="2907568"/>
            <a:ext cx="3460000" cy="1077237"/>
          </a:xfrm>
          <a:prstGeom prst="rect">
            <a:avLst/>
          </a:prstGeom>
          <a:noFill/>
          <a:ln/>
        </p:spPr>
        <p:txBody>
          <a:bodyPr wrap="square" lIns="0" tIns="0" rIns="0" bIns="0" rtlCol="0" anchor="t"/>
          <a:lstStyle/>
          <a:p>
            <a:pPr marL="0" indent="0" algn="l">
              <a:buNone/>
            </a:pPr>
            <a:r>
              <a:rPr lang="ja-JP" altLang="en-US"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最低賃金は年々上昇し続け、雇用コストは増大の一途をたどっている。</a:t>
            </a:r>
            <a:endParaRPr lang="en-US" altLang="ja-JP"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endParaRPr>
          </a:p>
          <a:p>
            <a:pPr marL="0" indent="0" algn="l">
              <a:buNone/>
            </a:pPr>
            <a:r>
              <a:rPr lang="ja-JP" altLang="en-US"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（令和</a:t>
            </a:r>
            <a:r>
              <a:rPr lang="en-US" altLang="ja-JP"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7</a:t>
            </a:r>
            <a:r>
              <a:rPr lang="ja-JP" altLang="en-US"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年の引き上げで、全都道府県で</a:t>
            </a:r>
            <a:endParaRPr lang="en-US" altLang="ja-JP"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endParaRPr>
          </a:p>
          <a:p>
            <a:pPr marL="0" indent="0" algn="l">
              <a:buNone/>
            </a:pPr>
            <a:r>
              <a:rPr lang="ja-JP" altLang="en-US"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　</a:t>
            </a:r>
            <a:r>
              <a:rPr lang="en-US" altLang="ja-JP"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1,000</a:t>
            </a:r>
            <a:r>
              <a:rPr lang="ja-JP" altLang="en-US"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円を突破）</a:t>
            </a:r>
            <a:endParaRPr lang="en-US"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endParaRPr>
          </a:p>
          <a:p>
            <a:pPr marL="0" indent="0" algn="l">
              <a:buNone/>
            </a:pPr>
            <a:endParaRPr lang="en-US" sz="1400" dirty="0">
              <a:latin typeface="UD デジタル 教科書体 NP-R" panose="02020400000000000000" pitchFamily="18" charset="-128"/>
              <a:ea typeface="UD デジタル 教科書体 NP-R" panose="02020400000000000000" pitchFamily="18" charset="-128"/>
            </a:endParaRPr>
          </a:p>
        </p:txBody>
      </p:sp>
      <p:pic>
        <p:nvPicPr>
          <p:cNvPr id="10" name="Picture 7">
            <a:extLst>
              <a:ext uri="{FF2B5EF4-FFF2-40B4-BE49-F238E27FC236}">
                <a16:creationId xmlns:a16="http://schemas.microsoft.com/office/drawing/2014/main" id="{C06EFC7F-9EB4-2FD5-8C84-EC985B374D8C}"/>
              </a:ext>
            </a:extLst>
          </p:cNvPr>
          <p:cNvPicPr>
            <a:picLocks noChangeAspect="1"/>
          </p:cNvPicPr>
          <p:nvPr/>
        </p:nvPicPr>
        <p:blipFill>
          <a:blip r:embed="rId2" cstate="print">
            <a:extLst>
              <a:ext uri="{28A0092B-C50C-407E-A947-70E740481C1C}">
                <a14:useLocalDpi xmlns:a14="http://schemas.microsoft.com/office/drawing/2010/main" val="0"/>
              </a:ext>
            </a:extLst>
          </a:blip>
          <a:srcRect t="7928"/>
          <a:stretch>
            <a:fillRect/>
          </a:stretch>
        </p:blipFill>
        <p:spPr bwMode="auto">
          <a:xfrm>
            <a:off x="0" y="717253"/>
            <a:ext cx="5435662" cy="410093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0A0EB96-38DF-4F81-858D-EEA89A23B843}"/>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9920014F-DF43-1F17-A54E-57691415BEA4}"/>
              </a:ext>
            </a:extLst>
          </p:cNvPr>
          <p:cNvSpPr/>
          <p:nvPr/>
        </p:nvSpPr>
        <p:spPr>
          <a:xfrm>
            <a:off x="0" y="0"/>
            <a:ext cx="9144000" cy="658368"/>
          </a:xfrm>
          <a:prstGeom prst="rect">
            <a:avLst/>
          </a:prstGeom>
          <a:solidFill>
            <a:srgbClr val="1A5CAD"/>
          </a:solidFill>
          <a:ln w="12700">
            <a:solidFill>
              <a:srgbClr val="1A5CAD"/>
            </a:solidFill>
            <a:prstDash val="solid"/>
          </a:ln>
        </p:spPr>
        <p:txBody>
          <a:bodyPr/>
          <a:lstStyle/>
          <a:p>
            <a:endParaRPr lang="ja-JP" altLang="en-US" dirty="0"/>
          </a:p>
        </p:txBody>
      </p:sp>
      <p:sp>
        <p:nvSpPr>
          <p:cNvPr id="3" name="Shape 1">
            <a:extLst>
              <a:ext uri="{FF2B5EF4-FFF2-40B4-BE49-F238E27FC236}">
                <a16:creationId xmlns:a16="http://schemas.microsoft.com/office/drawing/2014/main" id="{07E8D833-F5CD-DDB2-7FAC-A95EFE84F3BA}"/>
              </a:ext>
            </a:extLst>
          </p:cNvPr>
          <p:cNvSpPr/>
          <p:nvPr/>
        </p:nvSpPr>
        <p:spPr>
          <a:xfrm>
            <a:off x="0" y="658368"/>
            <a:ext cx="9144000" cy="41148"/>
          </a:xfrm>
          <a:prstGeom prst="rect">
            <a:avLst/>
          </a:prstGeom>
          <a:solidFill>
            <a:schemeClr val="bg1">
              <a:lumMod val="75000"/>
            </a:schemeClr>
          </a:solidFill>
          <a:ln w="12700">
            <a:noFill/>
            <a:prstDash val="solid"/>
          </a:ln>
        </p:spPr>
        <p:txBody>
          <a:bodyPr/>
          <a:lstStyle/>
          <a:p>
            <a:endParaRPr lang="ja-JP" altLang="en-US"/>
          </a:p>
        </p:txBody>
      </p:sp>
      <p:sp>
        <p:nvSpPr>
          <p:cNvPr id="4" name="Text 2">
            <a:extLst>
              <a:ext uri="{FF2B5EF4-FFF2-40B4-BE49-F238E27FC236}">
                <a16:creationId xmlns:a16="http://schemas.microsoft.com/office/drawing/2014/main" id="{0F0F8101-B620-51F6-5E28-9F3FC155B4A3}"/>
              </a:ext>
            </a:extLst>
          </p:cNvPr>
          <p:cNvSpPr/>
          <p:nvPr/>
        </p:nvSpPr>
        <p:spPr>
          <a:xfrm>
            <a:off x="365760" y="0"/>
            <a:ext cx="8412480" cy="658368"/>
          </a:xfrm>
          <a:prstGeom prst="rect">
            <a:avLst/>
          </a:prstGeom>
          <a:noFill/>
          <a:ln/>
        </p:spPr>
        <p:txBody>
          <a:bodyPr wrap="square" lIns="0" tIns="0" rIns="0" bIns="0" rtlCol="0" anchor="ctr"/>
          <a:lstStyle/>
          <a:p>
            <a:pPr marL="0" indent="0" algn="l">
              <a:buNone/>
            </a:pPr>
            <a:r>
              <a:rPr lang="ja-JP" altLang="en-US" sz="2000" b="1" dirty="0">
                <a:solidFill>
                  <a:srgbClr val="FFFFFF"/>
                </a:solidFill>
                <a:latin typeface="UD デジタル 教科書体 NP-R" panose="02020400000000000000" pitchFamily="18" charset="-128"/>
                <a:ea typeface="UD デジタル 教科書体 NP-R" panose="02020400000000000000" pitchFamily="18" charset="-128"/>
                <a:cs typeface="Calibri" pitchFamily="34" charset="-120"/>
              </a:rPr>
              <a:t>人件費の上昇（賃上げ）</a:t>
            </a:r>
            <a:endParaRPr lang="en-US" sz="2000" dirty="0">
              <a:latin typeface="UD デジタル 教科書体 NP-R" panose="02020400000000000000" pitchFamily="18" charset="-128"/>
              <a:ea typeface="UD デジタル 教科書体 NP-R" panose="02020400000000000000" pitchFamily="18" charset="-128"/>
            </a:endParaRPr>
          </a:p>
        </p:txBody>
      </p:sp>
      <p:sp>
        <p:nvSpPr>
          <p:cNvPr id="5" name="Text 3">
            <a:extLst>
              <a:ext uri="{FF2B5EF4-FFF2-40B4-BE49-F238E27FC236}">
                <a16:creationId xmlns:a16="http://schemas.microsoft.com/office/drawing/2014/main" id="{5BB16B76-DB38-BE51-81A1-B8188D2EEC25}"/>
              </a:ext>
            </a:extLst>
          </p:cNvPr>
          <p:cNvSpPr/>
          <p:nvPr/>
        </p:nvSpPr>
        <p:spPr>
          <a:xfrm>
            <a:off x="8503920" y="4892040"/>
            <a:ext cx="457200" cy="182880"/>
          </a:xfrm>
          <a:prstGeom prst="rect">
            <a:avLst/>
          </a:prstGeom>
          <a:noFill/>
          <a:ln/>
        </p:spPr>
        <p:txBody>
          <a:bodyPr wrap="square" lIns="0" tIns="0" rIns="0" bIns="0" rtlCol="0" anchor="ctr"/>
          <a:lstStyle/>
          <a:p>
            <a:pPr marL="0" indent="0" algn="r">
              <a:buNone/>
            </a:pPr>
            <a:r>
              <a:rPr lang="en-US" sz="900" dirty="0">
                <a:solidFill>
                  <a:srgbClr val="4A6278"/>
                </a:solidFill>
                <a:latin typeface="Calibri" pitchFamily="34" charset="0"/>
                <a:ea typeface="Calibri" pitchFamily="34" charset="-122"/>
                <a:cs typeface="Calibri" pitchFamily="34" charset="-120"/>
              </a:rPr>
              <a:t>6</a:t>
            </a:r>
            <a:endParaRPr lang="en-US" sz="900" dirty="0"/>
          </a:p>
        </p:txBody>
      </p:sp>
      <p:sp>
        <p:nvSpPr>
          <p:cNvPr id="9" name="Caption">
            <a:extLst>
              <a:ext uri="{FF2B5EF4-FFF2-40B4-BE49-F238E27FC236}">
                <a16:creationId xmlns:a16="http://schemas.microsoft.com/office/drawing/2014/main" id="{5ADB50F1-8C4F-B22F-C72A-689C205BBF77}"/>
              </a:ext>
            </a:extLst>
          </p:cNvPr>
          <p:cNvSpPr/>
          <p:nvPr/>
        </p:nvSpPr>
        <p:spPr>
          <a:xfrm>
            <a:off x="140000" y="4330000"/>
            <a:ext cx="5160000" cy="400000"/>
          </a:xfrm>
          <a:prstGeom prst="rect">
            <a:avLst/>
          </a:prstGeom>
          <a:noFill/>
          <a:ln/>
        </p:spPr>
        <p:txBody>
          <a:bodyPr wrap="square" lIns="0" tIns="0" rIns="0" bIns="0" rtlCol="0" anchor="t"/>
          <a:lstStyle/>
          <a:p>
            <a:pPr marL="0" indent="0" algn="ctr">
              <a:buNone/>
            </a:pPr>
            <a:r>
              <a:rPr lang="ja-JP" altLang="en-US" sz="1050" dirty="0">
                <a:solidFill>
                  <a:srgbClr val="5A90B8"/>
                </a:solidFill>
                <a:latin typeface="Calibri" pitchFamily="34" charset="0"/>
                <a:ea typeface="Calibri" pitchFamily="34" charset="-122"/>
                <a:cs typeface="Calibri" pitchFamily="34" charset="-120"/>
              </a:rPr>
              <a:t>【図】最低賃金の推移と中小企業の賃上げ状況（中小企業白書）</a:t>
            </a:r>
            <a:endParaRPr lang="en-US" sz="1050" dirty="0"/>
          </a:p>
        </p:txBody>
      </p:sp>
      <p:sp>
        <p:nvSpPr>
          <p:cNvPr id="6" name="RightHeading">
            <a:extLst>
              <a:ext uri="{FF2B5EF4-FFF2-40B4-BE49-F238E27FC236}">
                <a16:creationId xmlns:a16="http://schemas.microsoft.com/office/drawing/2014/main" id="{6D58FAF9-C470-3D31-C483-9CA9D728BBFB}"/>
              </a:ext>
            </a:extLst>
          </p:cNvPr>
          <p:cNvSpPr/>
          <p:nvPr/>
        </p:nvSpPr>
        <p:spPr>
          <a:xfrm>
            <a:off x="5501120" y="1798424"/>
            <a:ext cx="3460000" cy="700000"/>
          </a:xfrm>
          <a:prstGeom prst="rect">
            <a:avLst/>
          </a:prstGeom>
          <a:noFill/>
          <a:ln/>
        </p:spPr>
        <p:txBody>
          <a:bodyPr wrap="square" lIns="0" tIns="0" rIns="0" bIns="0" rtlCol="0" anchor="ctr"/>
          <a:lstStyle/>
          <a:p>
            <a:r>
              <a:rPr lang="ja-JP" altLang="en-US" sz="2400" b="1" dirty="0">
                <a:solidFill>
                  <a:srgbClr val="1A5CAD"/>
                </a:solidFill>
                <a:latin typeface="UD デジタル 教科書体 NP-R" panose="02020400000000000000" pitchFamily="18" charset="-128"/>
                <a:ea typeface="UD デジタル 教科書体 NP-R" panose="02020400000000000000" pitchFamily="18" charset="-128"/>
                <a:cs typeface="Calibri" pitchFamily="34" charset="-120"/>
              </a:rPr>
              <a:t>業績によらず賃上げを迫られる中小企業</a:t>
            </a:r>
            <a:endParaRPr lang="en-US" sz="2400" dirty="0">
              <a:latin typeface="UD デジタル 教科書体 NP-R" panose="02020400000000000000" pitchFamily="18" charset="-128"/>
              <a:ea typeface="UD デジタル 教科書体 NP-R" panose="02020400000000000000" pitchFamily="18" charset="-128"/>
            </a:endParaRPr>
          </a:p>
        </p:txBody>
      </p:sp>
      <p:sp>
        <p:nvSpPr>
          <p:cNvPr id="7" name="RightBody">
            <a:extLst>
              <a:ext uri="{FF2B5EF4-FFF2-40B4-BE49-F238E27FC236}">
                <a16:creationId xmlns:a16="http://schemas.microsoft.com/office/drawing/2014/main" id="{6CC31E09-AEEF-4BF1-B087-3561696BD6CB}"/>
              </a:ext>
            </a:extLst>
          </p:cNvPr>
          <p:cNvSpPr/>
          <p:nvPr/>
        </p:nvSpPr>
        <p:spPr>
          <a:xfrm>
            <a:off x="5535535" y="2773506"/>
            <a:ext cx="3460000" cy="917354"/>
          </a:xfrm>
          <a:prstGeom prst="rect">
            <a:avLst/>
          </a:prstGeom>
          <a:noFill/>
          <a:ln/>
        </p:spPr>
        <p:txBody>
          <a:bodyPr wrap="square" lIns="0" tIns="0" rIns="0" bIns="0" rtlCol="0" anchor="t"/>
          <a:lstStyle/>
          <a:p>
            <a:r>
              <a:rPr lang="ja-JP" altLang="en-US"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業績が改善していなくても約</a:t>
            </a:r>
            <a:r>
              <a:rPr lang="en-US" altLang="ja-JP"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40%</a:t>
            </a:r>
            <a:r>
              <a:rPr lang="ja-JP" altLang="en-US"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の中小企業が賃上げを実施。</a:t>
            </a:r>
            <a:endParaRPr lang="en-US" sz="1400" dirty="0">
              <a:latin typeface="UD デジタル 教科書体 NP-R" panose="02020400000000000000" pitchFamily="18" charset="-128"/>
              <a:ea typeface="UD デジタル 教科書体 NP-R" panose="02020400000000000000" pitchFamily="18" charset="-128"/>
            </a:endParaRPr>
          </a:p>
        </p:txBody>
      </p:sp>
      <p:pic>
        <p:nvPicPr>
          <p:cNvPr id="11" name="Picture 11">
            <a:extLst>
              <a:ext uri="{FF2B5EF4-FFF2-40B4-BE49-F238E27FC236}">
                <a16:creationId xmlns:a16="http://schemas.microsoft.com/office/drawing/2014/main" id="{6F7C9E16-8DEE-9E5E-2AF6-EC10A332852A}"/>
              </a:ext>
            </a:extLst>
          </p:cNvPr>
          <p:cNvPicPr>
            <a:picLocks noChangeAspect="1"/>
          </p:cNvPicPr>
          <p:nvPr/>
        </p:nvPicPr>
        <p:blipFill>
          <a:blip r:embed="rId2" cstate="print">
            <a:extLst>
              <a:ext uri="{28A0092B-C50C-407E-A947-70E740481C1C}">
                <a14:useLocalDpi xmlns:a14="http://schemas.microsoft.com/office/drawing/2010/main" val="0"/>
              </a:ext>
            </a:extLst>
          </a:blip>
          <a:srcRect t="7895" b="9772"/>
          <a:stretch>
            <a:fillRect/>
          </a:stretch>
        </p:blipFill>
        <p:spPr bwMode="auto">
          <a:xfrm>
            <a:off x="0" y="924247"/>
            <a:ext cx="5416423" cy="3963924"/>
          </a:xfrm>
          <a:prstGeom prst="rect">
            <a:avLst/>
          </a:prstGeom>
          <a:noFill/>
          <a:ln>
            <a:noFill/>
          </a:ln>
        </p:spPr>
      </p:pic>
    </p:spTree>
    <p:extLst>
      <p:ext uri="{BB962C8B-B14F-4D97-AF65-F5344CB8AC3E}">
        <p14:creationId xmlns:p14="http://schemas.microsoft.com/office/powerpoint/2010/main" val="700731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chemeClr val="bg1"/>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A5CAD"/>
          </a:solidFill>
          <a:ln w="12700">
            <a:solidFill>
              <a:srgbClr val="1A5CAD"/>
            </a:solidFill>
            <a:prstDash val="solid"/>
          </a:ln>
        </p:spPr>
        <p:txBody>
          <a:bodyPr/>
          <a:lstStyle/>
          <a:p>
            <a:endParaRPr lang="ja-JP" altLang="en-US" dirty="0"/>
          </a:p>
        </p:txBody>
      </p:sp>
      <p:sp>
        <p:nvSpPr>
          <p:cNvPr id="3" name="Shape 1"/>
          <p:cNvSpPr/>
          <p:nvPr/>
        </p:nvSpPr>
        <p:spPr>
          <a:xfrm>
            <a:off x="0" y="658368"/>
            <a:ext cx="9144000" cy="41148"/>
          </a:xfrm>
          <a:prstGeom prst="rect">
            <a:avLst/>
          </a:prstGeom>
          <a:solidFill>
            <a:schemeClr val="bg1">
              <a:lumMod val="75000"/>
            </a:schemeClr>
          </a:solidFill>
          <a:ln w="12700">
            <a:noFill/>
            <a:prstDash val="solid"/>
          </a:ln>
        </p:spPr>
        <p:txBody>
          <a:bodyPr/>
          <a:lstStyle/>
          <a:p>
            <a:endParaRPr lang="ja-JP" altLang="en-US"/>
          </a:p>
        </p:txBody>
      </p:sp>
      <p:sp>
        <p:nvSpPr>
          <p:cNvPr id="4" name="Text 2"/>
          <p:cNvSpPr/>
          <p:nvPr/>
        </p:nvSpPr>
        <p:spPr>
          <a:xfrm>
            <a:off x="365760" y="0"/>
            <a:ext cx="8412480" cy="658368"/>
          </a:xfrm>
          <a:prstGeom prst="rect">
            <a:avLst/>
          </a:prstGeom>
          <a:noFill/>
          <a:ln/>
        </p:spPr>
        <p:txBody>
          <a:bodyPr wrap="square" lIns="0" tIns="0" rIns="0" bIns="0" rtlCol="0" anchor="ctr"/>
          <a:lstStyle/>
          <a:p>
            <a:pPr marL="0" indent="0" algn="l">
              <a:buNone/>
            </a:pPr>
            <a:r>
              <a:rPr lang="ja-JP" altLang="en-US" sz="2000" b="1" dirty="0">
                <a:solidFill>
                  <a:srgbClr val="FFFFFF"/>
                </a:solidFill>
                <a:latin typeface="UD デジタル 教科書体 NP-R" panose="02020400000000000000" pitchFamily="18" charset="-128"/>
                <a:ea typeface="UD デジタル 教科書体 NP-R" panose="02020400000000000000" pitchFamily="18" charset="-128"/>
                <a:cs typeface="Calibri" pitchFamily="34" charset="-120"/>
              </a:rPr>
              <a:t>賃上げを行う理由</a:t>
            </a:r>
            <a:endParaRPr lang="en-US" sz="2000" dirty="0">
              <a:latin typeface="UD デジタル 教科書体 NP-R" panose="02020400000000000000" pitchFamily="18" charset="-128"/>
              <a:ea typeface="UD デジタル 教科書体 NP-R" panose="02020400000000000000" pitchFamily="18" charset="-128"/>
            </a:endParaRPr>
          </a:p>
        </p:txBody>
      </p:sp>
      <p:sp>
        <p:nvSpPr>
          <p:cNvPr id="5" name="Text 3"/>
          <p:cNvSpPr/>
          <p:nvPr/>
        </p:nvSpPr>
        <p:spPr>
          <a:xfrm>
            <a:off x="8503920" y="4892040"/>
            <a:ext cx="457200" cy="182880"/>
          </a:xfrm>
          <a:prstGeom prst="rect">
            <a:avLst/>
          </a:prstGeom>
          <a:noFill/>
          <a:ln/>
        </p:spPr>
        <p:txBody>
          <a:bodyPr wrap="square" lIns="0" tIns="0" rIns="0" bIns="0" rtlCol="0" anchor="ctr"/>
          <a:lstStyle/>
          <a:p>
            <a:pPr marL="0" indent="0" algn="r">
              <a:buNone/>
            </a:pPr>
            <a:r>
              <a:rPr lang="en-US" sz="900" dirty="0">
                <a:solidFill>
                  <a:srgbClr val="4A6278"/>
                </a:solidFill>
                <a:latin typeface="Calibri" pitchFamily="34" charset="0"/>
                <a:ea typeface="Calibri" pitchFamily="34" charset="-122"/>
                <a:cs typeface="Calibri" pitchFamily="34" charset="-120"/>
              </a:rPr>
              <a:t>7</a:t>
            </a:r>
            <a:endParaRPr lang="en-US" sz="900" dirty="0"/>
          </a:p>
        </p:txBody>
      </p:sp>
      <p:sp>
        <p:nvSpPr>
          <p:cNvPr id="6" name="RightHeading"/>
          <p:cNvSpPr/>
          <p:nvPr/>
        </p:nvSpPr>
        <p:spPr>
          <a:xfrm>
            <a:off x="5417767" y="1576700"/>
            <a:ext cx="3460000" cy="700000"/>
          </a:xfrm>
          <a:prstGeom prst="rect">
            <a:avLst/>
          </a:prstGeom>
          <a:noFill/>
          <a:ln/>
        </p:spPr>
        <p:txBody>
          <a:bodyPr wrap="square" lIns="0" tIns="0" rIns="0" bIns="0" rtlCol="0" anchor="ctr"/>
          <a:lstStyle/>
          <a:p>
            <a:r>
              <a:rPr lang="ja-JP" altLang="en-US" sz="2400" b="1" dirty="0">
                <a:solidFill>
                  <a:srgbClr val="1A5CAD"/>
                </a:solidFill>
                <a:latin typeface="UD デジタル 教科書体 NP-R" panose="02020400000000000000" pitchFamily="18" charset="-128"/>
                <a:ea typeface="UD デジタル 教科書体 NP-R" panose="02020400000000000000" pitchFamily="18" charset="-128"/>
                <a:cs typeface="Calibri" pitchFamily="34" charset="-120"/>
              </a:rPr>
              <a:t>採用・物価対応・他社への追随が三大要因</a:t>
            </a:r>
            <a:endParaRPr lang="en-US" sz="2400" dirty="0">
              <a:latin typeface="UD デジタル 教科書体 NP-R" panose="02020400000000000000" pitchFamily="18" charset="-128"/>
              <a:ea typeface="UD デジタル 教科書体 NP-R" panose="02020400000000000000" pitchFamily="18" charset="-128"/>
            </a:endParaRPr>
          </a:p>
        </p:txBody>
      </p:sp>
      <p:sp>
        <p:nvSpPr>
          <p:cNvPr id="7" name="RightBody"/>
          <p:cNvSpPr/>
          <p:nvPr/>
        </p:nvSpPr>
        <p:spPr>
          <a:xfrm>
            <a:off x="5417767" y="2663973"/>
            <a:ext cx="3726234" cy="1652987"/>
          </a:xfrm>
          <a:prstGeom prst="rect">
            <a:avLst/>
          </a:prstGeom>
          <a:noFill/>
          <a:ln/>
        </p:spPr>
        <p:txBody>
          <a:bodyPr wrap="square" lIns="0" tIns="0" rIns="0" bIns="0" rtlCol="0" anchor="t"/>
          <a:lstStyle/>
          <a:p>
            <a:pPr marL="0" indent="0" algn="l">
              <a:buNone/>
            </a:pPr>
            <a:r>
              <a:rPr lang="ja-JP" altLang="en-US"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「賃上げしなければ離職・採用難」という構造的な圧力が働いている。</a:t>
            </a:r>
            <a:endParaRPr lang="en-US" sz="1400" dirty="0">
              <a:latin typeface="UD デジタル 教科書体 NP-R" panose="02020400000000000000" pitchFamily="18" charset="-128"/>
              <a:ea typeface="UD デジタル 教科書体 NP-R" panose="02020400000000000000" pitchFamily="18" charset="-128"/>
            </a:endParaRPr>
          </a:p>
        </p:txBody>
      </p:sp>
      <p:pic>
        <p:nvPicPr>
          <p:cNvPr id="10" name="Picture 12">
            <a:extLst>
              <a:ext uri="{FF2B5EF4-FFF2-40B4-BE49-F238E27FC236}">
                <a16:creationId xmlns:a16="http://schemas.microsoft.com/office/drawing/2014/main" id="{27A8436F-BEE7-5A7D-6058-90AAB69F4B7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5546"/>
          <a:stretch>
            <a:fillRect/>
          </a:stretch>
        </p:blipFill>
        <p:spPr bwMode="auto">
          <a:xfrm>
            <a:off x="44956" y="1086789"/>
            <a:ext cx="5372811" cy="3448247"/>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chemeClr val="bg1"/>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A5CAD"/>
          </a:solidFill>
          <a:ln w="12700">
            <a:solidFill>
              <a:srgbClr val="1A5CAD"/>
            </a:solidFill>
            <a:prstDash val="solid"/>
          </a:ln>
        </p:spPr>
        <p:txBody>
          <a:bodyPr/>
          <a:lstStyle/>
          <a:p>
            <a:endParaRPr lang="ja-JP" altLang="en-US" dirty="0"/>
          </a:p>
        </p:txBody>
      </p:sp>
      <p:sp>
        <p:nvSpPr>
          <p:cNvPr id="3" name="Shape 1"/>
          <p:cNvSpPr/>
          <p:nvPr/>
        </p:nvSpPr>
        <p:spPr>
          <a:xfrm>
            <a:off x="0" y="658368"/>
            <a:ext cx="9144000" cy="41148"/>
          </a:xfrm>
          <a:prstGeom prst="rect">
            <a:avLst/>
          </a:prstGeom>
          <a:solidFill>
            <a:schemeClr val="bg1">
              <a:lumMod val="75000"/>
            </a:schemeClr>
          </a:solidFill>
          <a:ln w="12700">
            <a:noFill/>
            <a:prstDash val="solid"/>
          </a:ln>
        </p:spPr>
        <p:txBody>
          <a:bodyPr/>
          <a:lstStyle/>
          <a:p>
            <a:endParaRPr lang="ja-JP" altLang="en-US"/>
          </a:p>
        </p:txBody>
      </p:sp>
      <p:sp>
        <p:nvSpPr>
          <p:cNvPr id="4" name="Text 2"/>
          <p:cNvSpPr/>
          <p:nvPr/>
        </p:nvSpPr>
        <p:spPr>
          <a:xfrm>
            <a:off x="365760" y="0"/>
            <a:ext cx="8412480" cy="658368"/>
          </a:xfrm>
          <a:prstGeom prst="rect">
            <a:avLst/>
          </a:prstGeom>
          <a:noFill/>
          <a:ln/>
        </p:spPr>
        <p:txBody>
          <a:bodyPr wrap="square" lIns="0" tIns="0" rIns="0" bIns="0" rtlCol="0" anchor="ctr"/>
          <a:lstStyle/>
          <a:p>
            <a:pPr marL="0" indent="0" algn="l">
              <a:buNone/>
            </a:pPr>
            <a:r>
              <a:rPr lang="ja-JP" altLang="en-US" sz="2000" b="1" dirty="0">
                <a:solidFill>
                  <a:srgbClr val="FFFFFF"/>
                </a:solidFill>
                <a:latin typeface="UD デジタル 教科書体 NP-R" panose="02020400000000000000" pitchFamily="18" charset="-128"/>
                <a:ea typeface="UD デジタル 教科書体 NP-R" panose="02020400000000000000" pitchFamily="18" charset="-128"/>
                <a:cs typeface="Calibri" pitchFamily="34" charset="-120"/>
              </a:rPr>
              <a:t>金利の上昇</a:t>
            </a:r>
            <a:endParaRPr lang="en-US" sz="2000" dirty="0">
              <a:latin typeface="UD デジタル 教科書体 NP-R" panose="02020400000000000000" pitchFamily="18" charset="-128"/>
              <a:ea typeface="UD デジタル 教科書体 NP-R" panose="02020400000000000000" pitchFamily="18" charset="-128"/>
            </a:endParaRPr>
          </a:p>
        </p:txBody>
      </p:sp>
      <p:sp>
        <p:nvSpPr>
          <p:cNvPr id="5" name="Text 3"/>
          <p:cNvSpPr/>
          <p:nvPr/>
        </p:nvSpPr>
        <p:spPr>
          <a:xfrm>
            <a:off x="8503920" y="4892040"/>
            <a:ext cx="457200" cy="182880"/>
          </a:xfrm>
          <a:prstGeom prst="rect">
            <a:avLst/>
          </a:prstGeom>
          <a:noFill/>
          <a:ln/>
        </p:spPr>
        <p:txBody>
          <a:bodyPr wrap="square" lIns="0" tIns="0" rIns="0" bIns="0" rtlCol="0" anchor="ctr"/>
          <a:lstStyle/>
          <a:p>
            <a:pPr marL="0" indent="0" algn="r">
              <a:buNone/>
            </a:pPr>
            <a:r>
              <a:rPr lang="en-US" sz="900" dirty="0">
                <a:solidFill>
                  <a:srgbClr val="4A6278"/>
                </a:solidFill>
                <a:latin typeface="Calibri" pitchFamily="34" charset="0"/>
                <a:ea typeface="Calibri" pitchFamily="34" charset="-122"/>
                <a:cs typeface="Calibri" pitchFamily="34" charset="-120"/>
              </a:rPr>
              <a:t>8</a:t>
            </a:r>
            <a:endParaRPr lang="en-US" sz="900" dirty="0"/>
          </a:p>
        </p:txBody>
      </p:sp>
      <p:sp>
        <p:nvSpPr>
          <p:cNvPr id="9" name="Caption"/>
          <p:cNvSpPr/>
          <p:nvPr/>
        </p:nvSpPr>
        <p:spPr>
          <a:xfrm>
            <a:off x="140000" y="4330000"/>
            <a:ext cx="5160000" cy="400000"/>
          </a:xfrm>
          <a:prstGeom prst="rect">
            <a:avLst/>
          </a:prstGeom>
          <a:noFill/>
          <a:ln/>
        </p:spPr>
        <p:txBody>
          <a:bodyPr wrap="square" lIns="0" tIns="0" rIns="0" bIns="0" rtlCol="0" anchor="t"/>
          <a:lstStyle/>
          <a:p>
            <a:pPr marL="0" indent="0" algn="ctr">
              <a:buNone/>
            </a:pPr>
            <a:r>
              <a:rPr lang="ja-JP" altLang="en-US" sz="1050" dirty="0">
                <a:solidFill>
                  <a:srgbClr val="5A90B8"/>
                </a:solidFill>
                <a:latin typeface="Calibri" pitchFamily="34" charset="0"/>
                <a:ea typeface="Calibri" pitchFamily="34" charset="-122"/>
                <a:cs typeface="Calibri" pitchFamily="34" charset="-120"/>
              </a:rPr>
              <a:t>【図】基準金利とDIの推移（中小企業白書）</a:t>
            </a:r>
            <a:endParaRPr lang="en-US" sz="1050" dirty="0"/>
          </a:p>
        </p:txBody>
      </p:sp>
      <p:sp>
        <p:nvSpPr>
          <p:cNvPr id="6" name="RightHeading"/>
          <p:cNvSpPr/>
          <p:nvPr/>
        </p:nvSpPr>
        <p:spPr>
          <a:xfrm>
            <a:off x="5501120" y="1600607"/>
            <a:ext cx="3460000" cy="700000"/>
          </a:xfrm>
          <a:prstGeom prst="rect">
            <a:avLst/>
          </a:prstGeom>
          <a:noFill/>
          <a:ln/>
        </p:spPr>
        <p:txBody>
          <a:bodyPr wrap="square" lIns="0" tIns="0" rIns="0" bIns="0" rtlCol="0" anchor="ctr"/>
          <a:lstStyle/>
          <a:p>
            <a:r>
              <a:rPr lang="ja-JP" altLang="en-US" sz="2400" b="1" dirty="0">
                <a:solidFill>
                  <a:srgbClr val="1A5CAD"/>
                </a:solidFill>
                <a:latin typeface="UD デジタル 教科書体 NP-R" panose="02020400000000000000" pitchFamily="18" charset="-128"/>
                <a:ea typeface="UD デジタル 教科書体 NP-R" panose="02020400000000000000" pitchFamily="18" charset="-128"/>
                <a:cs typeface="Calibri" pitchFamily="34" charset="-120"/>
              </a:rPr>
              <a:t>金利負担が増加傾向</a:t>
            </a:r>
            <a:endParaRPr lang="en-US" sz="2400" dirty="0">
              <a:latin typeface="UD デジタル 教科書体 NP-R" panose="02020400000000000000" pitchFamily="18" charset="-128"/>
              <a:ea typeface="UD デジタル 教科書体 NP-R" panose="02020400000000000000" pitchFamily="18" charset="-128"/>
            </a:endParaRPr>
          </a:p>
        </p:txBody>
      </p:sp>
      <p:sp>
        <p:nvSpPr>
          <p:cNvPr id="7" name="RightBody"/>
          <p:cNvSpPr/>
          <p:nvPr/>
        </p:nvSpPr>
        <p:spPr>
          <a:xfrm>
            <a:off x="5501120" y="2617889"/>
            <a:ext cx="3460000" cy="1623520"/>
          </a:xfrm>
          <a:prstGeom prst="rect">
            <a:avLst/>
          </a:prstGeom>
          <a:noFill/>
          <a:ln/>
        </p:spPr>
        <p:txBody>
          <a:bodyPr wrap="square" lIns="0" tIns="0" rIns="0" bIns="0" rtlCol="0" anchor="t"/>
          <a:lstStyle/>
          <a:p>
            <a:pPr marL="0" indent="0" algn="l">
              <a:buNone/>
            </a:pPr>
            <a:r>
              <a:rPr lang="ja-JP" altLang="en-US"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物価上昇が続く限り、さらなる金利上昇が見込まれる。</a:t>
            </a:r>
            <a:endParaRPr lang="en-US" sz="1400" dirty="0">
              <a:latin typeface="UD デジタル 教科書体 NP-R" panose="02020400000000000000" pitchFamily="18" charset="-128"/>
              <a:ea typeface="UD デジタル 教科書体 NP-R" panose="02020400000000000000" pitchFamily="18" charset="-128"/>
            </a:endParaRPr>
          </a:p>
          <a:p>
            <a:pPr marL="0" indent="0" algn="l">
              <a:buNone/>
            </a:pPr>
            <a:endParaRPr lang="en-US" sz="1400" dirty="0">
              <a:latin typeface="UD デジタル 教科書体 NP-R" panose="02020400000000000000" pitchFamily="18" charset="-128"/>
              <a:ea typeface="UD デジタル 教科書体 NP-R" panose="02020400000000000000" pitchFamily="18" charset="-128"/>
            </a:endParaRPr>
          </a:p>
          <a:p>
            <a:pPr marL="0" indent="0" algn="l">
              <a:buNone/>
            </a:pPr>
            <a:r>
              <a:rPr lang="ja-JP" altLang="en-US" sz="1400" dirty="0">
                <a:solidFill>
                  <a:srgbClr val="1E2D3E"/>
                </a:solidFill>
                <a:latin typeface="UD デジタル 教科書体 NP-R" panose="02020400000000000000" pitchFamily="18" charset="-128"/>
                <a:ea typeface="UD デジタル 教科書体 NP-R" panose="02020400000000000000" pitchFamily="18" charset="-128"/>
                <a:cs typeface="Calibri" pitchFamily="34" charset="-120"/>
              </a:rPr>
              <a:t>借入コストの増大は資金繰りに直接影響。自社の資金構成を見直し、不要な資金流出を防ぐことが重要となる。</a:t>
            </a:r>
            <a:endParaRPr lang="en-US" sz="1400" dirty="0">
              <a:latin typeface="UD デジタル 教科書体 NP-R" panose="02020400000000000000" pitchFamily="18" charset="-128"/>
              <a:ea typeface="UD デジタル 教科書体 NP-R" panose="02020400000000000000" pitchFamily="18" charset="-128"/>
            </a:endParaRPr>
          </a:p>
        </p:txBody>
      </p:sp>
      <p:pic>
        <p:nvPicPr>
          <p:cNvPr id="10" name="Picture 11">
            <a:extLst>
              <a:ext uri="{FF2B5EF4-FFF2-40B4-BE49-F238E27FC236}">
                <a16:creationId xmlns:a16="http://schemas.microsoft.com/office/drawing/2014/main" id="{145EB9E7-1590-279B-954E-E5C58E82DB96}"/>
              </a:ext>
            </a:extLst>
          </p:cNvPr>
          <p:cNvPicPr>
            <a:picLocks noChangeAspect="1"/>
          </p:cNvPicPr>
          <p:nvPr/>
        </p:nvPicPr>
        <p:blipFill>
          <a:blip r:embed="rId2" cstate="print">
            <a:extLst>
              <a:ext uri="{28A0092B-C50C-407E-A947-70E740481C1C}">
                <a14:useLocalDpi xmlns:a14="http://schemas.microsoft.com/office/drawing/2010/main" val="0"/>
              </a:ext>
            </a:extLst>
          </a:blip>
          <a:srcRect t="6469"/>
          <a:stretch>
            <a:fillRect/>
          </a:stretch>
        </p:blipFill>
        <p:spPr bwMode="auto">
          <a:xfrm>
            <a:off x="31511" y="759656"/>
            <a:ext cx="5082095" cy="422175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1569</TotalTime>
  <Words>2447</Words>
  <Application>Microsoft Office PowerPoint</Application>
  <PresentationFormat>画面に合わせる (16:9)</PresentationFormat>
  <Paragraphs>298</Paragraphs>
  <Slides>28</Slides>
  <Notes>4</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28</vt:i4>
      </vt:variant>
    </vt:vector>
  </HeadingPairs>
  <TitlesOfParts>
    <vt:vector size="34" baseType="lpstr">
      <vt:lpstr>ＭＳ ゴシック</vt:lpstr>
      <vt:lpstr>UD デジタル 教科書体 NK-R</vt:lpstr>
      <vt:lpstr>UD デジタル 教科書体 NP-R</vt:lpstr>
      <vt:lpstr>Arial</vt:lpstr>
      <vt:lpstr>Calibri</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中小企業の生産性向上に向けた支援政策</dc:title>
  <dc:subject>PptxGenJS Presentation</dc:subject>
  <dc:creator>PptxGenJS</dc:creator>
  <cp:lastModifiedBy>hitoshi sakon</cp:lastModifiedBy>
  <cp:revision>60</cp:revision>
  <dcterms:created xsi:type="dcterms:W3CDTF">2026-05-28T01:44:23Z</dcterms:created>
  <dcterms:modified xsi:type="dcterms:W3CDTF">2026-06-30T01:57:09Z</dcterms:modified>
</cp:coreProperties>
</file>