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310" r:id="rId3"/>
    <p:sldId id="596" r:id="rId4"/>
    <p:sldId id="598" r:id="rId5"/>
    <p:sldId id="599" r:id="rId6"/>
    <p:sldId id="601" r:id="rId7"/>
    <p:sldId id="602" r:id="rId8"/>
    <p:sldId id="600" r:id="rId9"/>
    <p:sldId id="604" r:id="rId10"/>
    <p:sldId id="265" r:id="rId11"/>
    <p:sldId id="603" r:id="rId12"/>
    <p:sldId id="605" r:id="rId13"/>
    <p:sldId id="606" r:id="rId14"/>
    <p:sldId id="615" r:id="rId15"/>
    <p:sldId id="607" r:id="rId16"/>
    <p:sldId id="608" r:id="rId17"/>
    <p:sldId id="609" r:id="rId18"/>
    <p:sldId id="610" r:id="rId19"/>
    <p:sldId id="611" r:id="rId20"/>
    <p:sldId id="612" r:id="rId21"/>
    <p:sldId id="613" r:id="rId22"/>
    <p:sldId id="614" r:id="rId23"/>
  </p:sldIdLst>
  <p:sldSz cx="12192000" cy="6858000"/>
  <p:notesSz cx="9939338" cy="68072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2679"/>
    <a:srgbClr val="FF3300"/>
    <a:srgbClr val="D45126"/>
    <a:srgbClr val="CC3300"/>
    <a:srgbClr val="00C057"/>
    <a:srgbClr val="EF6B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429" autoAdjust="0"/>
    <p:restoredTop sz="94688" autoAdjust="0"/>
  </p:normalViewPr>
  <p:slideViewPr>
    <p:cSldViewPr snapToGrid="0">
      <p:cViewPr varScale="1">
        <p:scale>
          <a:sx n="68" d="100"/>
          <a:sy n="68" d="100"/>
        </p:scale>
        <p:origin x="86" y="2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306888" cy="34131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629275" y="0"/>
            <a:ext cx="4308475" cy="341313"/>
          </a:xfrm>
          <a:prstGeom prst="rect">
            <a:avLst/>
          </a:prstGeom>
        </p:spPr>
        <p:txBody>
          <a:bodyPr vert="horz" lIns="91440" tIns="45720" rIns="91440" bIns="45720" rtlCol="0"/>
          <a:lstStyle>
            <a:lvl1pPr algn="r">
              <a:defRPr sz="1200"/>
            </a:lvl1pPr>
          </a:lstStyle>
          <a:p>
            <a:fld id="{BA3416A0-AAD6-4D65-82A6-DCA88E9E68DB}" type="datetimeFigureOut">
              <a:rPr kumimoji="1" lang="ja-JP" altLang="en-US" smtClean="0"/>
              <a:t>2026/6/8</a:t>
            </a:fld>
            <a:endParaRPr kumimoji="1" lang="ja-JP" altLang="en-US"/>
          </a:p>
        </p:txBody>
      </p:sp>
      <p:sp>
        <p:nvSpPr>
          <p:cNvPr id="4" name="スライド イメージ プレースホルダー 3"/>
          <p:cNvSpPr>
            <a:spLocks noGrp="1" noRot="1" noChangeAspect="1"/>
          </p:cNvSpPr>
          <p:nvPr>
            <p:ph type="sldImg" idx="2"/>
          </p:nvPr>
        </p:nvSpPr>
        <p:spPr>
          <a:xfrm>
            <a:off x="2927350" y="850900"/>
            <a:ext cx="4084638" cy="229711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93775" y="3276600"/>
            <a:ext cx="7951788" cy="26797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465888"/>
            <a:ext cx="4306888" cy="34131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629275" y="6465888"/>
            <a:ext cx="4308475" cy="341312"/>
          </a:xfrm>
          <a:prstGeom prst="rect">
            <a:avLst/>
          </a:prstGeom>
        </p:spPr>
        <p:txBody>
          <a:bodyPr vert="horz" lIns="91440" tIns="45720" rIns="91440" bIns="45720" rtlCol="0" anchor="b"/>
          <a:lstStyle>
            <a:lvl1pPr algn="r">
              <a:defRPr sz="1200"/>
            </a:lvl1pPr>
          </a:lstStyle>
          <a:p>
            <a:fld id="{43AE624A-871C-4EA6-83A8-DB8E039F0888}" type="slidenum">
              <a:rPr kumimoji="1" lang="ja-JP" altLang="en-US" smtClean="0"/>
              <a:t>‹#›</a:t>
            </a:fld>
            <a:endParaRPr kumimoji="1" lang="ja-JP" altLang="en-US"/>
          </a:p>
        </p:txBody>
      </p:sp>
    </p:spTree>
    <p:extLst>
      <p:ext uri="{BB962C8B-B14F-4D97-AF65-F5344CB8AC3E}">
        <p14:creationId xmlns:p14="http://schemas.microsoft.com/office/powerpoint/2010/main" val="8082133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dirty="0"/>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88C39D3-24E1-4AEF-890B-2D50A5EE283D}"/>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557EDFB-21DE-418B-8F3E-3036477329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37FC3155-99EB-49F2-AEAB-48BE43C43B79}"/>
              </a:ext>
            </a:extLst>
          </p:cNvPr>
          <p:cNvSpPr>
            <a:spLocks noGrp="1"/>
          </p:cNvSpPr>
          <p:nvPr>
            <p:ph type="dt" sz="half" idx="10"/>
          </p:nvPr>
        </p:nvSpPr>
        <p:spPr/>
        <p:txBody>
          <a:bodyPr/>
          <a:lstStyle/>
          <a:p>
            <a:fld id="{DE914C76-1733-410D-894C-4F951B3E6A12}" type="datetimeFigureOut">
              <a:rPr kumimoji="1" lang="ja-JP" altLang="en-US" smtClean="0"/>
              <a:t>2026/6/8</a:t>
            </a:fld>
            <a:endParaRPr kumimoji="1" lang="ja-JP" altLang="en-US"/>
          </a:p>
        </p:txBody>
      </p:sp>
      <p:sp>
        <p:nvSpPr>
          <p:cNvPr id="5" name="フッター プレースホルダー 4">
            <a:extLst>
              <a:ext uri="{FF2B5EF4-FFF2-40B4-BE49-F238E27FC236}">
                <a16:creationId xmlns:a16="http://schemas.microsoft.com/office/drawing/2014/main" id="{53DEA083-5A19-44D4-9845-B8396AF31F5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B554B08-D13B-4CD0-837A-B30FEA3103ED}"/>
              </a:ext>
            </a:extLst>
          </p:cNvPr>
          <p:cNvSpPr>
            <a:spLocks noGrp="1"/>
          </p:cNvSpPr>
          <p:nvPr>
            <p:ph type="sldNum" sz="quarter" idx="12"/>
          </p:nvPr>
        </p:nvSpPr>
        <p:spPr/>
        <p:txBody>
          <a:body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2843666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48B656-B431-4E07-855E-FA46DCC489BF}"/>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CE2EFE8-E155-4FFD-95AE-B13D0046E407}"/>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A027AFC-5B9B-48B9-81AB-148EE1952FD7}"/>
              </a:ext>
            </a:extLst>
          </p:cNvPr>
          <p:cNvSpPr>
            <a:spLocks noGrp="1"/>
          </p:cNvSpPr>
          <p:nvPr>
            <p:ph type="dt" sz="half" idx="10"/>
          </p:nvPr>
        </p:nvSpPr>
        <p:spPr/>
        <p:txBody>
          <a:bodyPr/>
          <a:lstStyle/>
          <a:p>
            <a:fld id="{DE914C76-1733-410D-894C-4F951B3E6A12}" type="datetimeFigureOut">
              <a:rPr kumimoji="1" lang="ja-JP" altLang="en-US" smtClean="0"/>
              <a:t>2026/6/8</a:t>
            </a:fld>
            <a:endParaRPr kumimoji="1" lang="ja-JP" altLang="en-US"/>
          </a:p>
        </p:txBody>
      </p:sp>
      <p:sp>
        <p:nvSpPr>
          <p:cNvPr id="5" name="フッター プレースホルダー 4">
            <a:extLst>
              <a:ext uri="{FF2B5EF4-FFF2-40B4-BE49-F238E27FC236}">
                <a16:creationId xmlns:a16="http://schemas.microsoft.com/office/drawing/2014/main" id="{7B5435AB-2CF0-43FD-8FD4-739A7ECACFC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479857C-794A-47C6-8155-F8D5F8F56DFE}"/>
              </a:ext>
            </a:extLst>
          </p:cNvPr>
          <p:cNvSpPr>
            <a:spLocks noGrp="1"/>
          </p:cNvSpPr>
          <p:nvPr>
            <p:ph type="sldNum" sz="quarter" idx="12"/>
          </p:nvPr>
        </p:nvSpPr>
        <p:spPr/>
        <p:txBody>
          <a:body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982214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3A1187A-2EBF-4DBD-9867-BE37C0E127D7}"/>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CF2DE527-5688-43A3-9CF8-3C561776FC27}"/>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B040804-6D26-4B94-A7FF-CFC5565F904A}"/>
              </a:ext>
            </a:extLst>
          </p:cNvPr>
          <p:cNvSpPr>
            <a:spLocks noGrp="1"/>
          </p:cNvSpPr>
          <p:nvPr>
            <p:ph type="dt" sz="half" idx="10"/>
          </p:nvPr>
        </p:nvSpPr>
        <p:spPr/>
        <p:txBody>
          <a:bodyPr/>
          <a:lstStyle/>
          <a:p>
            <a:fld id="{DE914C76-1733-410D-894C-4F951B3E6A12}" type="datetimeFigureOut">
              <a:rPr kumimoji="1" lang="ja-JP" altLang="en-US" smtClean="0"/>
              <a:t>2026/6/8</a:t>
            </a:fld>
            <a:endParaRPr kumimoji="1" lang="ja-JP" altLang="en-US"/>
          </a:p>
        </p:txBody>
      </p:sp>
      <p:sp>
        <p:nvSpPr>
          <p:cNvPr id="5" name="フッター プレースホルダー 4">
            <a:extLst>
              <a:ext uri="{FF2B5EF4-FFF2-40B4-BE49-F238E27FC236}">
                <a16:creationId xmlns:a16="http://schemas.microsoft.com/office/drawing/2014/main" id="{39FC01B5-5C99-42BD-84BE-B80636E63BB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74F2360-620A-45A9-8852-D91713618764}"/>
              </a:ext>
            </a:extLst>
          </p:cNvPr>
          <p:cNvSpPr>
            <a:spLocks noGrp="1"/>
          </p:cNvSpPr>
          <p:nvPr>
            <p:ph type="sldNum" sz="quarter" idx="12"/>
          </p:nvPr>
        </p:nvSpPr>
        <p:spPr/>
        <p:txBody>
          <a:body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3945871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4130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53FE74-30C8-4F63-8512-24E6838C5B4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AA6F336-1553-4937-B773-2985B3A341DF}"/>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8CA9FD7-DF8C-4008-9451-1A5C78F15A74}"/>
              </a:ext>
            </a:extLst>
          </p:cNvPr>
          <p:cNvSpPr>
            <a:spLocks noGrp="1"/>
          </p:cNvSpPr>
          <p:nvPr>
            <p:ph type="dt" sz="half" idx="10"/>
          </p:nvPr>
        </p:nvSpPr>
        <p:spPr/>
        <p:txBody>
          <a:bodyPr/>
          <a:lstStyle/>
          <a:p>
            <a:fld id="{DE914C76-1733-410D-894C-4F951B3E6A12}" type="datetimeFigureOut">
              <a:rPr kumimoji="1" lang="ja-JP" altLang="en-US" smtClean="0"/>
              <a:t>2026/6/8</a:t>
            </a:fld>
            <a:endParaRPr kumimoji="1" lang="ja-JP" altLang="en-US"/>
          </a:p>
        </p:txBody>
      </p:sp>
      <p:sp>
        <p:nvSpPr>
          <p:cNvPr id="5" name="フッター プレースホルダー 4">
            <a:extLst>
              <a:ext uri="{FF2B5EF4-FFF2-40B4-BE49-F238E27FC236}">
                <a16:creationId xmlns:a16="http://schemas.microsoft.com/office/drawing/2014/main" id="{A17014DE-A289-45A9-A13D-4EA83756FDA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EEE37C2-B5A7-4F37-B6A7-E0A187DF04DD}"/>
              </a:ext>
            </a:extLst>
          </p:cNvPr>
          <p:cNvSpPr>
            <a:spLocks noGrp="1"/>
          </p:cNvSpPr>
          <p:nvPr>
            <p:ph type="sldNum" sz="quarter" idx="12"/>
          </p:nvPr>
        </p:nvSpPr>
        <p:spPr/>
        <p:txBody>
          <a:body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3678392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82AAF93-4ABD-433D-9C2F-A15F3EE0D818}"/>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5B2DC80-54B6-4D00-8251-231841B464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FA1250BD-2075-486E-9A2B-138A21B8591D}"/>
              </a:ext>
            </a:extLst>
          </p:cNvPr>
          <p:cNvSpPr>
            <a:spLocks noGrp="1"/>
          </p:cNvSpPr>
          <p:nvPr>
            <p:ph type="dt" sz="half" idx="10"/>
          </p:nvPr>
        </p:nvSpPr>
        <p:spPr/>
        <p:txBody>
          <a:bodyPr/>
          <a:lstStyle/>
          <a:p>
            <a:fld id="{DE914C76-1733-410D-894C-4F951B3E6A12}" type="datetimeFigureOut">
              <a:rPr kumimoji="1" lang="ja-JP" altLang="en-US" smtClean="0"/>
              <a:t>2026/6/8</a:t>
            </a:fld>
            <a:endParaRPr kumimoji="1" lang="ja-JP" altLang="en-US"/>
          </a:p>
        </p:txBody>
      </p:sp>
      <p:sp>
        <p:nvSpPr>
          <p:cNvPr id="5" name="フッター プレースホルダー 4">
            <a:extLst>
              <a:ext uri="{FF2B5EF4-FFF2-40B4-BE49-F238E27FC236}">
                <a16:creationId xmlns:a16="http://schemas.microsoft.com/office/drawing/2014/main" id="{4B341485-AC8E-4B26-8E65-66BB9485943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49C69B4-E5AB-455A-9D9F-4445EC860ADC}"/>
              </a:ext>
            </a:extLst>
          </p:cNvPr>
          <p:cNvSpPr>
            <a:spLocks noGrp="1"/>
          </p:cNvSpPr>
          <p:nvPr>
            <p:ph type="sldNum" sz="quarter" idx="12"/>
          </p:nvPr>
        </p:nvSpPr>
        <p:spPr/>
        <p:txBody>
          <a:body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3512063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5EB24C0-267D-48F1-80D6-B66198B7D74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3D20A99-69CA-4677-A613-8B6F34C3F7C3}"/>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CF14C3AF-E3AF-4452-8F88-73AF4D1D8876}"/>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86452079-4390-4E9F-97A1-48246C854977}"/>
              </a:ext>
            </a:extLst>
          </p:cNvPr>
          <p:cNvSpPr>
            <a:spLocks noGrp="1"/>
          </p:cNvSpPr>
          <p:nvPr>
            <p:ph type="dt" sz="half" idx="10"/>
          </p:nvPr>
        </p:nvSpPr>
        <p:spPr/>
        <p:txBody>
          <a:bodyPr/>
          <a:lstStyle/>
          <a:p>
            <a:fld id="{DE914C76-1733-410D-894C-4F951B3E6A12}" type="datetimeFigureOut">
              <a:rPr kumimoji="1" lang="ja-JP" altLang="en-US" smtClean="0"/>
              <a:t>2026/6/8</a:t>
            </a:fld>
            <a:endParaRPr kumimoji="1" lang="ja-JP" altLang="en-US"/>
          </a:p>
        </p:txBody>
      </p:sp>
      <p:sp>
        <p:nvSpPr>
          <p:cNvPr id="6" name="フッター プレースホルダー 5">
            <a:extLst>
              <a:ext uri="{FF2B5EF4-FFF2-40B4-BE49-F238E27FC236}">
                <a16:creationId xmlns:a16="http://schemas.microsoft.com/office/drawing/2014/main" id="{A44C1D5D-00A0-4000-84B4-4F05C8D4ECD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B49538F-3DE2-4641-88E0-2BB6483FCAD2}"/>
              </a:ext>
            </a:extLst>
          </p:cNvPr>
          <p:cNvSpPr>
            <a:spLocks noGrp="1"/>
          </p:cNvSpPr>
          <p:nvPr>
            <p:ph type="sldNum" sz="quarter" idx="12"/>
          </p:nvPr>
        </p:nvSpPr>
        <p:spPr/>
        <p:txBody>
          <a:body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2437180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E3AC459-5245-4C19-AC9A-F5253F648130}"/>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CC232CE-0959-4C82-A7DF-D220A2AF51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0D88C5CD-02A0-4C5D-95FD-5566702E06AC}"/>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AC7E5230-D12F-47DF-B20C-9450B2CD8D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CCC6C69-D5E6-4A30-8558-66D3F845112B}"/>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D034F228-88B3-49FF-A075-10F3135AFE0C}"/>
              </a:ext>
            </a:extLst>
          </p:cNvPr>
          <p:cNvSpPr>
            <a:spLocks noGrp="1"/>
          </p:cNvSpPr>
          <p:nvPr>
            <p:ph type="dt" sz="half" idx="10"/>
          </p:nvPr>
        </p:nvSpPr>
        <p:spPr/>
        <p:txBody>
          <a:bodyPr/>
          <a:lstStyle/>
          <a:p>
            <a:fld id="{DE914C76-1733-410D-894C-4F951B3E6A12}" type="datetimeFigureOut">
              <a:rPr kumimoji="1" lang="ja-JP" altLang="en-US" smtClean="0"/>
              <a:t>2026/6/8</a:t>
            </a:fld>
            <a:endParaRPr kumimoji="1" lang="ja-JP" altLang="en-US"/>
          </a:p>
        </p:txBody>
      </p:sp>
      <p:sp>
        <p:nvSpPr>
          <p:cNvPr id="8" name="フッター プレースホルダー 7">
            <a:extLst>
              <a:ext uri="{FF2B5EF4-FFF2-40B4-BE49-F238E27FC236}">
                <a16:creationId xmlns:a16="http://schemas.microsoft.com/office/drawing/2014/main" id="{D8CF24EB-4581-4C16-ACD1-0EDC69FA15C6}"/>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93AE464B-0481-4D77-9227-5B541929EC8E}"/>
              </a:ext>
            </a:extLst>
          </p:cNvPr>
          <p:cNvSpPr>
            <a:spLocks noGrp="1"/>
          </p:cNvSpPr>
          <p:nvPr>
            <p:ph type="sldNum" sz="quarter" idx="12"/>
          </p:nvPr>
        </p:nvSpPr>
        <p:spPr/>
        <p:txBody>
          <a:body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3093163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4D3B8E-A91E-4F08-94A9-294186AC4052}"/>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51BBA9C-1DFD-4738-AE4B-059FDCEC130B}"/>
              </a:ext>
            </a:extLst>
          </p:cNvPr>
          <p:cNvSpPr>
            <a:spLocks noGrp="1"/>
          </p:cNvSpPr>
          <p:nvPr>
            <p:ph type="dt" sz="half" idx="10"/>
          </p:nvPr>
        </p:nvSpPr>
        <p:spPr/>
        <p:txBody>
          <a:bodyPr/>
          <a:lstStyle/>
          <a:p>
            <a:fld id="{DE914C76-1733-410D-894C-4F951B3E6A12}" type="datetimeFigureOut">
              <a:rPr kumimoji="1" lang="ja-JP" altLang="en-US" smtClean="0"/>
              <a:t>2026/6/8</a:t>
            </a:fld>
            <a:endParaRPr kumimoji="1" lang="ja-JP" altLang="en-US"/>
          </a:p>
        </p:txBody>
      </p:sp>
      <p:sp>
        <p:nvSpPr>
          <p:cNvPr id="4" name="フッター プレースホルダー 3">
            <a:extLst>
              <a:ext uri="{FF2B5EF4-FFF2-40B4-BE49-F238E27FC236}">
                <a16:creationId xmlns:a16="http://schemas.microsoft.com/office/drawing/2014/main" id="{12EA4F2E-295F-4004-80AA-FAFC003AE105}"/>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1D7C02FA-F5B3-489E-91D3-6D2A047975C3}"/>
              </a:ext>
            </a:extLst>
          </p:cNvPr>
          <p:cNvSpPr>
            <a:spLocks noGrp="1"/>
          </p:cNvSpPr>
          <p:nvPr>
            <p:ph type="sldNum" sz="quarter" idx="12"/>
          </p:nvPr>
        </p:nvSpPr>
        <p:spPr/>
        <p:txBody>
          <a:body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2398562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B182C14C-878F-42E5-991A-A5CB624716C8}"/>
              </a:ext>
            </a:extLst>
          </p:cNvPr>
          <p:cNvSpPr>
            <a:spLocks noGrp="1"/>
          </p:cNvSpPr>
          <p:nvPr>
            <p:ph type="dt" sz="half" idx="10"/>
          </p:nvPr>
        </p:nvSpPr>
        <p:spPr/>
        <p:txBody>
          <a:bodyPr/>
          <a:lstStyle/>
          <a:p>
            <a:fld id="{DE914C76-1733-410D-894C-4F951B3E6A12}" type="datetimeFigureOut">
              <a:rPr kumimoji="1" lang="ja-JP" altLang="en-US" smtClean="0"/>
              <a:t>2026/6/8</a:t>
            </a:fld>
            <a:endParaRPr kumimoji="1" lang="ja-JP" altLang="en-US"/>
          </a:p>
        </p:txBody>
      </p:sp>
      <p:sp>
        <p:nvSpPr>
          <p:cNvPr id="3" name="フッター プレースホルダー 2">
            <a:extLst>
              <a:ext uri="{FF2B5EF4-FFF2-40B4-BE49-F238E27FC236}">
                <a16:creationId xmlns:a16="http://schemas.microsoft.com/office/drawing/2014/main" id="{F4119E2F-4110-46AE-A862-5025104C5659}"/>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A70C3EB-FD26-4AF3-A303-E28F693A7128}"/>
              </a:ext>
            </a:extLst>
          </p:cNvPr>
          <p:cNvSpPr>
            <a:spLocks noGrp="1"/>
          </p:cNvSpPr>
          <p:nvPr>
            <p:ph type="sldNum" sz="quarter" idx="12"/>
          </p:nvPr>
        </p:nvSpPr>
        <p:spPr/>
        <p:txBody>
          <a:body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1354021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2FDAA02-0FDE-4D3F-B5C8-2F5AF98298FC}"/>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1B3E504-6DC4-4033-BBFF-0E9CDD5967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7A7CC1D4-F7A6-4C80-B702-1C7993D9BD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8347D92-08C7-4AAB-8328-975E5C3FB39F}"/>
              </a:ext>
            </a:extLst>
          </p:cNvPr>
          <p:cNvSpPr>
            <a:spLocks noGrp="1"/>
          </p:cNvSpPr>
          <p:nvPr>
            <p:ph type="dt" sz="half" idx="10"/>
          </p:nvPr>
        </p:nvSpPr>
        <p:spPr/>
        <p:txBody>
          <a:bodyPr/>
          <a:lstStyle/>
          <a:p>
            <a:fld id="{DE914C76-1733-410D-894C-4F951B3E6A12}" type="datetimeFigureOut">
              <a:rPr kumimoji="1" lang="ja-JP" altLang="en-US" smtClean="0"/>
              <a:t>2026/6/8</a:t>
            </a:fld>
            <a:endParaRPr kumimoji="1" lang="ja-JP" altLang="en-US"/>
          </a:p>
        </p:txBody>
      </p:sp>
      <p:sp>
        <p:nvSpPr>
          <p:cNvPr id="6" name="フッター プレースホルダー 5">
            <a:extLst>
              <a:ext uri="{FF2B5EF4-FFF2-40B4-BE49-F238E27FC236}">
                <a16:creationId xmlns:a16="http://schemas.microsoft.com/office/drawing/2014/main" id="{78FA52AE-42D7-4227-A988-D271F3A2735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C665749-BC88-4B81-8020-1D12CA2F667E}"/>
              </a:ext>
            </a:extLst>
          </p:cNvPr>
          <p:cNvSpPr>
            <a:spLocks noGrp="1"/>
          </p:cNvSpPr>
          <p:nvPr>
            <p:ph type="sldNum" sz="quarter" idx="12"/>
          </p:nvPr>
        </p:nvSpPr>
        <p:spPr/>
        <p:txBody>
          <a:body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1247883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A420D65-8D0E-470D-9873-DE29412EED7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B5D2386-09B3-4988-ABCB-8890E140A7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8B30AF61-1A58-4F8A-91B7-FB1E7F9368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AF42131-4585-4AED-953C-5FB73A21B3DD}"/>
              </a:ext>
            </a:extLst>
          </p:cNvPr>
          <p:cNvSpPr>
            <a:spLocks noGrp="1"/>
          </p:cNvSpPr>
          <p:nvPr>
            <p:ph type="dt" sz="half" idx="10"/>
          </p:nvPr>
        </p:nvSpPr>
        <p:spPr/>
        <p:txBody>
          <a:bodyPr/>
          <a:lstStyle/>
          <a:p>
            <a:fld id="{DE914C76-1733-410D-894C-4F951B3E6A12}" type="datetimeFigureOut">
              <a:rPr kumimoji="1" lang="ja-JP" altLang="en-US" smtClean="0"/>
              <a:t>2026/6/8</a:t>
            </a:fld>
            <a:endParaRPr kumimoji="1" lang="ja-JP" altLang="en-US"/>
          </a:p>
        </p:txBody>
      </p:sp>
      <p:sp>
        <p:nvSpPr>
          <p:cNvPr id="6" name="フッター プレースホルダー 5">
            <a:extLst>
              <a:ext uri="{FF2B5EF4-FFF2-40B4-BE49-F238E27FC236}">
                <a16:creationId xmlns:a16="http://schemas.microsoft.com/office/drawing/2014/main" id="{D8E8136C-447E-4066-BF28-F2EE1F22F0B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829ADEC-4A55-41A1-B3E2-47FED3A98F63}"/>
              </a:ext>
            </a:extLst>
          </p:cNvPr>
          <p:cNvSpPr>
            <a:spLocks noGrp="1"/>
          </p:cNvSpPr>
          <p:nvPr>
            <p:ph type="sldNum" sz="quarter" idx="12"/>
          </p:nvPr>
        </p:nvSpPr>
        <p:spPr/>
        <p:txBody>
          <a:body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4095164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BF6EC47C-7B69-42A4-953C-BF2729B53E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4101362-FB39-4776-A054-F8524EFA5E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1C2A0D2-8C54-4786-AF40-269F49DB5B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914C76-1733-410D-894C-4F951B3E6A12}" type="datetimeFigureOut">
              <a:rPr kumimoji="1" lang="ja-JP" altLang="en-US" smtClean="0"/>
              <a:t>2026/6/8</a:t>
            </a:fld>
            <a:endParaRPr kumimoji="1" lang="ja-JP" altLang="en-US"/>
          </a:p>
        </p:txBody>
      </p:sp>
      <p:sp>
        <p:nvSpPr>
          <p:cNvPr id="5" name="フッター プレースホルダー 4">
            <a:extLst>
              <a:ext uri="{FF2B5EF4-FFF2-40B4-BE49-F238E27FC236}">
                <a16:creationId xmlns:a16="http://schemas.microsoft.com/office/drawing/2014/main" id="{451B5B59-FAE4-4AB1-8B5E-FE0DAA5FF0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F48F636-4039-4AD6-8BD9-B6335F0D4F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913034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9265920" y="-1706880"/>
            <a:ext cx="5486400" cy="5486400"/>
          </a:xfrm>
          <a:prstGeom prst="ellipse">
            <a:avLst/>
          </a:prstGeom>
          <a:solidFill>
            <a:srgbClr val="0891B2">
              <a:alpha val="25000"/>
            </a:srgbClr>
          </a:solidFill>
          <a:ln w="12700">
            <a:solidFill>
              <a:srgbClr val="0891B2">
                <a:alpha val="0"/>
              </a:srgbClr>
            </a:solidFill>
            <a:prstDash val="solid"/>
          </a:ln>
        </p:spPr>
        <p:txBody>
          <a:bodyPr/>
          <a:lstStyle/>
          <a:p>
            <a:endParaRPr lang="ja-JP" altLang="en-US" sz="2400"/>
          </a:p>
        </p:txBody>
      </p:sp>
      <p:sp>
        <p:nvSpPr>
          <p:cNvPr id="3" name="Shape 1"/>
          <p:cNvSpPr/>
          <p:nvPr/>
        </p:nvSpPr>
        <p:spPr>
          <a:xfrm>
            <a:off x="10485120" y="3901440"/>
            <a:ext cx="3169920" cy="3169920"/>
          </a:xfrm>
          <a:prstGeom prst="ellipse">
            <a:avLst/>
          </a:prstGeom>
          <a:solidFill>
            <a:srgbClr val="67E8F9">
              <a:alpha val="20000"/>
            </a:srgbClr>
          </a:solidFill>
          <a:ln w="12700">
            <a:solidFill>
              <a:srgbClr val="67E8F9">
                <a:alpha val="0"/>
              </a:srgbClr>
            </a:solidFill>
            <a:prstDash val="solid"/>
          </a:ln>
        </p:spPr>
        <p:txBody>
          <a:bodyPr/>
          <a:lstStyle/>
          <a:p>
            <a:endParaRPr lang="ja-JP" altLang="en-US" sz="2400"/>
          </a:p>
        </p:txBody>
      </p:sp>
      <p:sp>
        <p:nvSpPr>
          <p:cNvPr id="4" name="Shape 2"/>
          <p:cNvSpPr/>
          <p:nvPr/>
        </p:nvSpPr>
        <p:spPr>
          <a:xfrm>
            <a:off x="731520" y="1767840"/>
            <a:ext cx="121920" cy="670560"/>
          </a:xfrm>
          <a:prstGeom prst="rect">
            <a:avLst/>
          </a:prstGeom>
          <a:solidFill>
            <a:srgbClr val="345DA6"/>
          </a:solidFill>
          <a:ln w="12700">
            <a:noFill/>
            <a:prstDash val="solid"/>
          </a:ln>
        </p:spPr>
        <p:txBody>
          <a:bodyPr/>
          <a:lstStyle/>
          <a:p>
            <a:endParaRPr lang="ja-JP" altLang="en-US" sz="2400">
              <a:ea typeface="UD デジタル 教科書体 NP-R" panose="02020400000000000000" pitchFamily="18" charset="-128"/>
            </a:endParaRPr>
          </a:p>
        </p:txBody>
      </p:sp>
      <p:sp>
        <p:nvSpPr>
          <p:cNvPr id="5" name="Text 3"/>
          <p:cNvSpPr/>
          <p:nvPr/>
        </p:nvSpPr>
        <p:spPr>
          <a:xfrm>
            <a:off x="1036320" y="1859280"/>
            <a:ext cx="6096000" cy="487680"/>
          </a:xfrm>
          <a:prstGeom prst="rect">
            <a:avLst/>
          </a:prstGeom>
          <a:noFill/>
          <a:ln/>
        </p:spPr>
        <p:txBody>
          <a:bodyPr wrap="square" lIns="0" tIns="0" rIns="0" bIns="0" rtlCol="0" anchor="ctr"/>
          <a:lstStyle/>
          <a:p>
            <a:r>
              <a:rPr lang="en-US" sz="1867" b="1" kern="0" spc="800" dirty="0">
                <a:solidFill>
                  <a:srgbClr val="052679"/>
                </a:solidFill>
                <a:ea typeface="UD デジタル 教科書体 NP-R" panose="02020400000000000000" pitchFamily="18" charset="-128"/>
                <a:cs typeface="Yu Gothic" pitchFamily="34" charset="-120"/>
              </a:rPr>
              <a:t>PART2</a:t>
            </a:r>
            <a:r>
              <a:rPr lang="ja-JP" altLang="en-US" sz="1867" b="1" kern="0" spc="800" dirty="0">
                <a:solidFill>
                  <a:srgbClr val="052679"/>
                </a:solidFill>
                <a:ea typeface="UD デジタル 教科書体 NP-R" panose="02020400000000000000" pitchFamily="18" charset="-128"/>
                <a:cs typeface="Yu Gothic" pitchFamily="34" charset="-120"/>
              </a:rPr>
              <a:t>　</a:t>
            </a:r>
            <a:r>
              <a:rPr lang="en-US" sz="1867" b="1" kern="0" spc="800" dirty="0">
                <a:solidFill>
                  <a:srgbClr val="052679"/>
                </a:solidFill>
                <a:ea typeface="UD デジタル 教科書体 NP-R" panose="02020400000000000000" pitchFamily="18" charset="-128"/>
                <a:cs typeface="Yu Gothic" pitchFamily="34" charset="-120"/>
              </a:rPr>
              <a:t>THEME 2</a:t>
            </a:r>
            <a:endParaRPr lang="en-US" sz="1867" dirty="0">
              <a:solidFill>
                <a:srgbClr val="052679"/>
              </a:solidFill>
              <a:ea typeface="UD デジタル 教科書体 NP-R" panose="02020400000000000000" pitchFamily="18" charset="-128"/>
            </a:endParaRPr>
          </a:p>
        </p:txBody>
      </p:sp>
      <p:sp>
        <p:nvSpPr>
          <p:cNvPr id="6" name="Text 4"/>
          <p:cNvSpPr/>
          <p:nvPr/>
        </p:nvSpPr>
        <p:spPr>
          <a:xfrm>
            <a:off x="1036320" y="2438400"/>
            <a:ext cx="10363200" cy="2133600"/>
          </a:xfrm>
          <a:prstGeom prst="rect">
            <a:avLst/>
          </a:prstGeom>
          <a:noFill/>
          <a:ln/>
        </p:spPr>
        <p:txBody>
          <a:bodyPr wrap="square" lIns="0" tIns="0" rIns="0" bIns="0" rtlCol="0" anchor="ctr"/>
          <a:lstStyle/>
          <a:p>
            <a:r>
              <a:rPr lang="en-US" sz="5333" b="1" dirty="0">
                <a:latin typeface="+mn-ea"/>
                <a:cs typeface="Yu Gothic" pitchFamily="34" charset="-120"/>
              </a:rPr>
              <a:t>中小企業における</a:t>
            </a:r>
            <a:endParaRPr lang="en-US" sz="5333" dirty="0">
              <a:latin typeface="+mn-ea"/>
            </a:endParaRPr>
          </a:p>
          <a:p>
            <a:r>
              <a:rPr lang="en-US" sz="5333" b="1" dirty="0">
                <a:latin typeface="+mn-ea"/>
                <a:cs typeface="Yu Gothic" pitchFamily="34" charset="-120"/>
              </a:rPr>
              <a:t>人材の定着支援</a:t>
            </a:r>
            <a:endParaRPr lang="en-US" sz="5333" dirty="0">
              <a:latin typeface="+mn-ea"/>
            </a:endParaRPr>
          </a:p>
        </p:txBody>
      </p:sp>
      <p:sp>
        <p:nvSpPr>
          <p:cNvPr id="8" name="Shape 6"/>
          <p:cNvSpPr/>
          <p:nvPr/>
        </p:nvSpPr>
        <p:spPr>
          <a:xfrm>
            <a:off x="1036320" y="5547360"/>
            <a:ext cx="1828800" cy="0"/>
          </a:xfrm>
          <a:prstGeom prst="line">
            <a:avLst/>
          </a:prstGeom>
          <a:noFill/>
          <a:ln w="25400">
            <a:solidFill>
              <a:srgbClr val="345DA6"/>
            </a:solidFill>
            <a:prstDash val="solid"/>
          </a:ln>
        </p:spPr>
        <p:txBody>
          <a:bodyPr/>
          <a:lstStyle/>
          <a:p>
            <a:endParaRPr lang="ja-JP" altLang="en-US" sz="2400">
              <a:ea typeface="UD デジタル 教科書体 NP-R" panose="02020400000000000000" pitchFamily="18" charset="-128"/>
            </a:endParaRPr>
          </a:p>
        </p:txBody>
      </p:sp>
      <p:sp>
        <p:nvSpPr>
          <p:cNvPr id="9" name="Text 7"/>
          <p:cNvSpPr/>
          <p:nvPr/>
        </p:nvSpPr>
        <p:spPr>
          <a:xfrm>
            <a:off x="1036320" y="5669280"/>
            <a:ext cx="7315200" cy="365760"/>
          </a:xfrm>
          <a:prstGeom prst="rect">
            <a:avLst/>
          </a:prstGeom>
          <a:noFill/>
          <a:ln/>
        </p:spPr>
        <p:txBody>
          <a:bodyPr wrap="square" lIns="0" tIns="0" rIns="0" bIns="0" rtlCol="0" anchor="ctr"/>
          <a:lstStyle/>
          <a:p>
            <a:r>
              <a:rPr lang="en-US" altLang="ja-JP" sz="1600" dirty="0">
                <a:ea typeface="UD デジタル 教科書体 NP-R" panose="02020400000000000000" pitchFamily="18" charset="-128"/>
                <a:cs typeface="Yu Gothic" pitchFamily="34" charset="-120"/>
              </a:rPr>
              <a:t>2026</a:t>
            </a:r>
            <a:r>
              <a:rPr lang="ja-JP" altLang="en-US" sz="1600" dirty="0">
                <a:ea typeface="UD デジタル 教科書体 NP-R" panose="02020400000000000000" pitchFamily="18" charset="-128"/>
                <a:cs typeface="Yu Gothic" pitchFamily="34" charset="-120"/>
              </a:rPr>
              <a:t>年度</a:t>
            </a:r>
            <a:r>
              <a:rPr lang="en-US" sz="1600" dirty="0">
                <a:ea typeface="UD デジタル 教科書体 NP-R" panose="02020400000000000000" pitchFamily="18" charset="-128"/>
                <a:cs typeface="Yu Gothic" pitchFamily="34" charset="-120"/>
              </a:rPr>
              <a:t>中小企業診断士</a:t>
            </a:r>
            <a:r>
              <a:rPr lang="ja-JP" altLang="en-US" sz="1600" dirty="0">
                <a:ea typeface="UD デジタル 教科書体 NP-R" panose="02020400000000000000" pitchFamily="18" charset="-128"/>
                <a:cs typeface="Yu Gothic" pitchFamily="34" charset="-120"/>
              </a:rPr>
              <a:t>理論政策</a:t>
            </a:r>
            <a:r>
              <a:rPr lang="en-US" sz="1600" dirty="0">
                <a:ea typeface="UD デジタル 教科書体 NP-R" panose="02020400000000000000" pitchFamily="18" charset="-128"/>
                <a:cs typeface="Yu Gothic" pitchFamily="34" charset="-120"/>
              </a:rPr>
              <a:t>更新研修</a:t>
            </a:r>
            <a:endParaRPr lang="en-US" sz="1600" dirty="0">
              <a:ea typeface="UD デジタル 教科書体 NP-R" panose="02020400000000000000" pitchFamily="18" charset="-128"/>
            </a:endParaRPr>
          </a:p>
        </p:txBody>
      </p:sp>
      <p:sp>
        <p:nvSpPr>
          <p:cNvPr id="10" name="Text 8"/>
          <p:cNvSpPr/>
          <p:nvPr/>
        </p:nvSpPr>
        <p:spPr>
          <a:xfrm>
            <a:off x="1638179" y="6085356"/>
            <a:ext cx="7315200" cy="365760"/>
          </a:xfrm>
          <a:prstGeom prst="rect">
            <a:avLst/>
          </a:prstGeom>
          <a:noFill/>
          <a:ln/>
        </p:spPr>
        <p:txBody>
          <a:bodyPr wrap="square" lIns="0" tIns="0" rIns="0" bIns="0" rtlCol="0" anchor="ctr"/>
          <a:lstStyle/>
          <a:p>
            <a:r>
              <a:rPr lang="en-US" sz="1467" dirty="0">
                <a:ea typeface="UD デジタル 教科書体 NP-R" panose="02020400000000000000" pitchFamily="18" charset="-128"/>
                <a:cs typeface="Yu Gothic" pitchFamily="34" charset="-120"/>
              </a:rPr>
              <a:t>株式会社実践クオリティシステムズ</a:t>
            </a:r>
            <a:endParaRPr lang="en-US" sz="1467" dirty="0">
              <a:ea typeface="UD デジタル 教科書体 NP-R" panose="02020400000000000000" pitchFamily="18" charset="-128"/>
            </a:endParaRPr>
          </a:p>
        </p:txBody>
      </p:sp>
      <p:pic>
        <p:nvPicPr>
          <p:cNvPr id="12" name="図 11">
            <a:extLst>
              <a:ext uri="{FF2B5EF4-FFF2-40B4-BE49-F238E27FC236}">
                <a16:creationId xmlns:a16="http://schemas.microsoft.com/office/drawing/2014/main" id="{61C6584A-95EB-D2C7-8185-703939553775}"/>
              </a:ext>
            </a:extLst>
          </p:cNvPr>
          <p:cNvPicPr>
            <a:picLocks noChangeAspect="1"/>
          </p:cNvPicPr>
          <p:nvPr/>
        </p:nvPicPr>
        <p:blipFill>
          <a:blip r:embed="rId3"/>
          <a:stretch>
            <a:fillRect/>
          </a:stretch>
        </p:blipFill>
        <p:spPr>
          <a:xfrm>
            <a:off x="1100183" y="6035040"/>
            <a:ext cx="466392" cy="46639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4"/>
          <p:cNvSpPr/>
          <p:nvPr/>
        </p:nvSpPr>
        <p:spPr>
          <a:xfrm>
            <a:off x="609600" y="1503225"/>
            <a:ext cx="10972800" cy="879004"/>
          </a:xfrm>
          <a:prstGeom prst="rect">
            <a:avLst/>
          </a:prstGeom>
          <a:noFill/>
          <a:ln/>
        </p:spPr>
        <p:txBody>
          <a:bodyPr wrap="square" lIns="0" tIns="0" rIns="0" bIns="0" rtlCol="0" anchor="ctr"/>
          <a:lstStyle/>
          <a:p>
            <a:r>
              <a:rPr lang="en-US" sz="2000" dirty="0">
                <a:latin typeface="UD デジタル 教科書体 NP-R" panose="02020400000000000000" pitchFamily="18" charset="-128"/>
                <a:ea typeface="UD デジタル 教科書体 NP-R" panose="02020400000000000000" pitchFamily="18" charset="-128"/>
                <a:cs typeface="Yu Gothic" pitchFamily="34" charset="-120"/>
              </a:rPr>
              <a:t>実践クオリティシステムズの支援経験から</a:t>
            </a: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、早期離職者を除いて中小企業の離職者は以下のような傾向にあった。</a:t>
            </a:r>
            <a:endParaRPr lang="en-US" sz="2000" dirty="0">
              <a:latin typeface="UD デジタル 教科書体 NP-R" panose="02020400000000000000" pitchFamily="18" charset="-128"/>
              <a:ea typeface="UD デジタル 教科書体 NP-R" panose="02020400000000000000" pitchFamily="18" charset="-128"/>
            </a:endParaRPr>
          </a:p>
        </p:txBody>
      </p:sp>
      <p:sp>
        <p:nvSpPr>
          <p:cNvPr id="7" name="Shape 5"/>
          <p:cNvSpPr/>
          <p:nvPr/>
        </p:nvSpPr>
        <p:spPr>
          <a:xfrm>
            <a:off x="609600" y="2473669"/>
            <a:ext cx="10972800" cy="1158240"/>
          </a:xfrm>
          <a:prstGeom prst="rect">
            <a:avLst/>
          </a:prstGeom>
          <a:solidFill>
            <a:srgbClr val="F8FAFC"/>
          </a:solidFill>
          <a:ln w="6350">
            <a:solidFill>
              <a:srgbClr val="E2E8F0"/>
            </a:solidFill>
            <a:prstDash val="solid"/>
          </a:ln>
        </p:spPr>
        <p:txBody>
          <a:bodyPr/>
          <a:lstStyle/>
          <a:p>
            <a:endParaRPr lang="ja-JP" altLang="en-US" sz="2800">
              <a:latin typeface="UD デジタル 教科書体 NP-R" panose="02020400000000000000" pitchFamily="18" charset="-128"/>
              <a:ea typeface="UD デジタル 教科書体 NP-R" panose="02020400000000000000" pitchFamily="18" charset="-128"/>
            </a:endParaRPr>
          </a:p>
        </p:txBody>
      </p:sp>
      <p:sp>
        <p:nvSpPr>
          <p:cNvPr id="8" name="Shape 6"/>
          <p:cNvSpPr/>
          <p:nvPr/>
        </p:nvSpPr>
        <p:spPr>
          <a:xfrm>
            <a:off x="853440" y="2656549"/>
            <a:ext cx="792480" cy="792480"/>
          </a:xfrm>
          <a:prstGeom prst="ellipse">
            <a:avLst/>
          </a:prstGeom>
          <a:solidFill>
            <a:srgbClr val="0891B2"/>
          </a:solidFill>
          <a:ln w="12700">
            <a:solidFill>
              <a:srgbClr val="0891B2"/>
            </a:solidFill>
            <a:prstDash val="solid"/>
          </a:ln>
        </p:spPr>
        <p:txBody>
          <a:bodyPr/>
          <a:lstStyle/>
          <a:p>
            <a:endParaRPr lang="ja-JP" altLang="en-US" sz="2800">
              <a:latin typeface="UD デジタル 教科書体 NP-R" panose="02020400000000000000" pitchFamily="18" charset="-128"/>
              <a:ea typeface="UD デジタル 教科書体 NP-R" panose="02020400000000000000" pitchFamily="18" charset="-128"/>
            </a:endParaRPr>
          </a:p>
        </p:txBody>
      </p:sp>
      <p:sp>
        <p:nvSpPr>
          <p:cNvPr id="9" name="Text 7"/>
          <p:cNvSpPr/>
          <p:nvPr/>
        </p:nvSpPr>
        <p:spPr>
          <a:xfrm>
            <a:off x="853440" y="2656549"/>
            <a:ext cx="792480" cy="792480"/>
          </a:xfrm>
          <a:prstGeom prst="rect">
            <a:avLst/>
          </a:prstGeom>
          <a:noFill/>
          <a:ln/>
        </p:spPr>
        <p:txBody>
          <a:bodyPr wrap="square" lIns="0" tIns="0" rIns="0" bIns="0" rtlCol="0" anchor="ctr"/>
          <a:lstStyle/>
          <a:p>
            <a:pPr algn="ctr"/>
            <a:r>
              <a:rPr lang="en-US" sz="3200" b="1" dirty="0">
                <a:solidFill>
                  <a:srgbClr val="FFFFFF"/>
                </a:solidFill>
                <a:latin typeface="UD デジタル 教科書体 NP-R" panose="02020400000000000000" pitchFamily="18" charset="-128"/>
                <a:ea typeface="UD デジタル 教科書体 NP-R" panose="02020400000000000000" pitchFamily="18" charset="-128"/>
                <a:cs typeface="Yu Gothic" pitchFamily="34" charset="-120"/>
              </a:rPr>
              <a:t>①</a:t>
            </a:r>
            <a:endParaRPr lang="en-US" sz="3200" dirty="0">
              <a:latin typeface="UD デジタル 教科書体 NP-R" panose="02020400000000000000" pitchFamily="18" charset="-128"/>
              <a:ea typeface="UD デジタル 教科書体 NP-R" panose="02020400000000000000" pitchFamily="18" charset="-128"/>
            </a:endParaRPr>
          </a:p>
        </p:txBody>
      </p:sp>
      <p:sp>
        <p:nvSpPr>
          <p:cNvPr id="10" name="Text 8"/>
          <p:cNvSpPr/>
          <p:nvPr/>
        </p:nvSpPr>
        <p:spPr>
          <a:xfrm>
            <a:off x="1889760" y="2619973"/>
            <a:ext cx="9509760" cy="438912"/>
          </a:xfrm>
          <a:prstGeom prst="rect">
            <a:avLst/>
          </a:prstGeom>
          <a:noFill/>
          <a:ln/>
        </p:spPr>
        <p:txBody>
          <a:bodyPr wrap="square" lIns="0" tIns="0" rIns="0" bIns="0" rtlCol="0" anchor="ctr"/>
          <a:lstStyle/>
          <a:p>
            <a:r>
              <a:rPr lang="en-US" sz="20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単一ではなく複数の理由が重なる</a:t>
            </a:r>
            <a:endParaRPr lang="en-US" sz="2000" dirty="0">
              <a:latin typeface="UD デジタル 教科書体 NP-R" panose="02020400000000000000" pitchFamily="18" charset="-128"/>
              <a:ea typeface="UD デジタル 教科書体 NP-R" panose="02020400000000000000" pitchFamily="18" charset="-128"/>
            </a:endParaRPr>
          </a:p>
        </p:txBody>
      </p:sp>
      <p:sp>
        <p:nvSpPr>
          <p:cNvPr id="11" name="Text 9"/>
          <p:cNvSpPr/>
          <p:nvPr/>
        </p:nvSpPr>
        <p:spPr>
          <a:xfrm>
            <a:off x="1889760" y="3083269"/>
            <a:ext cx="9509760" cy="487680"/>
          </a:xfrm>
          <a:prstGeom prst="rect">
            <a:avLst/>
          </a:prstGeom>
          <a:noFill/>
          <a:ln/>
        </p:spPr>
        <p:txBody>
          <a:bodyPr wrap="square" lIns="0" tIns="0" rIns="0" bIns="0" rtlCol="0" anchor="ctr"/>
          <a:lstStyle/>
          <a:p>
            <a:r>
              <a:rPr lang="ja-JP" alt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激務かつ人間関係が良くない、のように</a:t>
            </a:r>
            <a:r>
              <a:rPr 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一つの不満ではなくいくつかの不満が積み重なって離職に至る</a:t>
            </a:r>
            <a:endParaRPr lang="en-US" sz="1600" dirty="0">
              <a:latin typeface="UD デジタル 教科書体 NP-R" panose="02020400000000000000" pitchFamily="18" charset="-128"/>
              <a:ea typeface="UD デジタル 教科書体 NP-R" panose="02020400000000000000" pitchFamily="18" charset="-128"/>
            </a:endParaRPr>
          </a:p>
        </p:txBody>
      </p:sp>
      <p:sp>
        <p:nvSpPr>
          <p:cNvPr id="12" name="Shape 10"/>
          <p:cNvSpPr/>
          <p:nvPr/>
        </p:nvSpPr>
        <p:spPr>
          <a:xfrm>
            <a:off x="609600" y="3800167"/>
            <a:ext cx="10972800" cy="1158240"/>
          </a:xfrm>
          <a:prstGeom prst="rect">
            <a:avLst/>
          </a:prstGeom>
          <a:solidFill>
            <a:srgbClr val="F8FAFC"/>
          </a:solidFill>
          <a:ln w="6350">
            <a:solidFill>
              <a:srgbClr val="E2E8F0"/>
            </a:solidFill>
            <a:prstDash val="solid"/>
          </a:ln>
        </p:spPr>
        <p:txBody>
          <a:bodyPr/>
          <a:lstStyle/>
          <a:p>
            <a:endParaRPr lang="ja-JP" altLang="en-US" sz="2800">
              <a:latin typeface="UD デジタル 教科書体 NP-R" panose="02020400000000000000" pitchFamily="18" charset="-128"/>
              <a:ea typeface="UD デジタル 教科書体 NP-R" panose="02020400000000000000" pitchFamily="18" charset="-128"/>
            </a:endParaRPr>
          </a:p>
        </p:txBody>
      </p:sp>
      <p:sp>
        <p:nvSpPr>
          <p:cNvPr id="13" name="Shape 11"/>
          <p:cNvSpPr/>
          <p:nvPr/>
        </p:nvSpPr>
        <p:spPr>
          <a:xfrm>
            <a:off x="853440" y="3983047"/>
            <a:ext cx="792480" cy="792480"/>
          </a:xfrm>
          <a:prstGeom prst="ellipse">
            <a:avLst/>
          </a:prstGeom>
          <a:solidFill>
            <a:srgbClr val="0891B2"/>
          </a:solidFill>
          <a:ln w="12700">
            <a:solidFill>
              <a:srgbClr val="0891B2"/>
            </a:solidFill>
            <a:prstDash val="solid"/>
          </a:ln>
        </p:spPr>
        <p:txBody>
          <a:bodyPr/>
          <a:lstStyle/>
          <a:p>
            <a:endParaRPr lang="ja-JP" altLang="en-US" sz="2800">
              <a:latin typeface="UD デジタル 教科書体 NP-R" panose="02020400000000000000" pitchFamily="18" charset="-128"/>
              <a:ea typeface="UD デジタル 教科書体 NP-R" panose="02020400000000000000" pitchFamily="18" charset="-128"/>
            </a:endParaRPr>
          </a:p>
        </p:txBody>
      </p:sp>
      <p:sp>
        <p:nvSpPr>
          <p:cNvPr id="14" name="Text 12"/>
          <p:cNvSpPr/>
          <p:nvPr/>
        </p:nvSpPr>
        <p:spPr>
          <a:xfrm>
            <a:off x="853440" y="3983047"/>
            <a:ext cx="792480" cy="792480"/>
          </a:xfrm>
          <a:prstGeom prst="rect">
            <a:avLst/>
          </a:prstGeom>
          <a:noFill/>
          <a:ln/>
        </p:spPr>
        <p:txBody>
          <a:bodyPr wrap="square" lIns="0" tIns="0" rIns="0" bIns="0" rtlCol="0" anchor="ctr"/>
          <a:lstStyle/>
          <a:p>
            <a:pPr algn="ctr"/>
            <a:r>
              <a:rPr lang="en-US" sz="3200" b="1" dirty="0">
                <a:solidFill>
                  <a:srgbClr val="FFFFFF"/>
                </a:solidFill>
                <a:latin typeface="UD デジタル 教科書体 NP-R" panose="02020400000000000000" pitchFamily="18" charset="-128"/>
                <a:ea typeface="UD デジタル 教科書体 NP-R" panose="02020400000000000000" pitchFamily="18" charset="-128"/>
                <a:cs typeface="Yu Gothic" pitchFamily="34" charset="-120"/>
              </a:rPr>
              <a:t>②</a:t>
            </a:r>
            <a:endParaRPr lang="en-US" sz="3200" dirty="0">
              <a:latin typeface="UD デジタル 教科書体 NP-R" panose="02020400000000000000" pitchFamily="18" charset="-128"/>
              <a:ea typeface="UD デジタル 教科書体 NP-R" panose="02020400000000000000" pitchFamily="18" charset="-128"/>
            </a:endParaRPr>
          </a:p>
        </p:txBody>
      </p:sp>
      <p:sp>
        <p:nvSpPr>
          <p:cNvPr id="15" name="Text 13"/>
          <p:cNvSpPr/>
          <p:nvPr/>
        </p:nvSpPr>
        <p:spPr>
          <a:xfrm>
            <a:off x="1889760" y="3946471"/>
            <a:ext cx="9509760" cy="438912"/>
          </a:xfrm>
          <a:prstGeom prst="rect">
            <a:avLst/>
          </a:prstGeom>
          <a:noFill/>
          <a:ln/>
        </p:spPr>
        <p:txBody>
          <a:bodyPr wrap="square" lIns="0" tIns="0" rIns="0" bIns="0" rtlCol="0" anchor="ctr"/>
          <a:lstStyle/>
          <a:p>
            <a:r>
              <a:rPr lang="en-US" sz="20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ある程度の期間、耐え続ける</a:t>
            </a:r>
            <a:endParaRPr lang="en-US" sz="2000" dirty="0">
              <a:latin typeface="UD デジタル 教科書体 NP-R" panose="02020400000000000000" pitchFamily="18" charset="-128"/>
              <a:ea typeface="UD デジタル 教科書体 NP-R" panose="02020400000000000000" pitchFamily="18" charset="-128"/>
            </a:endParaRPr>
          </a:p>
        </p:txBody>
      </p:sp>
      <p:sp>
        <p:nvSpPr>
          <p:cNvPr id="16" name="Text 14"/>
          <p:cNvSpPr/>
          <p:nvPr/>
        </p:nvSpPr>
        <p:spPr>
          <a:xfrm>
            <a:off x="1889760" y="4409767"/>
            <a:ext cx="9509760" cy="487680"/>
          </a:xfrm>
          <a:prstGeom prst="rect">
            <a:avLst/>
          </a:prstGeom>
          <a:noFill/>
          <a:ln/>
        </p:spPr>
        <p:txBody>
          <a:bodyPr wrap="square" lIns="0" tIns="0" rIns="0" bIns="0" rtlCol="0" anchor="ctr"/>
          <a:lstStyle/>
          <a:p>
            <a:r>
              <a:rPr 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すぐに辞めるのではなく、悩み続けてある日決断する</a:t>
            </a:r>
            <a:endParaRPr lang="en-US" sz="1600" dirty="0">
              <a:latin typeface="UD デジタル 教科書体 NP-R" panose="02020400000000000000" pitchFamily="18" charset="-128"/>
              <a:ea typeface="UD デジタル 教科書体 NP-R" panose="02020400000000000000" pitchFamily="18" charset="-128"/>
            </a:endParaRPr>
          </a:p>
        </p:txBody>
      </p:sp>
      <p:sp>
        <p:nvSpPr>
          <p:cNvPr id="17" name="Shape 15"/>
          <p:cNvSpPr/>
          <p:nvPr/>
        </p:nvSpPr>
        <p:spPr>
          <a:xfrm>
            <a:off x="609600" y="5232727"/>
            <a:ext cx="10972800" cy="1158240"/>
          </a:xfrm>
          <a:prstGeom prst="rect">
            <a:avLst/>
          </a:prstGeom>
          <a:solidFill>
            <a:srgbClr val="F8FAFC"/>
          </a:solidFill>
          <a:ln w="6350">
            <a:solidFill>
              <a:srgbClr val="E2E8F0"/>
            </a:solidFill>
            <a:prstDash val="solid"/>
          </a:ln>
        </p:spPr>
        <p:txBody>
          <a:bodyPr/>
          <a:lstStyle/>
          <a:p>
            <a:endParaRPr lang="ja-JP" altLang="en-US" sz="2800">
              <a:latin typeface="UD デジタル 教科書体 NP-R" panose="02020400000000000000" pitchFamily="18" charset="-128"/>
              <a:ea typeface="UD デジタル 教科書体 NP-R" panose="02020400000000000000" pitchFamily="18" charset="-128"/>
            </a:endParaRPr>
          </a:p>
        </p:txBody>
      </p:sp>
      <p:sp>
        <p:nvSpPr>
          <p:cNvPr id="18" name="Shape 16"/>
          <p:cNvSpPr/>
          <p:nvPr/>
        </p:nvSpPr>
        <p:spPr>
          <a:xfrm>
            <a:off x="853440" y="5415607"/>
            <a:ext cx="792480" cy="792480"/>
          </a:xfrm>
          <a:prstGeom prst="ellipse">
            <a:avLst/>
          </a:prstGeom>
          <a:solidFill>
            <a:srgbClr val="0891B2"/>
          </a:solidFill>
          <a:ln w="12700">
            <a:solidFill>
              <a:srgbClr val="0891B2"/>
            </a:solidFill>
            <a:prstDash val="solid"/>
          </a:ln>
        </p:spPr>
        <p:txBody>
          <a:bodyPr/>
          <a:lstStyle/>
          <a:p>
            <a:endParaRPr lang="ja-JP" altLang="en-US" sz="2800">
              <a:latin typeface="UD デジタル 教科書体 NP-R" panose="02020400000000000000" pitchFamily="18" charset="-128"/>
              <a:ea typeface="UD デジタル 教科書体 NP-R" panose="02020400000000000000" pitchFamily="18" charset="-128"/>
            </a:endParaRPr>
          </a:p>
        </p:txBody>
      </p:sp>
      <p:sp>
        <p:nvSpPr>
          <p:cNvPr id="19" name="Text 17"/>
          <p:cNvSpPr/>
          <p:nvPr/>
        </p:nvSpPr>
        <p:spPr>
          <a:xfrm>
            <a:off x="853440" y="5415607"/>
            <a:ext cx="792480" cy="792480"/>
          </a:xfrm>
          <a:prstGeom prst="rect">
            <a:avLst/>
          </a:prstGeom>
          <a:noFill/>
          <a:ln/>
        </p:spPr>
        <p:txBody>
          <a:bodyPr wrap="square" lIns="0" tIns="0" rIns="0" bIns="0" rtlCol="0" anchor="ctr"/>
          <a:lstStyle/>
          <a:p>
            <a:pPr algn="ctr"/>
            <a:r>
              <a:rPr lang="en-US" sz="3200" b="1" dirty="0">
                <a:solidFill>
                  <a:srgbClr val="FFFFFF"/>
                </a:solidFill>
                <a:latin typeface="UD デジタル 教科書体 NP-R" panose="02020400000000000000" pitchFamily="18" charset="-128"/>
                <a:ea typeface="UD デジタル 教科書体 NP-R" panose="02020400000000000000" pitchFamily="18" charset="-128"/>
                <a:cs typeface="Yu Gothic" pitchFamily="34" charset="-120"/>
              </a:rPr>
              <a:t>③</a:t>
            </a:r>
            <a:endParaRPr lang="en-US" sz="3200" dirty="0">
              <a:latin typeface="UD デジタル 教科書体 NP-R" panose="02020400000000000000" pitchFamily="18" charset="-128"/>
              <a:ea typeface="UD デジタル 教科書体 NP-R" panose="02020400000000000000" pitchFamily="18" charset="-128"/>
            </a:endParaRPr>
          </a:p>
        </p:txBody>
      </p:sp>
      <p:sp>
        <p:nvSpPr>
          <p:cNvPr id="20" name="Text 18"/>
          <p:cNvSpPr/>
          <p:nvPr/>
        </p:nvSpPr>
        <p:spPr>
          <a:xfrm>
            <a:off x="1889760" y="5379031"/>
            <a:ext cx="9509760" cy="438912"/>
          </a:xfrm>
          <a:prstGeom prst="rect">
            <a:avLst/>
          </a:prstGeom>
          <a:noFill/>
          <a:ln/>
        </p:spPr>
        <p:txBody>
          <a:bodyPr wrap="square" lIns="0" tIns="0" rIns="0" bIns="0" rtlCol="0" anchor="ctr"/>
          <a:lstStyle/>
          <a:p>
            <a:r>
              <a:rPr lang="en-US" sz="20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潜在的には長く</a:t>
            </a:r>
            <a:r>
              <a:rPr lang="ja-JP" altLang="en-US" sz="20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勤める</a:t>
            </a:r>
            <a:r>
              <a:rPr lang="en-US" sz="20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気がある</a:t>
            </a:r>
            <a:endParaRPr lang="en-US" sz="2000" dirty="0">
              <a:latin typeface="UD デジタル 教科書体 NP-R" panose="02020400000000000000" pitchFamily="18" charset="-128"/>
              <a:ea typeface="UD デジタル 教科書体 NP-R" panose="02020400000000000000" pitchFamily="18" charset="-128"/>
            </a:endParaRPr>
          </a:p>
        </p:txBody>
      </p:sp>
      <p:sp>
        <p:nvSpPr>
          <p:cNvPr id="21" name="Text 19"/>
          <p:cNvSpPr/>
          <p:nvPr/>
        </p:nvSpPr>
        <p:spPr>
          <a:xfrm>
            <a:off x="1889760" y="5842327"/>
            <a:ext cx="9509760" cy="487680"/>
          </a:xfrm>
          <a:prstGeom prst="rect">
            <a:avLst/>
          </a:prstGeom>
          <a:noFill/>
          <a:ln/>
        </p:spPr>
        <p:txBody>
          <a:bodyPr wrap="square" lIns="0" tIns="0" rIns="0" bIns="0" rtlCol="0" anchor="ctr"/>
          <a:lstStyle/>
          <a:p>
            <a:r>
              <a:rPr lang="en-US" altLang="ja-JP"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転職の幅は比較的狭い</a:t>
            </a:r>
            <a:r>
              <a:rPr lang="ja-JP" alt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ことからも、</a:t>
            </a:r>
            <a:r>
              <a:rPr 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本来は今の企業で働き続けたい</a:t>
            </a:r>
            <a:endParaRPr lang="en-US" sz="1600" dirty="0">
              <a:latin typeface="UD デジタル 教科書体 NP-R" panose="02020400000000000000" pitchFamily="18" charset="-128"/>
              <a:ea typeface="UD デジタル 教科書体 NP-R" panose="02020400000000000000" pitchFamily="18" charset="-128"/>
            </a:endParaRPr>
          </a:p>
        </p:txBody>
      </p:sp>
      <p:sp>
        <p:nvSpPr>
          <p:cNvPr id="24" name="Text 22"/>
          <p:cNvSpPr/>
          <p:nvPr/>
        </p:nvSpPr>
        <p:spPr>
          <a:xfrm>
            <a:off x="10485120" y="6498336"/>
            <a:ext cx="1219200" cy="304800"/>
          </a:xfrm>
          <a:prstGeom prst="rect">
            <a:avLst/>
          </a:prstGeom>
          <a:noFill/>
          <a:ln/>
        </p:spPr>
        <p:txBody>
          <a:bodyPr wrap="square" lIns="0" tIns="0" rIns="0" bIns="0" rtlCol="0" anchor="ctr"/>
          <a:lstStyle/>
          <a:p>
            <a:pPr algn="r"/>
            <a:r>
              <a:rPr lang="en-US" sz="1200" dirty="0">
                <a:solidFill>
                  <a:srgbClr val="6B7280"/>
                </a:solidFill>
                <a:latin typeface="Yu Gothic" pitchFamily="34" charset="0"/>
                <a:ea typeface="Yu Gothic" pitchFamily="34" charset="-122"/>
                <a:cs typeface="Yu Gothic" pitchFamily="34" charset="-120"/>
              </a:rPr>
              <a:t>10 / 24</a:t>
            </a:r>
            <a:endParaRPr lang="en-US" sz="1200" dirty="0"/>
          </a:p>
        </p:txBody>
      </p:sp>
      <p:grpSp>
        <p:nvGrpSpPr>
          <p:cNvPr id="32" name="グループ化 31">
            <a:extLst>
              <a:ext uri="{FF2B5EF4-FFF2-40B4-BE49-F238E27FC236}">
                <a16:creationId xmlns:a16="http://schemas.microsoft.com/office/drawing/2014/main" id="{0E6659EF-3453-9854-2937-629B9A8CC512}"/>
              </a:ext>
            </a:extLst>
          </p:cNvPr>
          <p:cNvGrpSpPr/>
          <p:nvPr/>
        </p:nvGrpSpPr>
        <p:grpSpPr>
          <a:xfrm>
            <a:off x="-19050" y="0"/>
            <a:ext cx="12211050" cy="1108681"/>
            <a:chOff x="0" y="0"/>
            <a:chExt cx="12211050" cy="1108681"/>
          </a:xfrm>
        </p:grpSpPr>
        <p:grpSp>
          <p:nvGrpSpPr>
            <p:cNvPr id="33" name="グループ化 32">
              <a:extLst>
                <a:ext uri="{FF2B5EF4-FFF2-40B4-BE49-F238E27FC236}">
                  <a16:creationId xmlns:a16="http://schemas.microsoft.com/office/drawing/2014/main" id="{547FD039-9EDD-F134-8DCF-673F3460D1EB}"/>
                </a:ext>
              </a:extLst>
            </p:cNvPr>
            <p:cNvGrpSpPr/>
            <p:nvPr/>
          </p:nvGrpSpPr>
          <p:grpSpPr>
            <a:xfrm>
              <a:off x="0" y="0"/>
              <a:ext cx="12182168" cy="1108681"/>
              <a:chOff x="0" y="0"/>
              <a:chExt cx="12182168" cy="1108681"/>
            </a:xfrm>
          </p:grpSpPr>
          <p:sp>
            <p:nvSpPr>
              <p:cNvPr id="35" name="Shape 0">
                <a:extLst>
                  <a:ext uri="{FF2B5EF4-FFF2-40B4-BE49-F238E27FC236}">
                    <a16:creationId xmlns:a16="http://schemas.microsoft.com/office/drawing/2014/main" id="{74935629-3734-7302-6500-71C280164279}"/>
                  </a:ext>
                </a:extLst>
              </p:cNvPr>
              <p:cNvSpPr/>
              <p:nvPr/>
            </p:nvSpPr>
            <p:spPr>
              <a:xfrm>
                <a:off x="0" y="0"/>
                <a:ext cx="12182168" cy="1108681"/>
              </a:xfrm>
              <a:prstGeom prst="rect">
                <a:avLst/>
              </a:prstGeom>
              <a:solidFill>
                <a:srgbClr val="F8FAFC"/>
              </a:solidFill>
              <a:ln w="12700">
                <a:solidFill>
                  <a:srgbClr val="F8FAFC"/>
                </a:solidFill>
                <a:prstDash val="solid"/>
              </a:ln>
            </p:spPr>
            <p:txBody>
              <a:bodyPr/>
              <a:lstStyle/>
              <a:p>
                <a:endParaRPr lang="ja-JP" altLang="en-US"/>
              </a:p>
            </p:txBody>
          </p:sp>
          <p:sp>
            <p:nvSpPr>
              <p:cNvPr id="36" name="Shape 1">
                <a:extLst>
                  <a:ext uri="{FF2B5EF4-FFF2-40B4-BE49-F238E27FC236}">
                    <a16:creationId xmlns:a16="http://schemas.microsoft.com/office/drawing/2014/main" id="{0CCF8BC2-7C43-2266-0DC4-4EF5786EC2CB}"/>
                  </a:ext>
                </a:extLst>
              </p:cNvPr>
              <p:cNvSpPr/>
              <p:nvPr/>
            </p:nvSpPr>
            <p:spPr>
              <a:xfrm>
                <a:off x="0" y="0"/>
                <a:ext cx="130672" cy="1108681"/>
              </a:xfrm>
              <a:prstGeom prst="rect">
                <a:avLst/>
              </a:prstGeom>
              <a:solidFill>
                <a:srgbClr val="0891B2"/>
              </a:solidFill>
              <a:ln w="12700">
                <a:solidFill>
                  <a:srgbClr val="0891B2"/>
                </a:solidFill>
                <a:prstDash val="solid"/>
              </a:ln>
            </p:spPr>
            <p:txBody>
              <a:bodyPr/>
              <a:lstStyle/>
              <a:p>
                <a:endParaRPr lang="ja-JP" altLang="en-US"/>
              </a:p>
            </p:txBody>
          </p:sp>
          <p:sp>
            <p:nvSpPr>
              <p:cNvPr id="37" name="Text 2">
                <a:extLst>
                  <a:ext uri="{FF2B5EF4-FFF2-40B4-BE49-F238E27FC236}">
                    <a16:creationId xmlns:a16="http://schemas.microsoft.com/office/drawing/2014/main" id="{682E2F6F-ABF5-BFEF-7473-7C8CC13F3CAE}"/>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3</a:t>
                </a:r>
                <a:endParaRPr lang="en-US" sz="1100" dirty="0">
                  <a:latin typeface="UD デジタル 教科書体 NP-R" panose="02020400000000000000" pitchFamily="18" charset="-128"/>
                  <a:ea typeface="UD デジタル 教科書体 NP-R" panose="02020400000000000000" pitchFamily="18" charset="-128"/>
                </a:endParaRPr>
              </a:p>
            </p:txBody>
          </p:sp>
          <p:sp>
            <p:nvSpPr>
              <p:cNvPr id="38" name="Text 3">
                <a:extLst>
                  <a:ext uri="{FF2B5EF4-FFF2-40B4-BE49-F238E27FC236}">
                    <a16:creationId xmlns:a16="http://schemas.microsoft.com/office/drawing/2014/main" id="{6D47D4BE-43A7-97AA-54F7-EC457CE46650}"/>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latin typeface="UD デジタル 教科書体 NP-R" panose="02020400000000000000" pitchFamily="18" charset="-128"/>
                    <a:ea typeface="UD デジタル 教科書体 NP-R" panose="02020400000000000000" pitchFamily="18" charset="-128"/>
                    <a:cs typeface="Yu Gothic" pitchFamily="34" charset="-120"/>
                  </a:rPr>
                  <a:t>離職の理由（統計データ）</a:t>
                </a:r>
                <a:endParaRPr lang="en-US" sz="3200" dirty="0">
                  <a:latin typeface="UD デジタル 教科書体 NP-R" panose="02020400000000000000" pitchFamily="18" charset="-128"/>
                  <a:ea typeface="UD デジタル 教科書体 NP-R" panose="02020400000000000000" pitchFamily="18" charset="-128"/>
                </a:endParaRPr>
              </a:p>
            </p:txBody>
          </p:sp>
          <p:sp>
            <p:nvSpPr>
              <p:cNvPr id="39" name="テキスト ボックス 38">
                <a:extLst>
                  <a:ext uri="{FF2B5EF4-FFF2-40B4-BE49-F238E27FC236}">
                    <a16:creationId xmlns:a16="http://schemas.microsoft.com/office/drawing/2014/main" id="{357518E1-789A-7D01-EDF0-0611BA177DB7}"/>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a:t>
                </a:r>
                <a:r>
                  <a:rPr kumimoji="1" lang="en-US" altLang="ja-JP" sz="1400" dirty="0">
                    <a:latin typeface="UD デジタル 教科書体 NP-R" panose="02020400000000000000" pitchFamily="18" charset="-128"/>
                    <a:ea typeface="UD デジタル 教科書体 NP-R" panose="02020400000000000000" pitchFamily="18" charset="-128"/>
                  </a:rPr>
                  <a:t>P1</a:t>
                </a:r>
                <a:r>
                  <a:rPr lang="ja-JP" altLang="en-US" sz="1400" dirty="0">
                    <a:latin typeface="UD デジタル 教科書体 NP-R" panose="02020400000000000000" pitchFamily="18" charset="-128"/>
                    <a:ea typeface="UD デジタル 教科書体 NP-R" panose="02020400000000000000" pitchFamily="18" charset="-128"/>
                  </a:rPr>
                  <a:t>８</a:t>
                </a:r>
                <a:endParaRPr kumimoji="1" lang="ja-JP" altLang="en-US" sz="1400" dirty="0">
                  <a:latin typeface="UD デジタル 教科書体 NP-R" panose="02020400000000000000" pitchFamily="18" charset="-128"/>
                  <a:ea typeface="UD デジタル 教科書体 NP-R" panose="02020400000000000000" pitchFamily="18" charset="-128"/>
                </a:endParaRPr>
              </a:p>
            </p:txBody>
          </p:sp>
        </p:grpSp>
        <p:cxnSp>
          <p:nvCxnSpPr>
            <p:cNvPr id="34" name="直線コネクタ 33">
              <a:extLst>
                <a:ext uri="{FF2B5EF4-FFF2-40B4-BE49-F238E27FC236}">
                  <a16:creationId xmlns:a16="http://schemas.microsoft.com/office/drawing/2014/main" id="{B664E830-4960-BF30-AB8F-3AEB150E4A24}"/>
                </a:ext>
              </a:extLst>
            </p:cNvPr>
            <p:cNvCxnSpPr>
              <a:stCxn id="36" idx="2"/>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5C964-3F21-851F-DC3D-3720FE54F93B}"/>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90E8399-F539-31E0-25C8-E95B5E0739B4}"/>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11</a:t>
            </a:fld>
            <a:endParaRPr kumimoji="1" lang="ja-JP" altLang="en-US" dirty="0"/>
          </a:p>
        </p:txBody>
      </p:sp>
      <p:sp>
        <p:nvSpPr>
          <p:cNvPr id="4" name="Text 4">
            <a:extLst>
              <a:ext uri="{FF2B5EF4-FFF2-40B4-BE49-F238E27FC236}">
                <a16:creationId xmlns:a16="http://schemas.microsoft.com/office/drawing/2014/main" id="{492D0908-9DF4-EF19-64DB-8E5B5EF9A3CB}"/>
              </a:ext>
            </a:extLst>
          </p:cNvPr>
          <p:cNvSpPr/>
          <p:nvPr/>
        </p:nvSpPr>
        <p:spPr>
          <a:xfrm>
            <a:off x="499563" y="1360404"/>
            <a:ext cx="11151351" cy="815247"/>
          </a:xfrm>
          <a:prstGeom prst="rect">
            <a:avLst/>
          </a:prstGeom>
          <a:noFill/>
          <a:ln/>
        </p:spPr>
        <p:txBody>
          <a:bodyPr wrap="square" lIns="0" tIns="0" rIns="0" bIns="0" rtlCol="0" anchor="ctr"/>
          <a:lstStyle/>
          <a:p>
            <a:r>
              <a:rPr lang="ja-JP" altLang="en-US" sz="24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動機づけ理論に二要因論がある。</a:t>
            </a:r>
            <a:r>
              <a:rPr lang="en-US" altLang="ja-JP" sz="2400" dirty="0" err="1">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仕事における</a:t>
            </a:r>
            <a:r>
              <a:rPr lang="en-US" sz="2400" dirty="0" err="1">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「満足」と「不満足」は別の要因から生まれる</a:t>
            </a:r>
            <a:r>
              <a:rPr lang="ja-JP" altLang="en-US" sz="24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とする。</a:t>
            </a:r>
            <a:endParaRPr lang="en-US" sz="2400" dirty="0">
              <a:latin typeface="UD デジタル 教科書体 NP-R" panose="02020400000000000000" pitchFamily="18" charset="-128"/>
              <a:ea typeface="UD デジタル 教科書体 NP-R" panose="02020400000000000000" pitchFamily="18" charset="-128"/>
            </a:endParaRPr>
          </a:p>
        </p:txBody>
      </p:sp>
      <p:grpSp>
        <p:nvGrpSpPr>
          <p:cNvPr id="20" name="グループ化 19">
            <a:extLst>
              <a:ext uri="{FF2B5EF4-FFF2-40B4-BE49-F238E27FC236}">
                <a16:creationId xmlns:a16="http://schemas.microsoft.com/office/drawing/2014/main" id="{B2A0FA74-0929-9F8C-3E8A-541BC88CF70A}"/>
              </a:ext>
            </a:extLst>
          </p:cNvPr>
          <p:cNvGrpSpPr/>
          <p:nvPr/>
        </p:nvGrpSpPr>
        <p:grpSpPr>
          <a:xfrm>
            <a:off x="578223" y="2577776"/>
            <a:ext cx="5287919" cy="3954236"/>
            <a:chOff x="457200" y="1508760"/>
            <a:chExt cx="4023360" cy="3063240"/>
          </a:xfrm>
        </p:grpSpPr>
        <p:sp>
          <p:nvSpPr>
            <p:cNvPr id="5" name="Shape 5">
              <a:extLst>
                <a:ext uri="{FF2B5EF4-FFF2-40B4-BE49-F238E27FC236}">
                  <a16:creationId xmlns:a16="http://schemas.microsoft.com/office/drawing/2014/main" id="{F284CA98-42A8-BED1-5917-CC25A95CDD16}"/>
                </a:ext>
              </a:extLst>
            </p:cNvPr>
            <p:cNvSpPr/>
            <p:nvPr/>
          </p:nvSpPr>
          <p:spPr>
            <a:xfrm>
              <a:off x="457200" y="1508760"/>
              <a:ext cx="4023360" cy="3063240"/>
            </a:xfrm>
            <a:prstGeom prst="rect">
              <a:avLst/>
            </a:prstGeom>
            <a:solidFill>
              <a:srgbClr val="FFFFFF"/>
            </a:solidFill>
            <a:ln w="19050">
              <a:solidFill>
                <a:srgbClr val="1E3A5F"/>
              </a:solidFill>
              <a:prstDash val="solid"/>
            </a:ln>
          </p:spPr>
          <p:txBody>
            <a:bodyPr/>
            <a:lstStyle/>
            <a:p>
              <a:endParaRPr lang="ja-JP" altLang="en-US" sz="3200">
                <a:latin typeface="UD デジタル 教科書体 NP-R" panose="02020400000000000000" pitchFamily="18" charset="-128"/>
                <a:ea typeface="UD デジタル 教科書体 NP-R" panose="02020400000000000000" pitchFamily="18" charset="-128"/>
              </a:endParaRPr>
            </a:p>
          </p:txBody>
        </p:sp>
        <p:sp>
          <p:nvSpPr>
            <p:cNvPr id="7" name="Shape 6">
              <a:extLst>
                <a:ext uri="{FF2B5EF4-FFF2-40B4-BE49-F238E27FC236}">
                  <a16:creationId xmlns:a16="http://schemas.microsoft.com/office/drawing/2014/main" id="{55B2C535-C30E-33C8-F140-469460D019B2}"/>
                </a:ext>
              </a:extLst>
            </p:cNvPr>
            <p:cNvSpPr/>
            <p:nvPr/>
          </p:nvSpPr>
          <p:spPr>
            <a:xfrm>
              <a:off x="457200" y="1508760"/>
              <a:ext cx="4023360" cy="502920"/>
            </a:xfrm>
            <a:prstGeom prst="rect">
              <a:avLst/>
            </a:prstGeom>
            <a:solidFill>
              <a:srgbClr val="1E3A5F"/>
            </a:solidFill>
            <a:ln w="12700">
              <a:solidFill>
                <a:srgbClr val="1E3A5F"/>
              </a:solidFill>
              <a:prstDash val="solid"/>
            </a:ln>
          </p:spPr>
          <p:txBody>
            <a:bodyPr/>
            <a:lstStyle/>
            <a:p>
              <a:endParaRPr lang="ja-JP" altLang="en-US" sz="2800">
                <a:latin typeface="UD デジタル 教科書体 NP-R" panose="02020400000000000000" pitchFamily="18" charset="-128"/>
                <a:ea typeface="UD デジタル 教科書体 NP-R" panose="02020400000000000000" pitchFamily="18" charset="-128"/>
              </a:endParaRPr>
            </a:p>
          </p:txBody>
        </p:sp>
        <p:sp>
          <p:nvSpPr>
            <p:cNvPr id="8" name="Text 7">
              <a:extLst>
                <a:ext uri="{FF2B5EF4-FFF2-40B4-BE49-F238E27FC236}">
                  <a16:creationId xmlns:a16="http://schemas.microsoft.com/office/drawing/2014/main" id="{434AE6AB-C563-740B-35A6-BFD9E02FDA6F}"/>
                </a:ext>
              </a:extLst>
            </p:cNvPr>
            <p:cNvSpPr/>
            <p:nvPr/>
          </p:nvSpPr>
          <p:spPr>
            <a:xfrm>
              <a:off x="548640" y="1508760"/>
              <a:ext cx="3840480" cy="502920"/>
            </a:xfrm>
            <a:prstGeom prst="rect">
              <a:avLst/>
            </a:prstGeom>
            <a:noFill/>
            <a:ln/>
          </p:spPr>
          <p:txBody>
            <a:bodyPr wrap="square" lIns="0" tIns="0" rIns="0" bIns="0" rtlCol="0" anchor="ctr"/>
            <a:lstStyle/>
            <a:p>
              <a:pPr marL="0" indent="0">
                <a:buNone/>
              </a:pPr>
              <a:r>
                <a:rPr lang="en-US" sz="2400" b="1" dirty="0">
                  <a:solidFill>
                    <a:srgbClr val="FFFFFF"/>
                  </a:solidFill>
                  <a:latin typeface="UD デジタル 教科書体 NP-R" panose="02020400000000000000" pitchFamily="18" charset="-128"/>
                  <a:ea typeface="UD デジタル 教科書体 NP-R" panose="02020400000000000000" pitchFamily="18" charset="-128"/>
                  <a:cs typeface="Yu Gothic" pitchFamily="34" charset="-120"/>
                </a:rPr>
                <a:t>衛生要因（不満足の要因）</a:t>
              </a:r>
              <a:endParaRPr lang="en-US" sz="2400" dirty="0">
                <a:latin typeface="UD デジタル 教科書体 NP-R" panose="02020400000000000000" pitchFamily="18" charset="-128"/>
                <a:ea typeface="UD デジタル 教科書体 NP-R" panose="02020400000000000000" pitchFamily="18" charset="-128"/>
              </a:endParaRPr>
            </a:p>
          </p:txBody>
        </p:sp>
        <p:sp>
          <p:nvSpPr>
            <p:cNvPr id="12" name="Text 8">
              <a:extLst>
                <a:ext uri="{FF2B5EF4-FFF2-40B4-BE49-F238E27FC236}">
                  <a16:creationId xmlns:a16="http://schemas.microsoft.com/office/drawing/2014/main" id="{D221A584-E2A8-75C7-C608-0009456EA8ED}"/>
                </a:ext>
              </a:extLst>
            </p:cNvPr>
            <p:cNvSpPr/>
            <p:nvPr/>
          </p:nvSpPr>
          <p:spPr>
            <a:xfrm>
              <a:off x="640080" y="2103120"/>
              <a:ext cx="3749040" cy="457200"/>
            </a:xfrm>
            <a:prstGeom prst="rect">
              <a:avLst/>
            </a:prstGeom>
            <a:noFill/>
            <a:ln/>
          </p:spPr>
          <p:txBody>
            <a:bodyPr wrap="square" lIns="0" tIns="0" rIns="0" bIns="0" rtlCol="0" anchor="ctr"/>
            <a:lstStyle/>
            <a:p>
              <a:pPr marL="0" indent="0">
                <a:buNone/>
              </a:pPr>
              <a:r>
                <a:rPr lang="en-US" sz="1600" i="1" dirty="0">
                  <a:solidFill>
                    <a:srgbClr val="6B7280"/>
                  </a:solidFill>
                  <a:latin typeface="UD デジタル 教科書体 NP-R" panose="02020400000000000000" pitchFamily="18" charset="-128"/>
                  <a:ea typeface="UD デジタル 教科書体 NP-R" panose="02020400000000000000" pitchFamily="18" charset="-128"/>
                  <a:cs typeface="Yu Gothic" pitchFamily="34" charset="-120"/>
                </a:rPr>
                <a:t>満たされないと不満を生むが、満たしても満足にはつながらない</a:t>
              </a:r>
              <a:endParaRPr lang="en-US" sz="1600" dirty="0">
                <a:latin typeface="UD デジタル 教科書体 NP-R" panose="02020400000000000000" pitchFamily="18" charset="-128"/>
                <a:ea typeface="UD デジタル 教科書体 NP-R" panose="02020400000000000000" pitchFamily="18" charset="-128"/>
              </a:endParaRPr>
            </a:p>
          </p:txBody>
        </p:sp>
        <p:sp>
          <p:nvSpPr>
            <p:cNvPr id="13" name="Text 9">
              <a:extLst>
                <a:ext uri="{FF2B5EF4-FFF2-40B4-BE49-F238E27FC236}">
                  <a16:creationId xmlns:a16="http://schemas.microsoft.com/office/drawing/2014/main" id="{37BA10D4-835A-6ACF-2705-52F7F0A0C5D3}"/>
                </a:ext>
              </a:extLst>
            </p:cNvPr>
            <p:cNvSpPr/>
            <p:nvPr/>
          </p:nvSpPr>
          <p:spPr>
            <a:xfrm>
              <a:off x="640080" y="2606040"/>
              <a:ext cx="3749040" cy="1874520"/>
            </a:xfrm>
            <a:prstGeom prst="rect">
              <a:avLst/>
            </a:prstGeom>
            <a:noFill/>
            <a:ln/>
          </p:spPr>
          <p:txBody>
            <a:bodyPr wrap="square" lIns="0" tIns="0" rIns="0" bIns="0" rtlCol="0" anchor="ctr"/>
            <a:lstStyle/>
            <a:p>
              <a:pPr marL="342900" indent="-342900">
                <a:spcAft>
                  <a:spcPts val="400"/>
                </a:spcAft>
                <a:buSzPct val="100000"/>
                <a:buChar char="•"/>
              </a:pPr>
              <a:r>
                <a:rPr lang="en-US" sz="20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給与・労働条件</a:t>
              </a:r>
              <a:endParaRPr lang="en-US" sz="2000" dirty="0">
                <a:latin typeface="UD デジタル 教科書体 NP-R" panose="02020400000000000000" pitchFamily="18" charset="-128"/>
                <a:ea typeface="UD デジタル 教科書体 NP-R" panose="02020400000000000000" pitchFamily="18" charset="-128"/>
              </a:endParaRPr>
            </a:p>
            <a:p>
              <a:pPr marL="342900" indent="-342900">
                <a:spcAft>
                  <a:spcPts val="400"/>
                </a:spcAft>
                <a:buSzPct val="100000"/>
                <a:buChar char="•"/>
              </a:pPr>
              <a:r>
                <a:rPr lang="en-US" sz="20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職場の人間関係</a:t>
              </a:r>
              <a:endParaRPr lang="en-US" sz="2000" dirty="0">
                <a:latin typeface="UD デジタル 教科書体 NP-R" panose="02020400000000000000" pitchFamily="18" charset="-128"/>
                <a:ea typeface="UD デジタル 教科書体 NP-R" panose="02020400000000000000" pitchFamily="18" charset="-128"/>
              </a:endParaRPr>
            </a:p>
            <a:p>
              <a:pPr marL="342900" indent="-342900">
                <a:spcAft>
                  <a:spcPts val="400"/>
                </a:spcAft>
                <a:buSzPct val="100000"/>
                <a:buChar char="•"/>
              </a:pPr>
              <a:r>
                <a:rPr lang="en-US" sz="20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労働時間・休日</a:t>
              </a:r>
              <a:endParaRPr lang="en-US" sz="2000" dirty="0">
                <a:latin typeface="UD デジタル 教科書体 NP-R" panose="02020400000000000000" pitchFamily="18" charset="-128"/>
                <a:ea typeface="UD デジタル 教科書体 NP-R" panose="02020400000000000000" pitchFamily="18" charset="-128"/>
              </a:endParaRPr>
            </a:p>
            <a:p>
              <a:pPr marL="342900" indent="-342900">
                <a:spcAft>
                  <a:spcPts val="400"/>
                </a:spcAft>
                <a:buSzPct val="100000"/>
                <a:buChar char="•"/>
              </a:pPr>
              <a:r>
                <a:rPr lang="en-US" sz="20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会社の方針・管理体制</a:t>
              </a:r>
              <a:endParaRPr lang="en-US" sz="2000" dirty="0">
                <a:latin typeface="UD デジタル 教科書体 NP-R" panose="02020400000000000000" pitchFamily="18" charset="-128"/>
                <a:ea typeface="UD デジタル 教科書体 NP-R" panose="02020400000000000000" pitchFamily="18" charset="-128"/>
              </a:endParaRPr>
            </a:p>
            <a:p>
              <a:pPr marL="342900" indent="-342900">
                <a:spcAft>
                  <a:spcPts val="400"/>
                </a:spcAft>
                <a:buSzPct val="100000"/>
                <a:buChar char="•"/>
              </a:pPr>
              <a:r>
                <a:rPr lang="en-US" sz="20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職場環境・福利厚生</a:t>
              </a:r>
              <a:endParaRPr lang="en-US" sz="2000" dirty="0">
                <a:latin typeface="UD デジタル 教科書体 NP-R" panose="02020400000000000000" pitchFamily="18" charset="-128"/>
                <a:ea typeface="UD デジタル 教科書体 NP-R" panose="02020400000000000000" pitchFamily="18" charset="-128"/>
              </a:endParaRPr>
            </a:p>
          </p:txBody>
        </p:sp>
      </p:grpSp>
      <p:grpSp>
        <p:nvGrpSpPr>
          <p:cNvPr id="19" name="グループ化 18">
            <a:extLst>
              <a:ext uri="{FF2B5EF4-FFF2-40B4-BE49-F238E27FC236}">
                <a16:creationId xmlns:a16="http://schemas.microsoft.com/office/drawing/2014/main" id="{70EAECE3-C0FD-AC5C-B999-A3874602DA35}"/>
              </a:ext>
            </a:extLst>
          </p:cNvPr>
          <p:cNvGrpSpPr/>
          <p:nvPr/>
        </p:nvGrpSpPr>
        <p:grpSpPr>
          <a:xfrm>
            <a:off x="6362996" y="2577776"/>
            <a:ext cx="5287919" cy="3954236"/>
            <a:chOff x="4663440" y="1508760"/>
            <a:chExt cx="4023360" cy="3063240"/>
          </a:xfrm>
        </p:grpSpPr>
        <p:sp>
          <p:nvSpPr>
            <p:cNvPr id="14" name="Shape 10">
              <a:extLst>
                <a:ext uri="{FF2B5EF4-FFF2-40B4-BE49-F238E27FC236}">
                  <a16:creationId xmlns:a16="http://schemas.microsoft.com/office/drawing/2014/main" id="{16F6702D-FF2E-7F9D-E7F2-EB1687FFF5BA}"/>
                </a:ext>
              </a:extLst>
            </p:cNvPr>
            <p:cNvSpPr/>
            <p:nvPr/>
          </p:nvSpPr>
          <p:spPr>
            <a:xfrm>
              <a:off x="4663440" y="1508760"/>
              <a:ext cx="4023360" cy="3063240"/>
            </a:xfrm>
            <a:prstGeom prst="rect">
              <a:avLst/>
            </a:prstGeom>
            <a:solidFill>
              <a:srgbClr val="FFFFFF"/>
            </a:solidFill>
            <a:ln w="19050">
              <a:solidFill>
                <a:srgbClr val="0891B2"/>
              </a:solidFill>
              <a:prstDash val="solid"/>
            </a:ln>
          </p:spPr>
          <p:txBody>
            <a:bodyPr/>
            <a:lstStyle/>
            <a:p>
              <a:endParaRPr lang="ja-JP" altLang="en-US" sz="3200">
                <a:latin typeface="UD デジタル 教科書体 NP-R" panose="02020400000000000000" pitchFamily="18" charset="-128"/>
                <a:ea typeface="UD デジタル 教科書体 NP-R" panose="02020400000000000000" pitchFamily="18" charset="-128"/>
              </a:endParaRPr>
            </a:p>
          </p:txBody>
        </p:sp>
        <p:sp>
          <p:nvSpPr>
            <p:cNvPr id="15" name="Shape 11">
              <a:extLst>
                <a:ext uri="{FF2B5EF4-FFF2-40B4-BE49-F238E27FC236}">
                  <a16:creationId xmlns:a16="http://schemas.microsoft.com/office/drawing/2014/main" id="{07CFD761-E242-E911-B817-4828CDE24F93}"/>
                </a:ext>
              </a:extLst>
            </p:cNvPr>
            <p:cNvSpPr/>
            <p:nvPr/>
          </p:nvSpPr>
          <p:spPr>
            <a:xfrm>
              <a:off x="4663440" y="1508760"/>
              <a:ext cx="4023360" cy="502920"/>
            </a:xfrm>
            <a:prstGeom prst="rect">
              <a:avLst/>
            </a:prstGeom>
            <a:solidFill>
              <a:srgbClr val="0891B2"/>
            </a:solidFill>
            <a:ln w="12700">
              <a:solidFill>
                <a:srgbClr val="0891B2"/>
              </a:solidFill>
              <a:prstDash val="solid"/>
            </a:ln>
          </p:spPr>
          <p:txBody>
            <a:bodyPr/>
            <a:lstStyle/>
            <a:p>
              <a:endParaRPr lang="ja-JP" altLang="en-US" sz="3200" dirty="0">
                <a:latin typeface="UD デジタル 教科書体 NP-R" panose="02020400000000000000" pitchFamily="18" charset="-128"/>
                <a:ea typeface="UD デジタル 教科書体 NP-R" panose="02020400000000000000" pitchFamily="18" charset="-128"/>
              </a:endParaRPr>
            </a:p>
          </p:txBody>
        </p:sp>
        <p:sp>
          <p:nvSpPr>
            <p:cNvPr id="16" name="Text 12">
              <a:extLst>
                <a:ext uri="{FF2B5EF4-FFF2-40B4-BE49-F238E27FC236}">
                  <a16:creationId xmlns:a16="http://schemas.microsoft.com/office/drawing/2014/main" id="{6BEF242D-36BD-DDF2-5A9C-051629E33AC8}"/>
                </a:ext>
              </a:extLst>
            </p:cNvPr>
            <p:cNvSpPr/>
            <p:nvPr/>
          </p:nvSpPr>
          <p:spPr>
            <a:xfrm>
              <a:off x="4754880" y="1508760"/>
              <a:ext cx="3840480" cy="502920"/>
            </a:xfrm>
            <a:prstGeom prst="rect">
              <a:avLst/>
            </a:prstGeom>
            <a:noFill/>
            <a:ln/>
          </p:spPr>
          <p:txBody>
            <a:bodyPr wrap="square" lIns="0" tIns="0" rIns="0" bIns="0" rtlCol="0" anchor="ctr"/>
            <a:lstStyle/>
            <a:p>
              <a:pPr marL="0" indent="0">
                <a:buNone/>
              </a:pPr>
              <a:r>
                <a:rPr lang="en-US" sz="2400" b="1" dirty="0">
                  <a:solidFill>
                    <a:srgbClr val="FFFFFF"/>
                  </a:solidFill>
                  <a:latin typeface="UD デジタル 教科書体 NP-R" panose="02020400000000000000" pitchFamily="18" charset="-128"/>
                  <a:ea typeface="UD デジタル 教科書体 NP-R" panose="02020400000000000000" pitchFamily="18" charset="-128"/>
                  <a:cs typeface="Yu Gothic" pitchFamily="34" charset="-120"/>
                </a:rPr>
                <a:t>動機付け要因（満足の要因）</a:t>
              </a:r>
              <a:endParaRPr lang="en-US" sz="2400" dirty="0">
                <a:latin typeface="UD デジタル 教科書体 NP-R" panose="02020400000000000000" pitchFamily="18" charset="-128"/>
                <a:ea typeface="UD デジタル 教科書体 NP-R" panose="02020400000000000000" pitchFamily="18" charset="-128"/>
              </a:endParaRPr>
            </a:p>
          </p:txBody>
        </p:sp>
        <p:sp>
          <p:nvSpPr>
            <p:cNvPr id="17" name="Text 13">
              <a:extLst>
                <a:ext uri="{FF2B5EF4-FFF2-40B4-BE49-F238E27FC236}">
                  <a16:creationId xmlns:a16="http://schemas.microsoft.com/office/drawing/2014/main" id="{538C8A20-D361-5AB9-2F51-7D2078D5E3ED}"/>
                </a:ext>
              </a:extLst>
            </p:cNvPr>
            <p:cNvSpPr/>
            <p:nvPr/>
          </p:nvSpPr>
          <p:spPr>
            <a:xfrm>
              <a:off x="4846320" y="2103120"/>
              <a:ext cx="3749040" cy="457200"/>
            </a:xfrm>
            <a:prstGeom prst="rect">
              <a:avLst/>
            </a:prstGeom>
            <a:noFill/>
            <a:ln/>
          </p:spPr>
          <p:txBody>
            <a:bodyPr wrap="square" lIns="0" tIns="0" rIns="0" bIns="0" rtlCol="0" anchor="ctr"/>
            <a:lstStyle/>
            <a:p>
              <a:pPr marL="0" indent="0">
                <a:buNone/>
              </a:pPr>
              <a:r>
                <a:rPr lang="en-US" sz="1600" i="1" dirty="0">
                  <a:solidFill>
                    <a:srgbClr val="6B7280"/>
                  </a:solidFill>
                  <a:latin typeface="UD デジタル 教科書体 NP-R" panose="02020400000000000000" pitchFamily="18" charset="-128"/>
                  <a:ea typeface="UD デジタル 教科書体 NP-R" panose="02020400000000000000" pitchFamily="18" charset="-128"/>
                  <a:cs typeface="Yu Gothic" pitchFamily="34" charset="-120"/>
                </a:rPr>
                <a:t>満たされると満足度や活躍につながる</a:t>
              </a:r>
              <a:endParaRPr lang="en-US" sz="1600" dirty="0">
                <a:latin typeface="UD デジタル 教科書体 NP-R" panose="02020400000000000000" pitchFamily="18" charset="-128"/>
                <a:ea typeface="UD デジタル 教科書体 NP-R" panose="02020400000000000000" pitchFamily="18" charset="-128"/>
              </a:endParaRPr>
            </a:p>
          </p:txBody>
        </p:sp>
        <p:sp>
          <p:nvSpPr>
            <p:cNvPr id="18" name="Text 14">
              <a:extLst>
                <a:ext uri="{FF2B5EF4-FFF2-40B4-BE49-F238E27FC236}">
                  <a16:creationId xmlns:a16="http://schemas.microsoft.com/office/drawing/2014/main" id="{F1F60E19-F720-425D-8B4D-7F11EC8F0291}"/>
                </a:ext>
              </a:extLst>
            </p:cNvPr>
            <p:cNvSpPr/>
            <p:nvPr/>
          </p:nvSpPr>
          <p:spPr>
            <a:xfrm>
              <a:off x="4846320" y="2606040"/>
              <a:ext cx="3749040" cy="1874520"/>
            </a:xfrm>
            <a:prstGeom prst="rect">
              <a:avLst/>
            </a:prstGeom>
            <a:noFill/>
            <a:ln/>
          </p:spPr>
          <p:txBody>
            <a:bodyPr wrap="square" lIns="0" tIns="0" rIns="0" bIns="0" rtlCol="0" anchor="ctr"/>
            <a:lstStyle/>
            <a:p>
              <a:pPr marL="342900" indent="-342900">
                <a:spcAft>
                  <a:spcPts val="400"/>
                </a:spcAft>
                <a:buSzPct val="100000"/>
                <a:buChar char="•"/>
              </a:pPr>
              <a:r>
                <a:rPr lang="en-US" sz="20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達成感・成果の認識</a:t>
              </a:r>
              <a:endParaRPr lang="en-US" sz="2000" dirty="0">
                <a:latin typeface="UD デジタル 教科書体 NP-R" panose="02020400000000000000" pitchFamily="18" charset="-128"/>
                <a:ea typeface="UD デジタル 教科書体 NP-R" panose="02020400000000000000" pitchFamily="18" charset="-128"/>
              </a:endParaRPr>
            </a:p>
            <a:p>
              <a:pPr marL="342900" indent="-342900">
                <a:spcAft>
                  <a:spcPts val="400"/>
                </a:spcAft>
                <a:buSzPct val="100000"/>
                <a:buChar char="•"/>
              </a:pPr>
              <a:r>
                <a:rPr lang="en-US" sz="20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承認・評価</a:t>
              </a:r>
              <a:endParaRPr lang="en-US" sz="2000" dirty="0">
                <a:latin typeface="UD デジタル 教科書体 NP-R" panose="02020400000000000000" pitchFamily="18" charset="-128"/>
                <a:ea typeface="UD デジタル 教科書体 NP-R" panose="02020400000000000000" pitchFamily="18" charset="-128"/>
              </a:endParaRPr>
            </a:p>
            <a:p>
              <a:pPr marL="342900" indent="-342900">
                <a:spcAft>
                  <a:spcPts val="400"/>
                </a:spcAft>
                <a:buSzPct val="100000"/>
                <a:buChar char="•"/>
              </a:pPr>
              <a:r>
                <a:rPr lang="en-US" sz="20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仕事そのもののやりがい</a:t>
              </a:r>
              <a:endParaRPr lang="en-US" sz="2000" dirty="0">
                <a:latin typeface="UD デジタル 教科書体 NP-R" panose="02020400000000000000" pitchFamily="18" charset="-128"/>
                <a:ea typeface="UD デジタル 教科書体 NP-R" panose="02020400000000000000" pitchFamily="18" charset="-128"/>
              </a:endParaRPr>
            </a:p>
            <a:p>
              <a:pPr marL="342900" indent="-342900">
                <a:spcAft>
                  <a:spcPts val="400"/>
                </a:spcAft>
                <a:buSzPct val="100000"/>
                <a:buChar char="•"/>
              </a:pPr>
              <a:r>
                <a:rPr lang="en-US" sz="20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責任・裁量</a:t>
              </a:r>
              <a:endParaRPr lang="en-US" sz="2000" dirty="0">
                <a:latin typeface="UD デジタル 教科書体 NP-R" panose="02020400000000000000" pitchFamily="18" charset="-128"/>
                <a:ea typeface="UD デジタル 教科書体 NP-R" panose="02020400000000000000" pitchFamily="18" charset="-128"/>
              </a:endParaRPr>
            </a:p>
            <a:p>
              <a:pPr marL="342900" indent="-342900">
                <a:spcAft>
                  <a:spcPts val="400"/>
                </a:spcAft>
                <a:buSzPct val="100000"/>
                <a:buChar char="•"/>
              </a:pPr>
              <a:r>
                <a:rPr lang="en-US" sz="20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成長・キャリア</a:t>
              </a:r>
              <a:endParaRPr lang="en-US" sz="2000" dirty="0">
                <a:latin typeface="UD デジタル 教科書体 NP-R" panose="02020400000000000000" pitchFamily="18" charset="-128"/>
                <a:ea typeface="UD デジタル 教科書体 NP-R" panose="02020400000000000000" pitchFamily="18" charset="-128"/>
              </a:endParaRPr>
            </a:p>
          </p:txBody>
        </p:sp>
      </p:grpSp>
      <p:grpSp>
        <p:nvGrpSpPr>
          <p:cNvPr id="21" name="グループ化 20">
            <a:extLst>
              <a:ext uri="{FF2B5EF4-FFF2-40B4-BE49-F238E27FC236}">
                <a16:creationId xmlns:a16="http://schemas.microsoft.com/office/drawing/2014/main" id="{F984E60B-9DDD-5541-DEF0-A8195B898BD5}"/>
              </a:ext>
            </a:extLst>
          </p:cNvPr>
          <p:cNvGrpSpPr/>
          <p:nvPr/>
        </p:nvGrpSpPr>
        <p:grpSpPr>
          <a:xfrm>
            <a:off x="0" y="0"/>
            <a:ext cx="12211050" cy="1108681"/>
            <a:chOff x="0" y="0"/>
            <a:chExt cx="12211050" cy="1108681"/>
          </a:xfrm>
        </p:grpSpPr>
        <p:grpSp>
          <p:nvGrpSpPr>
            <p:cNvPr id="22" name="グループ化 21">
              <a:extLst>
                <a:ext uri="{FF2B5EF4-FFF2-40B4-BE49-F238E27FC236}">
                  <a16:creationId xmlns:a16="http://schemas.microsoft.com/office/drawing/2014/main" id="{4B0F93B5-4CDA-CF6D-A5E2-1D9B3E21F028}"/>
                </a:ext>
              </a:extLst>
            </p:cNvPr>
            <p:cNvGrpSpPr/>
            <p:nvPr/>
          </p:nvGrpSpPr>
          <p:grpSpPr>
            <a:xfrm>
              <a:off x="0" y="0"/>
              <a:ext cx="12182168" cy="1108681"/>
              <a:chOff x="0" y="0"/>
              <a:chExt cx="12182168" cy="1108681"/>
            </a:xfrm>
          </p:grpSpPr>
          <p:sp>
            <p:nvSpPr>
              <p:cNvPr id="24" name="Shape 0">
                <a:extLst>
                  <a:ext uri="{FF2B5EF4-FFF2-40B4-BE49-F238E27FC236}">
                    <a16:creationId xmlns:a16="http://schemas.microsoft.com/office/drawing/2014/main" id="{B795137F-CAAC-ED43-9226-4352D5F3033F}"/>
                  </a:ext>
                </a:extLst>
              </p:cNvPr>
              <p:cNvSpPr/>
              <p:nvPr/>
            </p:nvSpPr>
            <p:spPr>
              <a:xfrm>
                <a:off x="0" y="0"/>
                <a:ext cx="12182168" cy="1108681"/>
              </a:xfrm>
              <a:prstGeom prst="rect">
                <a:avLst/>
              </a:prstGeom>
              <a:solidFill>
                <a:srgbClr val="F8FAFC"/>
              </a:solidFill>
              <a:ln w="12700">
                <a:solidFill>
                  <a:srgbClr val="F8FAFC"/>
                </a:solidFill>
                <a:prstDash val="solid"/>
              </a:ln>
            </p:spPr>
            <p:txBody>
              <a:bodyPr/>
              <a:lstStyle/>
              <a:p>
                <a:endParaRPr lang="ja-JP" altLang="en-US"/>
              </a:p>
            </p:txBody>
          </p:sp>
          <p:sp>
            <p:nvSpPr>
              <p:cNvPr id="25" name="Shape 1">
                <a:extLst>
                  <a:ext uri="{FF2B5EF4-FFF2-40B4-BE49-F238E27FC236}">
                    <a16:creationId xmlns:a16="http://schemas.microsoft.com/office/drawing/2014/main" id="{764898E7-6852-C6D1-10E3-61738B32F0B8}"/>
                  </a:ext>
                </a:extLst>
              </p:cNvPr>
              <p:cNvSpPr/>
              <p:nvPr/>
            </p:nvSpPr>
            <p:spPr>
              <a:xfrm>
                <a:off x="0" y="0"/>
                <a:ext cx="130672" cy="1108681"/>
              </a:xfrm>
              <a:prstGeom prst="rect">
                <a:avLst/>
              </a:prstGeom>
              <a:solidFill>
                <a:srgbClr val="0891B2"/>
              </a:solidFill>
              <a:ln w="12700">
                <a:solidFill>
                  <a:srgbClr val="0891B2"/>
                </a:solidFill>
                <a:prstDash val="solid"/>
              </a:ln>
            </p:spPr>
            <p:txBody>
              <a:bodyPr/>
              <a:lstStyle/>
              <a:p>
                <a:endParaRPr lang="ja-JP" altLang="en-US"/>
              </a:p>
            </p:txBody>
          </p:sp>
          <p:sp>
            <p:nvSpPr>
              <p:cNvPr id="26" name="Text 2">
                <a:extLst>
                  <a:ext uri="{FF2B5EF4-FFF2-40B4-BE49-F238E27FC236}">
                    <a16:creationId xmlns:a16="http://schemas.microsoft.com/office/drawing/2014/main" id="{B424A12C-C16E-D558-09D6-CE99DF6245E4}"/>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3</a:t>
                </a:r>
                <a:endParaRPr lang="en-US" sz="1100" dirty="0">
                  <a:latin typeface="UD デジタル 教科書体 NP-R" panose="02020400000000000000" pitchFamily="18" charset="-128"/>
                  <a:ea typeface="UD デジタル 教科書体 NP-R" panose="02020400000000000000" pitchFamily="18" charset="-128"/>
                </a:endParaRPr>
              </a:p>
            </p:txBody>
          </p:sp>
          <p:sp>
            <p:nvSpPr>
              <p:cNvPr id="27" name="Text 3">
                <a:extLst>
                  <a:ext uri="{FF2B5EF4-FFF2-40B4-BE49-F238E27FC236}">
                    <a16:creationId xmlns:a16="http://schemas.microsoft.com/office/drawing/2014/main" id="{5860F75E-8F03-FC3A-A1AB-D4C3E0B3525A}"/>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latin typeface="UD デジタル 教科書体 NP-R" panose="02020400000000000000" pitchFamily="18" charset="-128"/>
                    <a:ea typeface="UD デジタル 教科書体 NP-R" panose="02020400000000000000" pitchFamily="18" charset="-128"/>
                    <a:cs typeface="Yu Gothic" pitchFamily="34" charset="-120"/>
                  </a:rPr>
                  <a:t>ハーズバーグの二要因理論</a:t>
                </a:r>
                <a:endParaRPr lang="en-US" sz="3200" dirty="0">
                  <a:latin typeface="UD デジタル 教科書体 NP-R" panose="02020400000000000000" pitchFamily="18" charset="-128"/>
                  <a:ea typeface="UD デジタル 教科書体 NP-R" panose="02020400000000000000" pitchFamily="18" charset="-128"/>
                </a:endParaRPr>
              </a:p>
            </p:txBody>
          </p:sp>
          <p:sp>
            <p:nvSpPr>
              <p:cNvPr id="28" name="テキスト ボックス 27">
                <a:extLst>
                  <a:ext uri="{FF2B5EF4-FFF2-40B4-BE49-F238E27FC236}">
                    <a16:creationId xmlns:a16="http://schemas.microsoft.com/office/drawing/2014/main" id="{FB82F394-A7A7-F628-6C9F-B45682A59D03}"/>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a:t>
                </a:r>
                <a:r>
                  <a:rPr kumimoji="1" lang="en-US" altLang="ja-JP" sz="1400" dirty="0">
                    <a:latin typeface="UD デジタル 教科書体 NP-R" panose="02020400000000000000" pitchFamily="18" charset="-128"/>
                    <a:ea typeface="UD デジタル 教科書体 NP-R" panose="02020400000000000000" pitchFamily="18" charset="-128"/>
                  </a:rPr>
                  <a:t>P1</a:t>
                </a:r>
                <a:r>
                  <a:rPr kumimoji="1" lang="ja-JP" altLang="en-US" sz="1400" dirty="0">
                    <a:latin typeface="UD デジタル 教科書体 NP-R" panose="02020400000000000000" pitchFamily="18" charset="-128"/>
                    <a:ea typeface="UD デジタル 教科書体 NP-R" panose="02020400000000000000" pitchFamily="18" charset="-128"/>
                  </a:rPr>
                  <a:t>９</a:t>
                </a:r>
              </a:p>
            </p:txBody>
          </p:sp>
        </p:grpSp>
        <p:cxnSp>
          <p:nvCxnSpPr>
            <p:cNvPr id="23" name="直線コネクタ 22">
              <a:extLst>
                <a:ext uri="{FF2B5EF4-FFF2-40B4-BE49-F238E27FC236}">
                  <a16:creationId xmlns:a16="http://schemas.microsoft.com/office/drawing/2014/main" id="{B68A5D79-88F7-986C-FAAB-A786D0F03B43}"/>
                </a:ext>
              </a:extLst>
            </p:cNvPr>
            <p:cNvCxnSpPr>
              <a:stCxn id="25" idx="2"/>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41838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A82D7-A1AD-8C31-25D4-E2C61A29BEC0}"/>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DA61D2B-82F9-6E82-4B7C-0FF8840E1AF7}"/>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12</a:t>
            </a:fld>
            <a:endParaRPr kumimoji="1" lang="ja-JP" altLang="en-US" dirty="0"/>
          </a:p>
        </p:txBody>
      </p:sp>
      <p:sp>
        <p:nvSpPr>
          <p:cNvPr id="4" name="Text 4">
            <a:extLst>
              <a:ext uri="{FF2B5EF4-FFF2-40B4-BE49-F238E27FC236}">
                <a16:creationId xmlns:a16="http://schemas.microsoft.com/office/drawing/2014/main" id="{08A8C631-B796-1C1B-1790-CB7797B361B1}"/>
              </a:ext>
            </a:extLst>
          </p:cNvPr>
          <p:cNvSpPr/>
          <p:nvPr/>
        </p:nvSpPr>
        <p:spPr>
          <a:xfrm>
            <a:off x="515408" y="1772571"/>
            <a:ext cx="11151351" cy="1229891"/>
          </a:xfrm>
          <a:prstGeom prst="rect">
            <a:avLst/>
          </a:prstGeom>
          <a:noFill/>
          <a:ln/>
        </p:spPr>
        <p:txBody>
          <a:bodyPr wrap="square" lIns="0" tIns="0" rIns="0" bIns="0" rtlCol="0" anchor="ctr"/>
          <a:lstStyle/>
          <a:p>
            <a:r>
              <a:rPr lang="ja-JP" altLang="en-US" sz="2400" b="1"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二要因論を離職理由に当てはめると</a:t>
            </a:r>
            <a:r>
              <a:rPr lang="ja-JP" altLang="en-US" sz="2400" b="1" dirty="0">
                <a:latin typeface="UD デジタル 教科書体 NP-R" panose="02020400000000000000" pitchFamily="18" charset="-128"/>
                <a:ea typeface="UD デジタル 教科書体 NP-R" panose="02020400000000000000" pitchFamily="18" charset="-128"/>
                <a:cs typeface="Yu Gothic" pitchFamily="34" charset="-120"/>
              </a:rPr>
              <a:t>、</a:t>
            </a:r>
            <a:r>
              <a:rPr lang="en-US" altLang="ja-JP" sz="2400" b="1" dirty="0">
                <a:latin typeface="UD デジタル 教科書体 NP-R" panose="02020400000000000000" pitchFamily="18" charset="-128"/>
                <a:ea typeface="UD デジタル 教科書体 NP-R" panose="02020400000000000000" pitchFamily="18" charset="-128"/>
                <a:cs typeface="Yu Gothic" pitchFamily="34" charset="-120"/>
              </a:rPr>
              <a:t>離職理由の上位（人間関係・労働時間・給与）は、衛生要因に該当する。</a:t>
            </a:r>
            <a:endParaRPr lang="en-US" sz="2400" dirty="0">
              <a:latin typeface="UD デジタル 教科書体 NP-R" panose="02020400000000000000" pitchFamily="18" charset="-128"/>
              <a:ea typeface="UD デジタル 教科書体 NP-R" panose="02020400000000000000" pitchFamily="18" charset="-128"/>
            </a:endParaRPr>
          </a:p>
        </p:txBody>
      </p:sp>
      <p:grpSp>
        <p:nvGrpSpPr>
          <p:cNvPr id="21" name="グループ化 20">
            <a:extLst>
              <a:ext uri="{FF2B5EF4-FFF2-40B4-BE49-F238E27FC236}">
                <a16:creationId xmlns:a16="http://schemas.microsoft.com/office/drawing/2014/main" id="{A4DC2C63-E006-43A1-9183-49231884497E}"/>
              </a:ext>
            </a:extLst>
          </p:cNvPr>
          <p:cNvGrpSpPr/>
          <p:nvPr/>
        </p:nvGrpSpPr>
        <p:grpSpPr>
          <a:xfrm>
            <a:off x="674547" y="3198441"/>
            <a:ext cx="10881005" cy="1966975"/>
            <a:chOff x="457200" y="1508760"/>
            <a:chExt cx="8229600" cy="1280160"/>
          </a:xfrm>
        </p:grpSpPr>
        <p:sp>
          <p:nvSpPr>
            <p:cNvPr id="22" name="Shape 5">
              <a:extLst>
                <a:ext uri="{FF2B5EF4-FFF2-40B4-BE49-F238E27FC236}">
                  <a16:creationId xmlns:a16="http://schemas.microsoft.com/office/drawing/2014/main" id="{E47D2305-60CF-DB9B-C377-A30BEE7BB67C}"/>
                </a:ext>
              </a:extLst>
            </p:cNvPr>
            <p:cNvSpPr/>
            <p:nvPr/>
          </p:nvSpPr>
          <p:spPr>
            <a:xfrm>
              <a:off x="457200" y="1508760"/>
              <a:ext cx="8229600" cy="1280160"/>
            </a:xfrm>
            <a:prstGeom prst="rect">
              <a:avLst/>
            </a:prstGeom>
            <a:solidFill>
              <a:srgbClr val="F1F5F9"/>
            </a:solidFill>
            <a:ln w="6350">
              <a:solidFill>
                <a:srgbClr val="E2E8F0"/>
              </a:solidFill>
              <a:prstDash val="solid"/>
            </a:ln>
          </p:spPr>
          <p:txBody>
            <a:bodyPr/>
            <a:lstStyle/>
            <a:p>
              <a:endParaRPr lang="ja-JP" altLang="en-US" sz="2400">
                <a:latin typeface="UD デジタル 教科書体 NP-R" panose="02020400000000000000" pitchFamily="18" charset="-128"/>
                <a:ea typeface="UD デジタル 教科書体 NP-R" panose="02020400000000000000" pitchFamily="18" charset="-128"/>
              </a:endParaRPr>
            </a:p>
          </p:txBody>
        </p:sp>
        <p:sp>
          <p:nvSpPr>
            <p:cNvPr id="23" name="Shape 6">
              <a:extLst>
                <a:ext uri="{FF2B5EF4-FFF2-40B4-BE49-F238E27FC236}">
                  <a16:creationId xmlns:a16="http://schemas.microsoft.com/office/drawing/2014/main" id="{C2E73E6F-3DB5-7CD4-157E-D4FDCA6FB35B}"/>
                </a:ext>
              </a:extLst>
            </p:cNvPr>
            <p:cNvSpPr/>
            <p:nvPr/>
          </p:nvSpPr>
          <p:spPr>
            <a:xfrm>
              <a:off x="457200" y="1508760"/>
              <a:ext cx="91440" cy="1280160"/>
            </a:xfrm>
            <a:prstGeom prst="rect">
              <a:avLst/>
            </a:prstGeom>
            <a:solidFill>
              <a:srgbClr val="D97706"/>
            </a:solidFill>
            <a:ln w="12700">
              <a:solidFill>
                <a:srgbClr val="D97706"/>
              </a:solidFill>
              <a:prstDash val="solid"/>
            </a:ln>
          </p:spPr>
          <p:txBody>
            <a:bodyPr/>
            <a:lstStyle/>
            <a:p>
              <a:endParaRPr lang="ja-JP" altLang="en-US" sz="2400">
                <a:latin typeface="UD デジタル 教科書体 NP-R" panose="02020400000000000000" pitchFamily="18" charset="-128"/>
                <a:ea typeface="UD デジタル 教科書体 NP-R" panose="02020400000000000000" pitchFamily="18" charset="-128"/>
              </a:endParaRPr>
            </a:p>
          </p:txBody>
        </p:sp>
        <p:sp>
          <p:nvSpPr>
            <p:cNvPr id="25" name="Text 8">
              <a:extLst>
                <a:ext uri="{FF2B5EF4-FFF2-40B4-BE49-F238E27FC236}">
                  <a16:creationId xmlns:a16="http://schemas.microsoft.com/office/drawing/2014/main" id="{D766675D-A370-823F-3235-ABE8ECDD1AAA}"/>
                </a:ext>
              </a:extLst>
            </p:cNvPr>
            <p:cNvSpPr/>
            <p:nvPr/>
          </p:nvSpPr>
          <p:spPr>
            <a:xfrm>
              <a:off x="685800" y="1508760"/>
              <a:ext cx="7863840" cy="1280159"/>
            </a:xfrm>
            <a:prstGeom prst="rect">
              <a:avLst/>
            </a:prstGeom>
            <a:noFill/>
            <a:ln/>
          </p:spPr>
          <p:txBody>
            <a:bodyPr wrap="square" lIns="0" tIns="0" rIns="0" bIns="0" rtlCol="0" anchor="ctr"/>
            <a:lstStyle/>
            <a:p>
              <a:pPr marL="0" indent="0">
                <a:buNone/>
              </a:pPr>
              <a:r>
                <a:rPr lang="en-US" sz="2400" dirty="0" err="1">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近年は「成長・キャリア」を求める転職も増えている</a:t>
              </a:r>
              <a:r>
                <a:rPr lang="ja-JP" altLang="en-US" sz="24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。これは動機づけ要因の不足が当てはまる。</a:t>
              </a:r>
              <a:endParaRPr lang="en-US" altLang="ja-JP" sz="24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buNone/>
              </a:pPr>
              <a:r>
                <a:rPr lang="ja-JP" altLang="en-US" sz="24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しかし</a:t>
              </a:r>
              <a:r>
                <a:rPr lang="en-US" sz="24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中小企業の離職は依然として衛生要因による悩みが中心。離職を防ぐには、衛生要因の発生後、長期化させないことが重要。</a:t>
              </a:r>
              <a:endParaRPr lang="en-US" sz="2400" dirty="0">
                <a:latin typeface="UD デジタル 教科書体 NP-R" panose="02020400000000000000" pitchFamily="18" charset="-128"/>
                <a:ea typeface="UD デジタル 教科書体 NP-R" panose="02020400000000000000" pitchFamily="18" charset="-128"/>
              </a:endParaRPr>
            </a:p>
          </p:txBody>
        </p:sp>
      </p:grpSp>
      <p:grpSp>
        <p:nvGrpSpPr>
          <p:cNvPr id="26" name="グループ化 25">
            <a:extLst>
              <a:ext uri="{FF2B5EF4-FFF2-40B4-BE49-F238E27FC236}">
                <a16:creationId xmlns:a16="http://schemas.microsoft.com/office/drawing/2014/main" id="{6AB8E9A5-227D-1030-7AFF-5481BE6FC17D}"/>
              </a:ext>
            </a:extLst>
          </p:cNvPr>
          <p:cNvGrpSpPr/>
          <p:nvPr/>
        </p:nvGrpSpPr>
        <p:grpSpPr>
          <a:xfrm>
            <a:off x="0" y="0"/>
            <a:ext cx="12211050" cy="1108681"/>
            <a:chOff x="0" y="0"/>
            <a:chExt cx="12211050" cy="1108681"/>
          </a:xfrm>
        </p:grpSpPr>
        <p:grpSp>
          <p:nvGrpSpPr>
            <p:cNvPr id="27" name="グループ化 26">
              <a:extLst>
                <a:ext uri="{FF2B5EF4-FFF2-40B4-BE49-F238E27FC236}">
                  <a16:creationId xmlns:a16="http://schemas.microsoft.com/office/drawing/2014/main" id="{2F0B750F-E54A-D70B-EAE2-6C62D0DC06CB}"/>
                </a:ext>
              </a:extLst>
            </p:cNvPr>
            <p:cNvGrpSpPr/>
            <p:nvPr/>
          </p:nvGrpSpPr>
          <p:grpSpPr>
            <a:xfrm>
              <a:off x="0" y="0"/>
              <a:ext cx="12182168" cy="1108681"/>
              <a:chOff x="0" y="0"/>
              <a:chExt cx="12182168" cy="1108681"/>
            </a:xfrm>
          </p:grpSpPr>
          <p:sp>
            <p:nvSpPr>
              <p:cNvPr id="29" name="Shape 0">
                <a:extLst>
                  <a:ext uri="{FF2B5EF4-FFF2-40B4-BE49-F238E27FC236}">
                    <a16:creationId xmlns:a16="http://schemas.microsoft.com/office/drawing/2014/main" id="{3F272BA4-8926-B3DB-D5E6-82F271ACFB9B}"/>
                  </a:ext>
                </a:extLst>
              </p:cNvPr>
              <p:cNvSpPr/>
              <p:nvPr/>
            </p:nvSpPr>
            <p:spPr>
              <a:xfrm>
                <a:off x="0" y="0"/>
                <a:ext cx="12182168" cy="1108681"/>
              </a:xfrm>
              <a:prstGeom prst="rect">
                <a:avLst/>
              </a:prstGeom>
              <a:solidFill>
                <a:srgbClr val="F8FAFC"/>
              </a:solidFill>
              <a:ln w="12700">
                <a:solidFill>
                  <a:srgbClr val="F8FAFC"/>
                </a:solidFill>
                <a:prstDash val="solid"/>
              </a:ln>
            </p:spPr>
            <p:txBody>
              <a:bodyPr/>
              <a:lstStyle/>
              <a:p>
                <a:endParaRPr lang="ja-JP" altLang="en-US"/>
              </a:p>
            </p:txBody>
          </p:sp>
          <p:sp>
            <p:nvSpPr>
              <p:cNvPr id="30" name="Shape 1">
                <a:extLst>
                  <a:ext uri="{FF2B5EF4-FFF2-40B4-BE49-F238E27FC236}">
                    <a16:creationId xmlns:a16="http://schemas.microsoft.com/office/drawing/2014/main" id="{2536DD3D-D8DB-6D1F-F118-E9F065DB3C65}"/>
                  </a:ext>
                </a:extLst>
              </p:cNvPr>
              <p:cNvSpPr/>
              <p:nvPr/>
            </p:nvSpPr>
            <p:spPr>
              <a:xfrm>
                <a:off x="0" y="0"/>
                <a:ext cx="130672" cy="1108681"/>
              </a:xfrm>
              <a:prstGeom prst="rect">
                <a:avLst/>
              </a:prstGeom>
              <a:solidFill>
                <a:srgbClr val="0891B2"/>
              </a:solidFill>
              <a:ln w="12700">
                <a:solidFill>
                  <a:srgbClr val="0891B2"/>
                </a:solidFill>
                <a:prstDash val="solid"/>
              </a:ln>
            </p:spPr>
            <p:txBody>
              <a:bodyPr/>
              <a:lstStyle/>
              <a:p>
                <a:endParaRPr lang="ja-JP" altLang="en-US"/>
              </a:p>
            </p:txBody>
          </p:sp>
          <p:sp>
            <p:nvSpPr>
              <p:cNvPr id="31" name="Text 2">
                <a:extLst>
                  <a:ext uri="{FF2B5EF4-FFF2-40B4-BE49-F238E27FC236}">
                    <a16:creationId xmlns:a16="http://schemas.microsoft.com/office/drawing/2014/main" id="{CB89AD6B-524D-E6D5-5993-66BEF80EDDDF}"/>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3</a:t>
                </a:r>
                <a:endParaRPr lang="en-US" sz="1100" dirty="0">
                  <a:latin typeface="UD デジタル 教科書体 NP-R" panose="02020400000000000000" pitchFamily="18" charset="-128"/>
                  <a:ea typeface="UD デジタル 教科書体 NP-R" panose="02020400000000000000" pitchFamily="18" charset="-128"/>
                </a:endParaRPr>
              </a:p>
            </p:txBody>
          </p:sp>
          <p:sp>
            <p:nvSpPr>
              <p:cNvPr id="32" name="Text 3">
                <a:extLst>
                  <a:ext uri="{FF2B5EF4-FFF2-40B4-BE49-F238E27FC236}">
                    <a16:creationId xmlns:a16="http://schemas.microsoft.com/office/drawing/2014/main" id="{F7A08B9F-30A9-7962-253C-066BA50DBC29}"/>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latin typeface="UD デジタル 教科書体 NP-R" panose="02020400000000000000" pitchFamily="18" charset="-128"/>
                    <a:ea typeface="UD デジタル 教科書体 NP-R" panose="02020400000000000000" pitchFamily="18" charset="-128"/>
                    <a:cs typeface="Yu Gothic" pitchFamily="34" charset="-120"/>
                  </a:rPr>
                  <a:t>ハーズバーグの二要因理論</a:t>
                </a:r>
                <a:endParaRPr lang="en-US" sz="3200" dirty="0">
                  <a:latin typeface="UD デジタル 教科書体 NP-R" panose="02020400000000000000" pitchFamily="18" charset="-128"/>
                  <a:ea typeface="UD デジタル 教科書体 NP-R" panose="02020400000000000000" pitchFamily="18" charset="-128"/>
                </a:endParaRPr>
              </a:p>
            </p:txBody>
          </p:sp>
          <p:sp>
            <p:nvSpPr>
              <p:cNvPr id="33" name="テキスト ボックス 32">
                <a:extLst>
                  <a:ext uri="{FF2B5EF4-FFF2-40B4-BE49-F238E27FC236}">
                    <a16:creationId xmlns:a16="http://schemas.microsoft.com/office/drawing/2014/main" id="{CD527058-BC4B-B696-3089-3C3588FD8AA3}"/>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a:t>
                </a:r>
                <a:r>
                  <a:rPr kumimoji="1" lang="en-US" altLang="ja-JP" sz="1400" dirty="0">
                    <a:latin typeface="UD デジタル 教科書体 NP-R" panose="02020400000000000000" pitchFamily="18" charset="-128"/>
                    <a:ea typeface="UD デジタル 教科書体 NP-R" panose="02020400000000000000" pitchFamily="18" charset="-128"/>
                  </a:rPr>
                  <a:t>P1</a:t>
                </a:r>
                <a:r>
                  <a:rPr kumimoji="1" lang="ja-JP" altLang="en-US" sz="1400" dirty="0">
                    <a:latin typeface="UD デジタル 教科書体 NP-R" panose="02020400000000000000" pitchFamily="18" charset="-128"/>
                    <a:ea typeface="UD デジタル 教科書体 NP-R" panose="02020400000000000000" pitchFamily="18" charset="-128"/>
                  </a:rPr>
                  <a:t>９</a:t>
                </a:r>
              </a:p>
            </p:txBody>
          </p:sp>
        </p:grpSp>
        <p:cxnSp>
          <p:nvCxnSpPr>
            <p:cNvPr id="28" name="直線コネクタ 27">
              <a:extLst>
                <a:ext uri="{FF2B5EF4-FFF2-40B4-BE49-F238E27FC236}">
                  <a16:creationId xmlns:a16="http://schemas.microsoft.com/office/drawing/2014/main" id="{3A1EF698-17A8-FE9A-2CC8-92F83B57FEB1}"/>
                </a:ext>
              </a:extLst>
            </p:cNvPr>
            <p:cNvCxnSpPr>
              <a:stCxn id="30" idx="2"/>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20259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9B4A2-2BE0-1E44-5F99-B2800127B7B9}"/>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4E0FB61E-FD3B-0B19-DD8C-87F736B8EFAA}"/>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13</a:t>
            </a:fld>
            <a:endParaRPr kumimoji="1" lang="ja-JP" altLang="en-US" dirty="0"/>
          </a:p>
        </p:txBody>
      </p:sp>
      <p:grpSp>
        <p:nvGrpSpPr>
          <p:cNvPr id="15" name="グループ化 14">
            <a:extLst>
              <a:ext uri="{FF2B5EF4-FFF2-40B4-BE49-F238E27FC236}">
                <a16:creationId xmlns:a16="http://schemas.microsoft.com/office/drawing/2014/main" id="{7E256AB9-5417-10C6-2CBD-358B670794FD}"/>
              </a:ext>
            </a:extLst>
          </p:cNvPr>
          <p:cNvGrpSpPr/>
          <p:nvPr/>
        </p:nvGrpSpPr>
        <p:grpSpPr>
          <a:xfrm>
            <a:off x="0" y="0"/>
            <a:ext cx="12211050" cy="1108681"/>
            <a:chOff x="0" y="0"/>
            <a:chExt cx="12211050" cy="1108681"/>
          </a:xfrm>
        </p:grpSpPr>
        <p:grpSp>
          <p:nvGrpSpPr>
            <p:cNvPr id="16" name="グループ化 15">
              <a:extLst>
                <a:ext uri="{FF2B5EF4-FFF2-40B4-BE49-F238E27FC236}">
                  <a16:creationId xmlns:a16="http://schemas.microsoft.com/office/drawing/2014/main" id="{23E4D766-D1F0-4F82-F4F9-035D530C29E2}"/>
                </a:ext>
              </a:extLst>
            </p:cNvPr>
            <p:cNvGrpSpPr/>
            <p:nvPr/>
          </p:nvGrpSpPr>
          <p:grpSpPr>
            <a:xfrm>
              <a:off x="0" y="0"/>
              <a:ext cx="12182168" cy="1108681"/>
              <a:chOff x="0" y="0"/>
              <a:chExt cx="12182168" cy="1108681"/>
            </a:xfrm>
          </p:grpSpPr>
          <p:sp>
            <p:nvSpPr>
              <p:cNvPr id="18" name="Shape 0">
                <a:extLst>
                  <a:ext uri="{FF2B5EF4-FFF2-40B4-BE49-F238E27FC236}">
                    <a16:creationId xmlns:a16="http://schemas.microsoft.com/office/drawing/2014/main" id="{50DD7669-0033-1A91-2F60-E51DE91DF258}"/>
                  </a:ext>
                </a:extLst>
              </p:cNvPr>
              <p:cNvSpPr/>
              <p:nvPr/>
            </p:nvSpPr>
            <p:spPr>
              <a:xfrm>
                <a:off x="0" y="0"/>
                <a:ext cx="12182168" cy="1108681"/>
              </a:xfrm>
              <a:prstGeom prst="rect">
                <a:avLst/>
              </a:prstGeom>
              <a:solidFill>
                <a:srgbClr val="F8FAFC"/>
              </a:solidFill>
              <a:ln w="12700">
                <a:solidFill>
                  <a:srgbClr val="F8FAFC"/>
                </a:solidFill>
                <a:prstDash val="solid"/>
              </a:ln>
            </p:spPr>
            <p:txBody>
              <a:bodyPr/>
              <a:lstStyle/>
              <a:p>
                <a:endParaRPr lang="ja-JP" altLang="en-US"/>
              </a:p>
            </p:txBody>
          </p:sp>
          <p:sp>
            <p:nvSpPr>
              <p:cNvPr id="19" name="Shape 1">
                <a:extLst>
                  <a:ext uri="{FF2B5EF4-FFF2-40B4-BE49-F238E27FC236}">
                    <a16:creationId xmlns:a16="http://schemas.microsoft.com/office/drawing/2014/main" id="{EA16457B-E644-52BF-818D-422D51DDD048}"/>
                  </a:ext>
                </a:extLst>
              </p:cNvPr>
              <p:cNvSpPr/>
              <p:nvPr/>
            </p:nvSpPr>
            <p:spPr>
              <a:xfrm>
                <a:off x="0" y="0"/>
                <a:ext cx="130672" cy="1108681"/>
              </a:xfrm>
              <a:prstGeom prst="rect">
                <a:avLst/>
              </a:prstGeom>
              <a:solidFill>
                <a:srgbClr val="0891B2"/>
              </a:solidFill>
              <a:ln w="12700">
                <a:solidFill>
                  <a:srgbClr val="0891B2"/>
                </a:solidFill>
                <a:prstDash val="solid"/>
              </a:ln>
            </p:spPr>
            <p:txBody>
              <a:bodyPr/>
              <a:lstStyle/>
              <a:p>
                <a:endParaRPr lang="ja-JP" altLang="en-US"/>
              </a:p>
            </p:txBody>
          </p:sp>
          <p:sp>
            <p:nvSpPr>
              <p:cNvPr id="20" name="Text 2">
                <a:extLst>
                  <a:ext uri="{FF2B5EF4-FFF2-40B4-BE49-F238E27FC236}">
                    <a16:creationId xmlns:a16="http://schemas.microsoft.com/office/drawing/2014/main" id="{5DA654DA-CF32-FE2D-9958-D48E765954F9}"/>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3</a:t>
                </a:r>
                <a:endParaRPr lang="en-US" sz="1100" dirty="0">
                  <a:latin typeface="UD デジタル 教科書体 NP-R" panose="02020400000000000000" pitchFamily="18" charset="-128"/>
                  <a:ea typeface="UD デジタル 教科書体 NP-R" panose="02020400000000000000" pitchFamily="18" charset="-128"/>
                </a:endParaRPr>
              </a:p>
            </p:txBody>
          </p:sp>
          <p:sp>
            <p:nvSpPr>
              <p:cNvPr id="24" name="Text 3">
                <a:extLst>
                  <a:ext uri="{FF2B5EF4-FFF2-40B4-BE49-F238E27FC236}">
                    <a16:creationId xmlns:a16="http://schemas.microsoft.com/office/drawing/2014/main" id="{250C0D1C-2F24-BAE6-1306-10A1CE91F7AB}"/>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latin typeface="UD デジタル 教科書体 NP-R" panose="02020400000000000000" pitchFamily="18" charset="-128"/>
                    <a:ea typeface="UD デジタル 教科書体 NP-R" panose="02020400000000000000" pitchFamily="18" charset="-128"/>
                    <a:cs typeface="Yu Gothic" pitchFamily="34" charset="-120"/>
                  </a:rPr>
                  <a:t>補足：離職理由：結婚・出産・育児・介護・看護</a:t>
                </a:r>
                <a:endParaRPr lang="en-US" sz="3200" dirty="0">
                  <a:latin typeface="UD デジタル 教科書体 NP-R" panose="02020400000000000000" pitchFamily="18" charset="-128"/>
                  <a:ea typeface="UD デジタル 教科書体 NP-R" panose="02020400000000000000" pitchFamily="18" charset="-128"/>
                </a:endParaRPr>
              </a:p>
            </p:txBody>
          </p:sp>
          <p:sp>
            <p:nvSpPr>
              <p:cNvPr id="26" name="テキスト ボックス 25">
                <a:extLst>
                  <a:ext uri="{FF2B5EF4-FFF2-40B4-BE49-F238E27FC236}">
                    <a16:creationId xmlns:a16="http://schemas.microsoft.com/office/drawing/2014/main" id="{6F5896DC-0370-5D29-EB13-70F15C51362D}"/>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a:t>
                </a:r>
                <a:r>
                  <a:rPr kumimoji="1" lang="en-US" altLang="ja-JP" sz="1400" dirty="0">
                    <a:latin typeface="UD デジタル 教科書体 NP-R" panose="02020400000000000000" pitchFamily="18" charset="-128"/>
                    <a:ea typeface="UD デジタル 教科書体 NP-R" panose="02020400000000000000" pitchFamily="18" charset="-128"/>
                  </a:rPr>
                  <a:t>P1</a:t>
                </a:r>
                <a:r>
                  <a:rPr kumimoji="1" lang="ja-JP" altLang="en-US" sz="1400" dirty="0">
                    <a:latin typeface="UD デジタル 教科書体 NP-R" panose="02020400000000000000" pitchFamily="18" charset="-128"/>
                    <a:ea typeface="UD デジタル 教科書体 NP-R" panose="02020400000000000000" pitchFamily="18" charset="-128"/>
                  </a:rPr>
                  <a:t>９</a:t>
                </a:r>
              </a:p>
            </p:txBody>
          </p:sp>
        </p:grpSp>
        <p:cxnSp>
          <p:nvCxnSpPr>
            <p:cNvPr id="17" name="直線コネクタ 16">
              <a:extLst>
                <a:ext uri="{FF2B5EF4-FFF2-40B4-BE49-F238E27FC236}">
                  <a16:creationId xmlns:a16="http://schemas.microsoft.com/office/drawing/2014/main" id="{3E96FF68-0C48-C747-560D-7915B58F612C}"/>
                </a:ext>
              </a:extLst>
            </p:cNvPr>
            <p:cNvCxnSpPr>
              <a:stCxn id="19" idx="2"/>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7" name="TextBox 26"/>
          <p:cNvSpPr txBox="1"/>
          <p:nvPr/>
        </p:nvSpPr>
        <p:spPr>
          <a:xfrm>
            <a:off x="472440" y="1732136"/>
            <a:ext cx="11247120" cy="276999"/>
          </a:xfrm>
          <a:prstGeom prst="rect">
            <a:avLst/>
          </a:prstGeom>
          <a:noFill/>
        </p:spPr>
        <p:txBody>
          <a:bodyPr wrap="square" lIns="0" tIns="0" rIns="0" bIns="0" anchor="t">
            <a:spAutoFit/>
          </a:bodyPr>
          <a:lstStyle/>
          <a:p>
            <a:pPr algn="l"/>
            <a:r>
              <a:rPr sz="1800" b="1" i="0" dirty="0">
                <a:solidFill>
                  <a:srgbClr val="1F2937"/>
                </a:solidFill>
                <a:latin typeface="UD デジタル 教科書体 NP-R" panose="02020400000000000000" pitchFamily="18" charset="-128"/>
                <a:ea typeface="UD デジタル 教科書体 NP-R" panose="02020400000000000000" pitchFamily="18" charset="-128"/>
              </a:rPr>
              <a:t>全体の１％程度と少ないが、「</a:t>
            </a:r>
            <a:r>
              <a:rPr sz="1800" b="1" i="0" dirty="0" err="1">
                <a:solidFill>
                  <a:srgbClr val="1F2937"/>
                </a:solidFill>
                <a:latin typeface="UD デジタル 教科書体 NP-R" panose="02020400000000000000" pitchFamily="18" charset="-128"/>
                <a:ea typeface="UD デジタル 教科書体 NP-R" panose="02020400000000000000" pitchFamily="18" charset="-128"/>
              </a:rPr>
              <a:t>本人都合」の裏に企業側の課題が潜んでいる可能性</a:t>
            </a:r>
            <a:endParaRPr sz="1800" b="1" i="0" dirty="0">
              <a:solidFill>
                <a:srgbClr val="1F2937"/>
              </a:solidFill>
              <a:latin typeface="UD デジタル 教科書体 NP-R" panose="02020400000000000000" pitchFamily="18" charset="-128"/>
              <a:ea typeface="UD デジタル 教科書体 NP-R" panose="02020400000000000000" pitchFamily="18" charset="-128"/>
            </a:endParaRPr>
          </a:p>
        </p:txBody>
      </p:sp>
      <p:grpSp>
        <p:nvGrpSpPr>
          <p:cNvPr id="6" name="グループ化 5">
            <a:extLst>
              <a:ext uri="{FF2B5EF4-FFF2-40B4-BE49-F238E27FC236}">
                <a16:creationId xmlns:a16="http://schemas.microsoft.com/office/drawing/2014/main" id="{23B4011A-D210-1D89-D94E-1ADB119C5CBD}"/>
              </a:ext>
            </a:extLst>
          </p:cNvPr>
          <p:cNvGrpSpPr/>
          <p:nvPr/>
        </p:nvGrpSpPr>
        <p:grpSpPr>
          <a:xfrm>
            <a:off x="1361768" y="2783510"/>
            <a:ext cx="9927771" cy="2331720"/>
            <a:chOff x="457200" y="1874519"/>
            <a:chExt cx="5577840" cy="2331720"/>
          </a:xfrm>
        </p:grpSpPr>
        <p:sp>
          <p:nvSpPr>
            <p:cNvPr id="28" name="Rectangle 27"/>
            <p:cNvSpPr/>
            <p:nvPr/>
          </p:nvSpPr>
          <p:spPr>
            <a:xfrm>
              <a:off x="457200" y="1874519"/>
              <a:ext cx="5577840" cy="2331720"/>
            </a:xfrm>
            <a:prstGeom prst="rect">
              <a:avLst/>
            </a:prstGeom>
            <a:solidFill>
              <a:srgbClr val="F8FAFC"/>
            </a:solidFill>
            <a:ln w="9525">
              <a:solidFill>
                <a:srgbClr val="E2E8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UD デジタル 教科書体 NP-R" panose="02020400000000000000" pitchFamily="18" charset="-128"/>
                <a:ea typeface="UD デジタル 教科書体 NP-R" panose="02020400000000000000" pitchFamily="18" charset="-128"/>
              </a:endParaRPr>
            </a:p>
          </p:txBody>
        </p:sp>
        <p:sp>
          <p:nvSpPr>
            <p:cNvPr id="29" name="Rectangle 28"/>
            <p:cNvSpPr/>
            <p:nvPr/>
          </p:nvSpPr>
          <p:spPr>
            <a:xfrm>
              <a:off x="457200" y="1874519"/>
              <a:ext cx="109728" cy="2331720"/>
            </a:xfrm>
            <a:prstGeom prst="rect">
              <a:avLst/>
            </a:prstGeom>
            <a:solidFill>
              <a:srgbClr val="0526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dirty="0">
                <a:latin typeface="UD デジタル 教科書体 NP-R" panose="02020400000000000000" pitchFamily="18" charset="-128"/>
                <a:ea typeface="UD デジタル 教科書体 NP-R" panose="02020400000000000000" pitchFamily="18" charset="-128"/>
              </a:endParaRPr>
            </a:p>
          </p:txBody>
        </p:sp>
        <p:sp>
          <p:nvSpPr>
            <p:cNvPr id="30" name="TextBox 29"/>
            <p:cNvSpPr txBox="1"/>
            <p:nvPr/>
          </p:nvSpPr>
          <p:spPr>
            <a:xfrm>
              <a:off x="658368" y="1993392"/>
              <a:ext cx="5349240" cy="307777"/>
            </a:xfrm>
            <a:prstGeom prst="rect">
              <a:avLst/>
            </a:prstGeom>
            <a:noFill/>
          </p:spPr>
          <p:txBody>
            <a:bodyPr wrap="square" lIns="0" tIns="0" rIns="0" bIns="0" anchor="t">
              <a:spAutoFit/>
            </a:bodyPr>
            <a:lstStyle/>
            <a:p>
              <a:pPr algn="l"/>
              <a:r>
                <a:rPr sz="2000" b="1" i="0">
                  <a:solidFill>
                    <a:srgbClr val="1E3A5F"/>
                  </a:solidFill>
                  <a:latin typeface="UD デジタル 教科書体 NP-R" panose="02020400000000000000" pitchFamily="18" charset="-128"/>
                  <a:ea typeface="UD デジタル 教科書体 NP-R" panose="02020400000000000000" pitchFamily="18" charset="-128"/>
                </a:rPr>
                <a:t>「本人都合」の裏にある企業側の課題</a:t>
              </a:r>
            </a:p>
          </p:txBody>
        </p:sp>
        <p:sp>
          <p:nvSpPr>
            <p:cNvPr id="31" name="TextBox 30"/>
            <p:cNvSpPr txBox="1"/>
            <p:nvPr/>
          </p:nvSpPr>
          <p:spPr>
            <a:xfrm>
              <a:off x="777240" y="2423160"/>
              <a:ext cx="5166360" cy="1466684"/>
            </a:xfrm>
            <a:prstGeom prst="rect">
              <a:avLst/>
            </a:prstGeom>
            <a:noFill/>
          </p:spPr>
          <p:txBody>
            <a:bodyPr wrap="square" lIns="0" tIns="0" rIns="0" bIns="0">
              <a:spAutoFit/>
            </a:bodyPr>
            <a:lstStyle/>
            <a:p>
              <a:pPr algn="l">
                <a:lnSpc>
                  <a:spcPct val="120000"/>
                </a:lnSpc>
                <a:spcAft>
                  <a:spcPts val="400"/>
                </a:spcAft>
              </a:pPr>
              <a:r>
                <a:rPr sz="1200" b="1" dirty="0">
                  <a:solidFill>
                    <a:srgbClr val="D97706"/>
                  </a:solidFill>
                  <a:latin typeface="UD デジタル 教科書体 NP-R" panose="02020400000000000000" pitchFamily="18" charset="-128"/>
                  <a:ea typeface="UD デジタル 教科書体 NP-R" panose="02020400000000000000" pitchFamily="18" charset="-128"/>
                </a:rPr>
                <a:t>■ </a:t>
              </a:r>
              <a:r>
                <a:rPr b="0" dirty="0" err="1">
                  <a:solidFill>
                    <a:srgbClr val="1F2937"/>
                  </a:solidFill>
                  <a:latin typeface="UD デジタル 教科書体 NP-R" panose="02020400000000000000" pitchFamily="18" charset="-128"/>
                  <a:ea typeface="UD デジタル 教科書体 NP-R" panose="02020400000000000000" pitchFamily="18" charset="-128"/>
                </a:rPr>
                <a:t>柔軟な勤務形態の整備不足</a:t>
              </a:r>
              <a:endParaRPr b="0" dirty="0">
                <a:solidFill>
                  <a:srgbClr val="1F2937"/>
                </a:solidFill>
                <a:latin typeface="UD デジタル 教科書体 NP-R" panose="02020400000000000000" pitchFamily="18" charset="-128"/>
                <a:ea typeface="UD デジタル 教科書体 NP-R" panose="02020400000000000000" pitchFamily="18" charset="-128"/>
              </a:endParaRPr>
            </a:p>
            <a:p>
              <a:pPr algn="l">
                <a:lnSpc>
                  <a:spcPct val="120000"/>
                </a:lnSpc>
                <a:spcAft>
                  <a:spcPts val="400"/>
                </a:spcAft>
              </a:pPr>
              <a:r>
                <a:rPr sz="1200" b="1" dirty="0">
                  <a:solidFill>
                    <a:srgbClr val="D97706"/>
                  </a:solidFill>
                  <a:latin typeface="UD デジタル 教科書体 NP-R" panose="02020400000000000000" pitchFamily="18" charset="-128"/>
                  <a:ea typeface="UD デジタル 教科書体 NP-R" panose="02020400000000000000" pitchFamily="18" charset="-128"/>
                </a:rPr>
                <a:t>■ </a:t>
              </a:r>
              <a:r>
                <a:rPr b="0" dirty="0" err="1">
                  <a:solidFill>
                    <a:srgbClr val="1F2937"/>
                  </a:solidFill>
                  <a:latin typeface="UD デジタル 教科書体 NP-R" panose="02020400000000000000" pitchFamily="18" charset="-128"/>
                  <a:ea typeface="UD デジタル 教科書体 NP-R" panose="02020400000000000000" pitchFamily="18" charset="-128"/>
                </a:rPr>
                <a:t>育児・介護休業法の両立支援制度はあるが、利用ハードルが高い職場環境</a:t>
              </a:r>
              <a:endParaRPr b="0" dirty="0">
                <a:solidFill>
                  <a:srgbClr val="1F2937"/>
                </a:solidFill>
                <a:latin typeface="UD デジタル 教科書体 NP-R" panose="02020400000000000000" pitchFamily="18" charset="-128"/>
                <a:ea typeface="UD デジタル 教科書体 NP-R" panose="02020400000000000000" pitchFamily="18" charset="-128"/>
              </a:endParaRPr>
            </a:p>
            <a:p>
              <a:pPr algn="l">
                <a:lnSpc>
                  <a:spcPct val="120000"/>
                </a:lnSpc>
                <a:spcAft>
                  <a:spcPts val="400"/>
                </a:spcAft>
              </a:pPr>
              <a:r>
                <a:rPr lang="ja-JP" altLang="en-US" sz="1200" b="1" dirty="0">
                  <a:solidFill>
                    <a:srgbClr val="D97706"/>
                  </a:solidFill>
                  <a:latin typeface="UD デジタル 教科書体 NP-R" panose="02020400000000000000" pitchFamily="18" charset="-128"/>
                  <a:ea typeface="UD デジタル 教科書体 NP-R" panose="02020400000000000000" pitchFamily="18" charset="-128"/>
                </a:rPr>
                <a:t>■ </a:t>
              </a:r>
              <a:r>
                <a:rPr lang="ja-JP" altLang="en-US" b="0" dirty="0">
                  <a:solidFill>
                    <a:srgbClr val="1F2937"/>
                  </a:solidFill>
                  <a:latin typeface="UD デジタル 教科書体 NP-R" panose="02020400000000000000" pitchFamily="18" charset="-128"/>
                  <a:ea typeface="UD デジタル 教科書体 NP-R" panose="02020400000000000000" pitchFamily="18" charset="-128"/>
                </a:rPr>
                <a:t>「少子高齢化」で就業しながら家族を介護する“ビジネスケアラー”が増加</a:t>
              </a:r>
            </a:p>
            <a:p>
              <a:pPr algn="l">
                <a:lnSpc>
                  <a:spcPct val="120000"/>
                </a:lnSpc>
                <a:spcAft>
                  <a:spcPts val="400"/>
                </a:spcAft>
              </a:pPr>
              <a:r>
                <a:rPr sz="1200" b="1" dirty="0">
                  <a:solidFill>
                    <a:srgbClr val="D97706"/>
                  </a:solidFill>
                  <a:latin typeface="UD デジタル 教科書体 NP-R" panose="02020400000000000000" pitchFamily="18" charset="-128"/>
                  <a:ea typeface="UD デジタル 教科書体 NP-R" panose="02020400000000000000" pitchFamily="18" charset="-128"/>
                </a:rPr>
                <a:t>■ </a:t>
              </a:r>
              <a:r>
                <a:rPr b="0" dirty="0" err="1">
                  <a:solidFill>
                    <a:srgbClr val="1F2937"/>
                  </a:solidFill>
                  <a:latin typeface="UD デジタル 教科書体 NP-R" panose="02020400000000000000" pitchFamily="18" charset="-128"/>
                  <a:ea typeface="UD デジタル 教科書体 NP-R" panose="02020400000000000000" pitchFamily="18" charset="-128"/>
                </a:rPr>
                <a:t>短時間勤務希望者に対し、求人側はフルタイム前提のまま</a:t>
              </a:r>
              <a:endParaRPr b="0" dirty="0">
                <a:solidFill>
                  <a:srgbClr val="1F2937"/>
                </a:solidFill>
                <a:latin typeface="UD デジタル 教科書体 NP-R" panose="02020400000000000000" pitchFamily="18" charset="-128"/>
                <a:ea typeface="UD デジタル 教科書体 NP-R" panose="02020400000000000000" pitchFamily="18" charset="-128"/>
              </a:endParaRPr>
            </a:p>
          </p:txBody>
        </p:sp>
      </p:grpSp>
      <p:sp>
        <p:nvSpPr>
          <p:cNvPr id="7" name="矢印: 右 6">
            <a:extLst>
              <a:ext uri="{FF2B5EF4-FFF2-40B4-BE49-F238E27FC236}">
                <a16:creationId xmlns:a16="http://schemas.microsoft.com/office/drawing/2014/main" id="{EF7DD48D-EE3A-74D8-6F28-240169C3F8F0}"/>
              </a:ext>
            </a:extLst>
          </p:cNvPr>
          <p:cNvSpPr/>
          <p:nvPr/>
        </p:nvSpPr>
        <p:spPr>
          <a:xfrm>
            <a:off x="1992171" y="5778444"/>
            <a:ext cx="659589" cy="21874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CFE7F93B-439F-16C9-491B-29A53DC16333}"/>
              </a:ext>
            </a:extLst>
          </p:cNvPr>
          <p:cNvSpPr txBox="1"/>
          <p:nvPr/>
        </p:nvSpPr>
        <p:spPr>
          <a:xfrm>
            <a:off x="2736935" y="5656986"/>
            <a:ext cx="8389853" cy="461665"/>
          </a:xfrm>
          <a:prstGeom prst="rect">
            <a:avLst/>
          </a:prstGeom>
          <a:noFill/>
        </p:spPr>
        <p:txBody>
          <a:bodyPr wrap="square" rtlCol="0">
            <a:spAutoFit/>
          </a:bodyPr>
          <a:lstStyle/>
          <a:p>
            <a:r>
              <a:rPr kumimoji="1" lang="ja-JP" altLang="en-US" sz="2400" dirty="0">
                <a:latin typeface="UD デジタル 教科書体 NP-R" panose="02020400000000000000" pitchFamily="18" charset="-128"/>
                <a:ea typeface="UD デジタル 教科書体 NP-R" panose="02020400000000000000" pitchFamily="18" charset="-128"/>
              </a:rPr>
              <a:t>結果として労働需給のミスマッチが生じる</a:t>
            </a:r>
          </a:p>
        </p:txBody>
      </p:sp>
    </p:spTree>
    <p:extLst>
      <p:ext uri="{BB962C8B-B14F-4D97-AF65-F5344CB8AC3E}">
        <p14:creationId xmlns:p14="http://schemas.microsoft.com/office/powerpoint/2010/main" val="1397392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93FF6-5E19-4D1E-912F-64635FEC75B6}"/>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860CDCC-B82B-E681-34B8-B6C7A1D5769B}"/>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14</a:t>
            </a:fld>
            <a:endParaRPr kumimoji="1" lang="ja-JP" altLang="en-US" dirty="0"/>
          </a:p>
        </p:txBody>
      </p:sp>
      <p:grpSp>
        <p:nvGrpSpPr>
          <p:cNvPr id="15" name="グループ化 14">
            <a:extLst>
              <a:ext uri="{FF2B5EF4-FFF2-40B4-BE49-F238E27FC236}">
                <a16:creationId xmlns:a16="http://schemas.microsoft.com/office/drawing/2014/main" id="{68F2936D-F7AF-933E-DBFD-07A7461EB1B6}"/>
              </a:ext>
            </a:extLst>
          </p:cNvPr>
          <p:cNvGrpSpPr/>
          <p:nvPr/>
        </p:nvGrpSpPr>
        <p:grpSpPr>
          <a:xfrm>
            <a:off x="0" y="0"/>
            <a:ext cx="12211050" cy="1108681"/>
            <a:chOff x="0" y="0"/>
            <a:chExt cx="12211050" cy="1108681"/>
          </a:xfrm>
        </p:grpSpPr>
        <p:grpSp>
          <p:nvGrpSpPr>
            <p:cNvPr id="16" name="グループ化 15">
              <a:extLst>
                <a:ext uri="{FF2B5EF4-FFF2-40B4-BE49-F238E27FC236}">
                  <a16:creationId xmlns:a16="http://schemas.microsoft.com/office/drawing/2014/main" id="{CD8F389B-8368-7577-F8B0-D4335EFBDACD}"/>
                </a:ext>
              </a:extLst>
            </p:cNvPr>
            <p:cNvGrpSpPr/>
            <p:nvPr/>
          </p:nvGrpSpPr>
          <p:grpSpPr>
            <a:xfrm>
              <a:off x="0" y="0"/>
              <a:ext cx="12182168" cy="1108681"/>
              <a:chOff x="0" y="0"/>
              <a:chExt cx="12182168" cy="1108681"/>
            </a:xfrm>
          </p:grpSpPr>
          <p:sp>
            <p:nvSpPr>
              <p:cNvPr id="18" name="Shape 0">
                <a:extLst>
                  <a:ext uri="{FF2B5EF4-FFF2-40B4-BE49-F238E27FC236}">
                    <a16:creationId xmlns:a16="http://schemas.microsoft.com/office/drawing/2014/main" id="{3593D46E-9153-A80F-D4AD-63F222687655}"/>
                  </a:ext>
                </a:extLst>
              </p:cNvPr>
              <p:cNvSpPr/>
              <p:nvPr/>
            </p:nvSpPr>
            <p:spPr>
              <a:xfrm>
                <a:off x="0" y="0"/>
                <a:ext cx="12182168" cy="1108681"/>
              </a:xfrm>
              <a:prstGeom prst="rect">
                <a:avLst/>
              </a:prstGeom>
              <a:solidFill>
                <a:srgbClr val="F8FAFC"/>
              </a:solidFill>
              <a:ln w="12700">
                <a:solidFill>
                  <a:srgbClr val="F8FAFC"/>
                </a:solidFill>
                <a:prstDash val="solid"/>
              </a:ln>
            </p:spPr>
            <p:txBody>
              <a:bodyPr/>
              <a:lstStyle/>
              <a:p>
                <a:endParaRPr lang="ja-JP" altLang="en-US"/>
              </a:p>
            </p:txBody>
          </p:sp>
          <p:sp>
            <p:nvSpPr>
              <p:cNvPr id="19" name="Shape 1">
                <a:extLst>
                  <a:ext uri="{FF2B5EF4-FFF2-40B4-BE49-F238E27FC236}">
                    <a16:creationId xmlns:a16="http://schemas.microsoft.com/office/drawing/2014/main" id="{ED16CADD-DA98-CDAD-FBAC-C5D6183727A2}"/>
                  </a:ext>
                </a:extLst>
              </p:cNvPr>
              <p:cNvSpPr/>
              <p:nvPr/>
            </p:nvSpPr>
            <p:spPr>
              <a:xfrm>
                <a:off x="0" y="0"/>
                <a:ext cx="130672" cy="1108681"/>
              </a:xfrm>
              <a:prstGeom prst="rect">
                <a:avLst/>
              </a:prstGeom>
              <a:solidFill>
                <a:srgbClr val="0891B2"/>
              </a:solidFill>
              <a:ln w="12700">
                <a:solidFill>
                  <a:srgbClr val="0891B2"/>
                </a:solidFill>
                <a:prstDash val="solid"/>
              </a:ln>
            </p:spPr>
            <p:txBody>
              <a:bodyPr/>
              <a:lstStyle/>
              <a:p>
                <a:endParaRPr lang="ja-JP" altLang="en-US"/>
              </a:p>
            </p:txBody>
          </p:sp>
          <p:sp>
            <p:nvSpPr>
              <p:cNvPr id="20" name="Text 2">
                <a:extLst>
                  <a:ext uri="{FF2B5EF4-FFF2-40B4-BE49-F238E27FC236}">
                    <a16:creationId xmlns:a16="http://schemas.microsoft.com/office/drawing/2014/main" id="{89018AD0-2A55-B60F-9D7F-0D85FC6114D7}"/>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5</a:t>
                </a:r>
                <a:endParaRPr lang="en-US" sz="1100" dirty="0">
                  <a:latin typeface="UD デジタル 教科書体 NP-R" panose="02020400000000000000" pitchFamily="18" charset="-128"/>
                  <a:ea typeface="UD デジタル 教科書体 NP-R" panose="02020400000000000000" pitchFamily="18" charset="-128"/>
                </a:endParaRPr>
              </a:p>
            </p:txBody>
          </p:sp>
          <p:sp>
            <p:nvSpPr>
              <p:cNvPr id="24" name="Text 3">
                <a:extLst>
                  <a:ext uri="{FF2B5EF4-FFF2-40B4-BE49-F238E27FC236}">
                    <a16:creationId xmlns:a16="http://schemas.microsoft.com/office/drawing/2014/main" id="{E3C77765-C2C3-638C-96D5-7D0BB9293E5E}"/>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latin typeface="UD デジタル 教科書体 NP-R" panose="02020400000000000000" pitchFamily="18" charset="-128"/>
                    <a:ea typeface="UD デジタル 教科書体 NP-R" panose="02020400000000000000" pitchFamily="18" charset="-128"/>
                    <a:cs typeface="Yu Gothic" pitchFamily="34" charset="-120"/>
                  </a:rPr>
                  <a:t>定着のために</a:t>
                </a:r>
                <a:endParaRPr lang="en-US" sz="3200" dirty="0">
                  <a:latin typeface="UD デジタル 教科書体 NP-R" panose="02020400000000000000" pitchFamily="18" charset="-128"/>
                  <a:ea typeface="UD デジタル 教科書体 NP-R" panose="02020400000000000000" pitchFamily="18" charset="-128"/>
                </a:endParaRPr>
              </a:p>
            </p:txBody>
          </p:sp>
          <p:sp>
            <p:nvSpPr>
              <p:cNvPr id="26" name="テキスト ボックス 25">
                <a:extLst>
                  <a:ext uri="{FF2B5EF4-FFF2-40B4-BE49-F238E27FC236}">
                    <a16:creationId xmlns:a16="http://schemas.microsoft.com/office/drawing/2014/main" id="{4167B755-2195-584E-252A-BF96124EB022}"/>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a:t>
                </a:r>
                <a:r>
                  <a:rPr kumimoji="1" lang="en-US" altLang="ja-JP" sz="1400" dirty="0">
                    <a:latin typeface="UD デジタル 教科書体 NP-R" panose="02020400000000000000" pitchFamily="18" charset="-128"/>
                    <a:ea typeface="UD デジタル 教科書体 NP-R" panose="02020400000000000000" pitchFamily="18" charset="-128"/>
                  </a:rPr>
                  <a:t>P</a:t>
                </a:r>
                <a:r>
                  <a:rPr kumimoji="1" lang="ja-JP" altLang="en-US" sz="1400" dirty="0">
                    <a:latin typeface="UD デジタル 教科書体 NP-R" panose="02020400000000000000" pitchFamily="18" charset="-128"/>
                    <a:ea typeface="UD デジタル 教科書体 NP-R" panose="02020400000000000000" pitchFamily="18" charset="-128"/>
                  </a:rPr>
                  <a:t>２０</a:t>
                </a:r>
              </a:p>
            </p:txBody>
          </p:sp>
        </p:grpSp>
        <p:cxnSp>
          <p:nvCxnSpPr>
            <p:cNvPr id="17" name="直線コネクタ 16">
              <a:extLst>
                <a:ext uri="{FF2B5EF4-FFF2-40B4-BE49-F238E27FC236}">
                  <a16:creationId xmlns:a16="http://schemas.microsoft.com/office/drawing/2014/main" id="{F404A3FB-149B-34F2-5F3C-FFB3AC0C647A}"/>
                </a:ext>
              </a:extLst>
            </p:cNvPr>
            <p:cNvCxnSpPr>
              <a:stCxn id="19" idx="2"/>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 name="テキスト ボックス 2">
            <a:extLst>
              <a:ext uri="{FF2B5EF4-FFF2-40B4-BE49-F238E27FC236}">
                <a16:creationId xmlns:a16="http://schemas.microsoft.com/office/drawing/2014/main" id="{BCE86471-2581-1A73-1DE7-2DB476D1A54E}"/>
              </a:ext>
            </a:extLst>
          </p:cNvPr>
          <p:cNvSpPr txBox="1"/>
          <p:nvPr/>
        </p:nvSpPr>
        <p:spPr>
          <a:xfrm>
            <a:off x="1838631" y="3016695"/>
            <a:ext cx="8632723" cy="1200329"/>
          </a:xfrm>
          <a:prstGeom prst="rect">
            <a:avLst/>
          </a:prstGeom>
          <a:noFill/>
        </p:spPr>
        <p:txBody>
          <a:bodyPr wrap="square" rtlCol="0">
            <a:spAutoFit/>
          </a:bodyPr>
          <a:lstStyle/>
          <a:p>
            <a:r>
              <a:rPr lang="ja-JP" altLang="en-US" sz="2400" dirty="0">
                <a:latin typeface="UD デジタル 教科書体 NP-R" panose="02020400000000000000" pitchFamily="18" charset="-128"/>
                <a:ea typeface="UD デジタル 教科書体 NP-R" panose="02020400000000000000" pitchFamily="18" charset="-128"/>
              </a:rPr>
              <a:t>ここまで、人手不足の状況や従業員の離職について</a:t>
            </a:r>
            <a:r>
              <a:rPr kumimoji="1" lang="ja-JP" altLang="en-US" sz="2400" dirty="0">
                <a:latin typeface="UD デジタル 教科書体 NP-R" panose="02020400000000000000" pitchFamily="18" charset="-128"/>
                <a:ea typeface="UD デジタル 教科書体 NP-R" panose="02020400000000000000" pitchFamily="18" charset="-128"/>
              </a:rPr>
              <a:t>見てきた。</a:t>
            </a:r>
            <a:endParaRPr kumimoji="1" lang="en-US" altLang="ja-JP" sz="2400" dirty="0">
              <a:latin typeface="UD デジタル 教科書体 NP-R" panose="02020400000000000000" pitchFamily="18" charset="-128"/>
              <a:ea typeface="UD デジタル 教科書体 NP-R" panose="02020400000000000000" pitchFamily="18" charset="-128"/>
            </a:endParaRPr>
          </a:p>
          <a:p>
            <a:endParaRPr lang="en-US" altLang="ja-JP" sz="2400" dirty="0">
              <a:latin typeface="UD デジタル 教科書体 NP-R" panose="02020400000000000000" pitchFamily="18" charset="-128"/>
              <a:ea typeface="UD デジタル 教科書体 NP-R" panose="02020400000000000000" pitchFamily="18" charset="-128"/>
            </a:endParaRPr>
          </a:p>
          <a:p>
            <a:r>
              <a:rPr lang="ja-JP" altLang="en-US" sz="2400" dirty="0">
                <a:latin typeface="UD デジタル 教科書体 NP-R" panose="02020400000000000000" pitchFamily="18" charset="-128"/>
                <a:ea typeface="UD デジタル 教科書体 NP-R" panose="02020400000000000000" pitchFamily="18" charset="-128"/>
              </a:rPr>
              <a:t>ここから従業員の定着について考えていく。</a:t>
            </a:r>
            <a:endParaRPr kumimoji="1" lang="ja-JP" altLang="en-US" sz="2400" dirty="0">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517698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FC693-5039-5F77-3B07-BED3A614CC65}"/>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0733D02-A876-CAD1-8860-CA19AF28FB0D}"/>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15</a:t>
            </a:fld>
            <a:endParaRPr kumimoji="1" lang="ja-JP" altLang="en-US" dirty="0"/>
          </a:p>
        </p:txBody>
      </p:sp>
      <p:sp>
        <p:nvSpPr>
          <p:cNvPr id="8" name="Text 10">
            <a:extLst>
              <a:ext uri="{FF2B5EF4-FFF2-40B4-BE49-F238E27FC236}">
                <a16:creationId xmlns:a16="http://schemas.microsoft.com/office/drawing/2014/main" id="{D430F7C3-ACBE-55C5-E5AB-3115B73805BD}"/>
              </a:ext>
            </a:extLst>
          </p:cNvPr>
          <p:cNvSpPr/>
          <p:nvPr/>
        </p:nvSpPr>
        <p:spPr>
          <a:xfrm>
            <a:off x="2513485" y="5395508"/>
            <a:ext cx="7863840" cy="365760"/>
          </a:xfrm>
          <a:prstGeom prst="rect">
            <a:avLst/>
          </a:prstGeom>
          <a:noFill/>
          <a:ln/>
        </p:spPr>
        <p:txBody>
          <a:bodyPr wrap="square" lIns="0" tIns="0" rIns="0" bIns="0" rtlCol="0" anchor="ctr"/>
          <a:lstStyle/>
          <a:p>
            <a:pPr marL="0" indent="0">
              <a:buNone/>
            </a:pPr>
            <a:r>
              <a:rPr lang="en-US" sz="1300" b="1" dirty="0">
                <a:solidFill>
                  <a:srgbClr val="FFFFFF"/>
                </a:solidFill>
                <a:latin typeface="Yu Gothic" pitchFamily="34" charset="0"/>
                <a:ea typeface="Yu Gothic" pitchFamily="34" charset="-122"/>
                <a:cs typeface="Yu Gothic" pitchFamily="34" charset="-120"/>
              </a:rPr>
              <a:t>見落としてはならない離職理由：結婚・出産・育児・介護・看護</a:t>
            </a:r>
            <a:endParaRPr lang="en-US" sz="1300" dirty="0"/>
          </a:p>
        </p:txBody>
      </p:sp>
      <p:sp>
        <p:nvSpPr>
          <p:cNvPr id="13" name="Text 12">
            <a:extLst>
              <a:ext uri="{FF2B5EF4-FFF2-40B4-BE49-F238E27FC236}">
                <a16:creationId xmlns:a16="http://schemas.microsoft.com/office/drawing/2014/main" id="{A6291F0F-EBCD-B5EA-6301-ACDC550924EE}"/>
              </a:ext>
            </a:extLst>
          </p:cNvPr>
          <p:cNvSpPr/>
          <p:nvPr/>
        </p:nvSpPr>
        <p:spPr>
          <a:xfrm>
            <a:off x="2513485" y="6355628"/>
            <a:ext cx="7863840" cy="365760"/>
          </a:xfrm>
          <a:prstGeom prst="rect">
            <a:avLst/>
          </a:prstGeom>
          <a:noFill/>
          <a:ln/>
        </p:spPr>
        <p:txBody>
          <a:bodyPr wrap="square" lIns="0" tIns="0" rIns="0" bIns="0" rtlCol="0" anchor="ctr"/>
          <a:lstStyle/>
          <a:p>
            <a:pPr marL="0" indent="0">
              <a:buNone/>
            </a:pPr>
            <a:r>
              <a:rPr lang="en-US" sz="1200" b="1" dirty="0">
                <a:solidFill>
                  <a:srgbClr val="FFFFFF"/>
                </a:solidFill>
                <a:latin typeface="Yu Gothic" pitchFamily="34" charset="0"/>
                <a:ea typeface="Yu Gothic" pitchFamily="34" charset="-122"/>
                <a:cs typeface="Yu Gothic" pitchFamily="34" charset="-120"/>
              </a:rPr>
              <a:t>→ 短時間勤務・テレワーク整備、業務マニュアル化による属人性排除で離職を防げる可能性</a:t>
            </a:r>
            <a:endParaRPr lang="en-US" sz="1200" dirty="0"/>
          </a:p>
        </p:txBody>
      </p:sp>
      <p:sp>
        <p:nvSpPr>
          <p:cNvPr id="5" name="Text 4">
            <a:extLst>
              <a:ext uri="{FF2B5EF4-FFF2-40B4-BE49-F238E27FC236}">
                <a16:creationId xmlns:a16="http://schemas.microsoft.com/office/drawing/2014/main" id="{3CE8FF4F-682B-033D-5989-CD7852999692}"/>
              </a:ext>
            </a:extLst>
          </p:cNvPr>
          <p:cNvSpPr/>
          <p:nvPr/>
        </p:nvSpPr>
        <p:spPr>
          <a:xfrm>
            <a:off x="769909" y="1498705"/>
            <a:ext cx="8229600" cy="365760"/>
          </a:xfrm>
          <a:prstGeom prst="rect">
            <a:avLst/>
          </a:prstGeom>
          <a:noFill/>
          <a:ln/>
        </p:spPr>
        <p:txBody>
          <a:bodyPr wrap="square" lIns="0" tIns="0" rIns="0" bIns="0" rtlCol="0" anchor="ctr"/>
          <a:lstStyle/>
          <a:p>
            <a:pPr marL="0" indent="0">
              <a:buNone/>
            </a:pPr>
            <a:r>
              <a:rPr lang="en-US" sz="2400" b="1" dirty="0">
                <a:latin typeface="UD デジタル 教科書体 NP-R" panose="02020400000000000000" pitchFamily="18" charset="-128"/>
                <a:ea typeface="UD デジタル 教科書体 NP-R" panose="02020400000000000000" pitchFamily="18" charset="-128"/>
                <a:cs typeface="Yu Gothic" pitchFamily="34" charset="-120"/>
              </a:rPr>
              <a:t>従業員エンゲージメントとは</a:t>
            </a:r>
            <a:endParaRPr lang="en-US" sz="2400" dirty="0">
              <a:latin typeface="UD デジタル 教科書体 NP-R" panose="02020400000000000000" pitchFamily="18" charset="-128"/>
              <a:ea typeface="UD デジタル 教科書体 NP-R" panose="02020400000000000000" pitchFamily="18" charset="-128"/>
            </a:endParaRPr>
          </a:p>
        </p:txBody>
      </p:sp>
      <p:grpSp>
        <p:nvGrpSpPr>
          <p:cNvPr id="29" name="グループ化 28">
            <a:extLst>
              <a:ext uri="{FF2B5EF4-FFF2-40B4-BE49-F238E27FC236}">
                <a16:creationId xmlns:a16="http://schemas.microsoft.com/office/drawing/2014/main" id="{4A2C42D0-2201-4671-D62D-997109476F1A}"/>
              </a:ext>
            </a:extLst>
          </p:cNvPr>
          <p:cNvGrpSpPr/>
          <p:nvPr/>
        </p:nvGrpSpPr>
        <p:grpSpPr>
          <a:xfrm>
            <a:off x="1116743" y="2022904"/>
            <a:ext cx="10042899" cy="1622658"/>
            <a:chOff x="457200" y="1371600"/>
            <a:chExt cx="8229600" cy="1097280"/>
          </a:xfrm>
        </p:grpSpPr>
        <p:sp>
          <p:nvSpPr>
            <p:cNvPr id="14" name="Shape 5">
              <a:extLst>
                <a:ext uri="{FF2B5EF4-FFF2-40B4-BE49-F238E27FC236}">
                  <a16:creationId xmlns:a16="http://schemas.microsoft.com/office/drawing/2014/main" id="{15D75179-C81A-8750-9B39-460B082EAAF8}"/>
                </a:ext>
              </a:extLst>
            </p:cNvPr>
            <p:cNvSpPr/>
            <p:nvPr/>
          </p:nvSpPr>
          <p:spPr>
            <a:xfrm>
              <a:off x="457200" y="1371600"/>
              <a:ext cx="8229600" cy="1097280"/>
            </a:xfrm>
            <a:prstGeom prst="rect">
              <a:avLst/>
            </a:prstGeom>
            <a:solidFill>
              <a:srgbClr val="F1F5F9"/>
            </a:solidFill>
            <a:ln w="6350">
              <a:solidFill>
                <a:srgbClr val="E2E8F0"/>
              </a:solidFill>
              <a:prstDash val="solid"/>
            </a:ln>
          </p:spPr>
          <p:txBody>
            <a:bodyPr/>
            <a:lstStyle/>
            <a:p>
              <a:endParaRPr lang="ja-JP" altLang="en-US" sz="3600">
                <a:latin typeface="UD デジタル 教科書体 NP-R" panose="02020400000000000000" pitchFamily="18" charset="-128"/>
                <a:ea typeface="UD デジタル 教科書体 NP-R" panose="02020400000000000000" pitchFamily="18" charset="-128"/>
              </a:endParaRPr>
            </a:p>
          </p:txBody>
        </p:sp>
        <p:sp>
          <p:nvSpPr>
            <p:cNvPr id="15" name="Text 6">
              <a:extLst>
                <a:ext uri="{FF2B5EF4-FFF2-40B4-BE49-F238E27FC236}">
                  <a16:creationId xmlns:a16="http://schemas.microsoft.com/office/drawing/2014/main" id="{06360F88-3FA2-AACB-389B-86CE9E64359C}"/>
                </a:ext>
              </a:extLst>
            </p:cNvPr>
            <p:cNvSpPr/>
            <p:nvPr/>
          </p:nvSpPr>
          <p:spPr>
            <a:xfrm>
              <a:off x="640080" y="1508760"/>
              <a:ext cx="7863840" cy="365760"/>
            </a:xfrm>
            <a:prstGeom prst="rect">
              <a:avLst/>
            </a:prstGeom>
            <a:noFill/>
            <a:ln/>
          </p:spPr>
          <p:txBody>
            <a:bodyPr wrap="square" lIns="0" tIns="0" rIns="0" bIns="0" rtlCol="0" anchor="ctr"/>
            <a:lstStyle/>
            <a:p>
              <a:pPr marL="0" indent="0">
                <a:buNone/>
              </a:pPr>
              <a:r>
                <a:rPr lang="en-US" sz="2200" dirty="0">
                  <a:latin typeface="UD デジタル 教科書体 NP-R" panose="02020400000000000000" pitchFamily="18" charset="-128"/>
                  <a:ea typeface="UD デジタル 教科書体 NP-R" panose="02020400000000000000" pitchFamily="18" charset="-128"/>
                  <a:cs typeface="Yu Gothic" pitchFamily="34" charset="-120"/>
                </a:rPr>
                <a:t>従業員が会社・仕事・職場に対して持つ自発的な貢献意欲・愛着の総体</a:t>
              </a:r>
              <a:endParaRPr lang="en-US" sz="2200" dirty="0">
                <a:latin typeface="UD デジタル 教科書体 NP-R" panose="02020400000000000000" pitchFamily="18" charset="-128"/>
                <a:ea typeface="UD デジタル 教科書体 NP-R" panose="02020400000000000000" pitchFamily="18" charset="-128"/>
              </a:endParaRPr>
            </a:p>
          </p:txBody>
        </p:sp>
        <p:sp>
          <p:nvSpPr>
            <p:cNvPr id="16" name="Text 7">
              <a:extLst>
                <a:ext uri="{FF2B5EF4-FFF2-40B4-BE49-F238E27FC236}">
                  <a16:creationId xmlns:a16="http://schemas.microsoft.com/office/drawing/2014/main" id="{2D1B7A03-1BC9-00A7-D429-C7238CEA5F21}"/>
                </a:ext>
              </a:extLst>
            </p:cNvPr>
            <p:cNvSpPr/>
            <p:nvPr/>
          </p:nvSpPr>
          <p:spPr>
            <a:xfrm>
              <a:off x="640080" y="1874520"/>
              <a:ext cx="7863840" cy="548640"/>
            </a:xfrm>
            <a:prstGeom prst="rect">
              <a:avLst/>
            </a:prstGeom>
            <a:noFill/>
            <a:ln/>
          </p:spPr>
          <p:txBody>
            <a:bodyPr wrap="square" lIns="0" tIns="0" rIns="0" bIns="0" rtlCol="0" anchor="ctr"/>
            <a:lstStyle/>
            <a:p>
              <a:pPr marL="0" indent="0">
                <a:buNone/>
              </a:pPr>
              <a:r>
                <a:rPr lang="en-US" sz="1600" dirty="0" err="1">
                  <a:latin typeface="UD デジタル 教科書体 NP-R" panose="02020400000000000000" pitchFamily="18" charset="-128"/>
                  <a:ea typeface="UD デジタル 教科書体 NP-R" panose="02020400000000000000" pitchFamily="18" charset="-128"/>
                  <a:cs typeface="Yu Gothic" pitchFamily="34" charset="-120"/>
                </a:rPr>
                <a:t>企業と従業員の相互の信頼感に基づくもの。エンゲージメントが高い従業員は離職率が低く、業務パフォーマンスも高い傾向</a:t>
              </a:r>
              <a:r>
                <a:rPr lang="en-US" sz="1600" dirty="0">
                  <a:latin typeface="UD デジタル 教科書体 NP-R" panose="02020400000000000000" pitchFamily="18" charset="-128"/>
                  <a:ea typeface="UD デジタル 教科書体 NP-R" panose="02020400000000000000" pitchFamily="18" charset="-128"/>
                  <a:cs typeface="Yu Gothic" pitchFamily="34" charset="-120"/>
                </a:rPr>
                <a:t>。</a:t>
              </a:r>
              <a:endParaRPr lang="en-US" sz="1600" dirty="0">
                <a:latin typeface="UD デジタル 教科書体 NP-R" panose="02020400000000000000" pitchFamily="18" charset="-128"/>
                <a:ea typeface="UD デジタル 教科書体 NP-R" panose="02020400000000000000" pitchFamily="18" charset="-128"/>
              </a:endParaRPr>
            </a:p>
          </p:txBody>
        </p:sp>
      </p:grpSp>
      <p:sp>
        <p:nvSpPr>
          <p:cNvPr id="17" name="Text 8">
            <a:extLst>
              <a:ext uri="{FF2B5EF4-FFF2-40B4-BE49-F238E27FC236}">
                <a16:creationId xmlns:a16="http://schemas.microsoft.com/office/drawing/2014/main" id="{83120975-E6B1-CD7B-3320-CC5AF336C848}"/>
              </a:ext>
            </a:extLst>
          </p:cNvPr>
          <p:cNvSpPr/>
          <p:nvPr/>
        </p:nvSpPr>
        <p:spPr>
          <a:xfrm>
            <a:off x="3857234" y="3851525"/>
            <a:ext cx="4467699" cy="812882"/>
          </a:xfrm>
          <a:prstGeom prst="rect">
            <a:avLst/>
          </a:prstGeom>
          <a:noFill/>
          <a:ln/>
        </p:spPr>
        <p:txBody>
          <a:bodyPr wrap="square" lIns="0" tIns="0" rIns="0" bIns="0" rtlCol="0" anchor="ctr"/>
          <a:lstStyle/>
          <a:p>
            <a:pPr marL="0" indent="0">
              <a:buNone/>
            </a:pPr>
            <a:r>
              <a:rPr lang="ja-JP" altLang="en-US" dirty="0">
                <a:solidFill>
                  <a:srgbClr val="6B7280"/>
                </a:solidFill>
                <a:latin typeface="UD デジタル 教科書体 NP-R" panose="02020400000000000000" pitchFamily="18" charset="-128"/>
                <a:ea typeface="UD デジタル 教科書体 NP-R" panose="02020400000000000000" pitchFamily="18" charset="-128"/>
                <a:cs typeface="Yu Gothic" pitchFamily="34" charset="-120"/>
              </a:rPr>
              <a:t>エンゲージメントは中小企業でも重要。</a:t>
            </a:r>
            <a:endParaRPr lang="en-US" altLang="ja-JP" dirty="0">
              <a:solidFill>
                <a:srgbClr val="6B7280"/>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buNone/>
            </a:pPr>
            <a:r>
              <a:rPr lang="ja-JP" altLang="en-US" dirty="0">
                <a:solidFill>
                  <a:srgbClr val="6B7280"/>
                </a:solidFill>
                <a:latin typeface="UD デジタル 教科書体 NP-R" panose="02020400000000000000" pitchFamily="18" charset="-128"/>
                <a:ea typeface="UD デジタル 教科書体 NP-R" panose="02020400000000000000" pitchFamily="18" charset="-128"/>
                <a:cs typeface="Yu Gothic" pitchFamily="34" charset="-120"/>
              </a:rPr>
              <a:t>その中でも人材定着において</a:t>
            </a:r>
            <a:r>
              <a:rPr lang="en-US" dirty="0" err="1">
                <a:solidFill>
                  <a:srgbClr val="6B7280"/>
                </a:solidFill>
                <a:latin typeface="UD デジタル 教科書体 NP-R" panose="02020400000000000000" pitchFamily="18" charset="-128"/>
                <a:ea typeface="UD デジタル 教科書体 NP-R" panose="02020400000000000000" pitchFamily="18" charset="-128"/>
                <a:cs typeface="Yu Gothic" pitchFamily="34" charset="-120"/>
              </a:rPr>
              <a:t>必要なのは</a:t>
            </a:r>
            <a:r>
              <a:rPr lang="en-US" dirty="0">
                <a:solidFill>
                  <a:srgbClr val="6B7280"/>
                </a:solidFill>
                <a:latin typeface="UD デジタル 教科書体 NP-R" panose="02020400000000000000" pitchFamily="18" charset="-128"/>
                <a:ea typeface="UD デジタル 教科書体 NP-R" panose="02020400000000000000" pitchFamily="18" charset="-128"/>
                <a:cs typeface="Yu Gothic" pitchFamily="34" charset="-120"/>
              </a:rPr>
              <a:t>…</a:t>
            </a:r>
            <a:endParaRPr lang="en-US" dirty="0">
              <a:latin typeface="UD デジタル 教科書体 NP-R" panose="02020400000000000000" pitchFamily="18" charset="-128"/>
              <a:ea typeface="UD デジタル 教科書体 NP-R" panose="02020400000000000000" pitchFamily="18" charset="-128"/>
            </a:endParaRPr>
          </a:p>
        </p:txBody>
      </p:sp>
      <p:grpSp>
        <p:nvGrpSpPr>
          <p:cNvPr id="31" name="グループ化 30">
            <a:extLst>
              <a:ext uri="{FF2B5EF4-FFF2-40B4-BE49-F238E27FC236}">
                <a16:creationId xmlns:a16="http://schemas.microsoft.com/office/drawing/2014/main" id="{2286BE64-0FCE-4533-7F2A-DBA75A207A34}"/>
              </a:ext>
            </a:extLst>
          </p:cNvPr>
          <p:cNvGrpSpPr/>
          <p:nvPr/>
        </p:nvGrpSpPr>
        <p:grpSpPr>
          <a:xfrm>
            <a:off x="2111419" y="5122656"/>
            <a:ext cx="8074799" cy="1360672"/>
            <a:chOff x="4937759" y="3414709"/>
            <a:chExt cx="3876485" cy="1051560"/>
          </a:xfrm>
          <a:noFill/>
        </p:grpSpPr>
        <p:sp>
          <p:nvSpPr>
            <p:cNvPr id="27" name="Text 14">
              <a:extLst>
                <a:ext uri="{FF2B5EF4-FFF2-40B4-BE49-F238E27FC236}">
                  <a16:creationId xmlns:a16="http://schemas.microsoft.com/office/drawing/2014/main" id="{3FA722C6-4142-0355-EF1B-E8E8BFA29F80}"/>
                </a:ext>
              </a:extLst>
            </p:cNvPr>
            <p:cNvSpPr/>
            <p:nvPr/>
          </p:nvSpPr>
          <p:spPr>
            <a:xfrm>
              <a:off x="4937759" y="3414709"/>
              <a:ext cx="3876485" cy="365760"/>
            </a:xfrm>
            <a:prstGeom prst="rect">
              <a:avLst/>
            </a:prstGeom>
            <a:grpFill/>
            <a:ln/>
          </p:spPr>
          <p:txBody>
            <a:bodyPr wrap="square" lIns="0" tIns="0" rIns="0" bIns="0" rtlCol="0" anchor="ctr"/>
            <a:lstStyle/>
            <a:p>
              <a:pPr marL="0" indent="0" algn="ctr">
                <a:buNone/>
              </a:pPr>
              <a:r>
                <a:rPr lang="en-US" sz="2800" b="1" dirty="0">
                  <a:solidFill>
                    <a:srgbClr val="FF0000"/>
                  </a:solidFill>
                  <a:latin typeface="UD デジタル 教科書体 NP-R" panose="02020400000000000000" pitchFamily="18" charset="-128"/>
                  <a:ea typeface="UD デジタル 教科書体 NP-R" panose="02020400000000000000" pitchFamily="18" charset="-128"/>
                  <a:cs typeface="Yu Gothic" pitchFamily="34" charset="-120"/>
                </a:rPr>
                <a:t>「</a:t>
              </a:r>
              <a:r>
                <a:rPr lang="en-US" sz="2800" b="1" dirty="0" err="1">
                  <a:solidFill>
                    <a:srgbClr val="FF0000"/>
                  </a:solidFill>
                  <a:latin typeface="UD デジタル 教科書体 NP-R" panose="02020400000000000000" pitchFamily="18" charset="-128"/>
                  <a:ea typeface="UD デジタル 教科書体 NP-R" panose="02020400000000000000" pitchFamily="18" charset="-128"/>
                  <a:cs typeface="Yu Gothic" pitchFamily="34" charset="-120"/>
                </a:rPr>
                <a:t>基本的信頼感</a:t>
              </a:r>
              <a:r>
                <a:rPr lang="en-US" sz="2800" b="1" dirty="0">
                  <a:solidFill>
                    <a:srgbClr val="FF0000"/>
                  </a:solidFill>
                  <a:latin typeface="UD デジタル 教科書体 NP-R" panose="02020400000000000000" pitchFamily="18" charset="-128"/>
                  <a:ea typeface="UD デジタル 教科書体 NP-R" panose="02020400000000000000" pitchFamily="18" charset="-128"/>
                  <a:cs typeface="Yu Gothic" pitchFamily="34" charset="-120"/>
                </a:rPr>
                <a:t>」</a:t>
              </a:r>
              <a:endParaRPr lang="en-US" sz="2800" dirty="0">
                <a:solidFill>
                  <a:srgbClr val="FF0000"/>
                </a:solidFill>
                <a:latin typeface="UD デジタル 教科書体 NP-R" panose="02020400000000000000" pitchFamily="18" charset="-128"/>
                <a:ea typeface="UD デジタル 教科書体 NP-R" panose="02020400000000000000" pitchFamily="18" charset="-128"/>
              </a:endParaRPr>
            </a:p>
          </p:txBody>
        </p:sp>
        <p:sp>
          <p:nvSpPr>
            <p:cNvPr id="28" name="Text 15">
              <a:extLst>
                <a:ext uri="{FF2B5EF4-FFF2-40B4-BE49-F238E27FC236}">
                  <a16:creationId xmlns:a16="http://schemas.microsoft.com/office/drawing/2014/main" id="{7EEFF063-4855-893D-E630-5FA2AD8DFC24}"/>
                </a:ext>
              </a:extLst>
            </p:cNvPr>
            <p:cNvSpPr/>
            <p:nvPr/>
          </p:nvSpPr>
          <p:spPr>
            <a:xfrm>
              <a:off x="4937759" y="3597589"/>
              <a:ext cx="3876485" cy="868680"/>
            </a:xfrm>
            <a:prstGeom prst="rect">
              <a:avLst/>
            </a:prstGeom>
            <a:grpFill/>
            <a:ln/>
          </p:spPr>
          <p:txBody>
            <a:bodyPr wrap="square" lIns="0" tIns="0" rIns="0" bIns="0" rtlCol="0" anchor="ctr"/>
            <a:lstStyle/>
            <a:p>
              <a:pPr marL="0" indent="0" algn="ctr">
                <a:buNone/>
              </a:pPr>
              <a:r>
                <a:rPr lang="en-US" dirty="0">
                  <a:latin typeface="UD デジタル 教科書体 NP-R" panose="02020400000000000000" pitchFamily="18" charset="-128"/>
                  <a:ea typeface="UD デジタル 教科書体 NP-R" panose="02020400000000000000" pitchFamily="18" charset="-128"/>
                  <a:cs typeface="Yu Gothic" pitchFamily="34" charset="-120"/>
                </a:rPr>
                <a:t>○「</a:t>
              </a:r>
              <a:r>
                <a:rPr lang="en-US" dirty="0" err="1">
                  <a:latin typeface="UD デジタル 教科書体 NP-R" panose="02020400000000000000" pitchFamily="18" charset="-128"/>
                  <a:ea typeface="UD デジタル 教科書体 NP-R" panose="02020400000000000000" pitchFamily="18" charset="-128"/>
                  <a:cs typeface="Yu Gothic" pitchFamily="34" charset="-120"/>
                </a:rPr>
                <a:t>この職場で働き続けられる」という基本的な安心</a:t>
              </a:r>
              <a:r>
                <a:rPr lang="ja-JP" altLang="en-US" dirty="0">
                  <a:latin typeface="UD デジタル 教科書体 NP-R" panose="02020400000000000000" pitchFamily="18" charset="-128"/>
                  <a:ea typeface="UD デジタル 教科書体 NP-R" panose="02020400000000000000" pitchFamily="18" charset="-128"/>
                  <a:cs typeface="Yu Gothic" pitchFamily="34" charset="-120"/>
                </a:rPr>
                <a:t>・信頼</a:t>
              </a:r>
              <a:r>
                <a:rPr lang="en-US" dirty="0" err="1">
                  <a:latin typeface="UD デジタル 教科書体 NP-R" panose="02020400000000000000" pitchFamily="18" charset="-128"/>
                  <a:ea typeface="UD デジタル 教科書体 NP-R" panose="02020400000000000000" pitchFamily="18" charset="-128"/>
                  <a:cs typeface="Yu Gothic" pitchFamily="34" charset="-120"/>
                </a:rPr>
                <a:t>感の形成</a:t>
              </a:r>
              <a:r>
                <a:rPr lang="ja-JP" altLang="en-US" dirty="0">
                  <a:latin typeface="UD デジタル 教科書体 NP-R" panose="02020400000000000000" pitchFamily="18" charset="-128"/>
                  <a:ea typeface="UD デジタル 教科書体 NP-R" panose="02020400000000000000" pitchFamily="18" charset="-128"/>
                  <a:cs typeface="Yu Gothic" pitchFamily="34" charset="-120"/>
                </a:rPr>
                <a:t>と</a:t>
              </a:r>
              <a:r>
                <a:rPr lang="en-US" dirty="0" err="1">
                  <a:latin typeface="UD デジタル 教科書体 NP-R" panose="02020400000000000000" pitchFamily="18" charset="-128"/>
                  <a:ea typeface="UD デジタル 教科書体 NP-R" panose="02020400000000000000" pitchFamily="18" charset="-128"/>
                  <a:cs typeface="Yu Gothic" pitchFamily="34" charset="-120"/>
                </a:rPr>
                <a:t>維持</a:t>
              </a:r>
              <a:endParaRPr lang="en-US" dirty="0">
                <a:latin typeface="UD デジタル 教科書体 NP-R" panose="02020400000000000000" pitchFamily="18" charset="-128"/>
                <a:ea typeface="UD デジタル 教科書体 NP-R" panose="02020400000000000000" pitchFamily="18" charset="-128"/>
              </a:endParaRPr>
            </a:p>
          </p:txBody>
        </p:sp>
      </p:grpSp>
      <p:grpSp>
        <p:nvGrpSpPr>
          <p:cNvPr id="32" name="グループ化 31">
            <a:extLst>
              <a:ext uri="{FF2B5EF4-FFF2-40B4-BE49-F238E27FC236}">
                <a16:creationId xmlns:a16="http://schemas.microsoft.com/office/drawing/2014/main" id="{A0AD7B98-B99D-EADA-B1C8-EB5C41401E03}"/>
              </a:ext>
            </a:extLst>
          </p:cNvPr>
          <p:cNvGrpSpPr/>
          <p:nvPr/>
        </p:nvGrpSpPr>
        <p:grpSpPr>
          <a:xfrm>
            <a:off x="0" y="-8142"/>
            <a:ext cx="12211050" cy="1108681"/>
            <a:chOff x="0" y="0"/>
            <a:chExt cx="12211050" cy="1108681"/>
          </a:xfrm>
        </p:grpSpPr>
        <p:grpSp>
          <p:nvGrpSpPr>
            <p:cNvPr id="33" name="グループ化 32">
              <a:extLst>
                <a:ext uri="{FF2B5EF4-FFF2-40B4-BE49-F238E27FC236}">
                  <a16:creationId xmlns:a16="http://schemas.microsoft.com/office/drawing/2014/main" id="{0B29E035-316B-B564-3CF1-F5620A3BB560}"/>
                </a:ext>
              </a:extLst>
            </p:cNvPr>
            <p:cNvGrpSpPr/>
            <p:nvPr/>
          </p:nvGrpSpPr>
          <p:grpSpPr>
            <a:xfrm>
              <a:off x="0" y="0"/>
              <a:ext cx="12182168" cy="1108681"/>
              <a:chOff x="0" y="0"/>
              <a:chExt cx="12182168" cy="1108681"/>
            </a:xfrm>
          </p:grpSpPr>
          <p:sp>
            <p:nvSpPr>
              <p:cNvPr id="35" name="Shape 0">
                <a:extLst>
                  <a:ext uri="{FF2B5EF4-FFF2-40B4-BE49-F238E27FC236}">
                    <a16:creationId xmlns:a16="http://schemas.microsoft.com/office/drawing/2014/main" id="{91CB9FA0-512C-C51B-04B2-1659B79FA682}"/>
                  </a:ext>
                </a:extLst>
              </p:cNvPr>
              <p:cNvSpPr/>
              <p:nvPr/>
            </p:nvSpPr>
            <p:spPr>
              <a:xfrm>
                <a:off x="0" y="0"/>
                <a:ext cx="12182168" cy="1108681"/>
              </a:xfrm>
              <a:prstGeom prst="rect">
                <a:avLst/>
              </a:prstGeom>
              <a:solidFill>
                <a:srgbClr val="F8FAFC"/>
              </a:solidFill>
              <a:ln w="12700">
                <a:solidFill>
                  <a:srgbClr val="F8FAFC"/>
                </a:solidFill>
                <a:prstDash val="solid"/>
              </a:ln>
            </p:spPr>
            <p:txBody>
              <a:bodyPr/>
              <a:lstStyle/>
              <a:p>
                <a:endParaRPr lang="ja-JP" altLang="en-US"/>
              </a:p>
            </p:txBody>
          </p:sp>
          <p:sp>
            <p:nvSpPr>
              <p:cNvPr id="36" name="Shape 1">
                <a:extLst>
                  <a:ext uri="{FF2B5EF4-FFF2-40B4-BE49-F238E27FC236}">
                    <a16:creationId xmlns:a16="http://schemas.microsoft.com/office/drawing/2014/main" id="{60C5A8B6-F3D2-B479-FD46-05014B2499DB}"/>
                  </a:ext>
                </a:extLst>
              </p:cNvPr>
              <p:cNvSpPr/>
              <p:nvPr/>
            </p:nvSpPr>
            <p:spPr>
              <a:xfrm>
                <a:off x="0" y="0"/>
                <a:ext cx="130672" cy="1108681"/>
              </a:xfrm>
              <a:prstGeom prst="rect">
                <a:avLst/>
              </a:prstGeom>
              <a:solidFill>
                <a:srgbClr val="0891B2"/>
              </a:solidFill>
              <a:ln w="12700">
                <a:solidFill>
                  <a:srgbClr val="0891B2"/>
                </a:solidFill>
                <a:prstDash val="solid"/>
              </a:ln>
            </p:spPr>
            <p:txBody>
              <a:bodyPr/>
              <a:lstStyle/>
              <a:p>
                <a:endParaRPr lang="ja-JP" altLang="en-US"/>
              </a:p>
            </p:txBody>
          </p:sp>
          <p:sp>
            <p:nvSpPr>
              <p:cNvPr id="37" name="Text 2">
                <a:extLst>
                  <a:ext uri="{FF2B5EF4-FFF2-40B4-BE49-F238E27FC236}">
                    <a16:creationId xmlns:a16="http://schemas.microsoft.com/office/drawing/2014/main" id="{0E7C6AC5-907F-D7C5-511D-554875EBC329}"/>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5</a:t>
                </a:r>
                <a:endParaRPr lang="en-US" sz="1100" dirty="0">
                  <a:latin typeface="UD デジタル 教科書体 NP-R" panose="02020400000000000000" pitchFamily="18" charset="-128"/>
                  <a:ea typeface="UD デジタル 教科書体 NP-R" panose="02020400000000000000" pitchFamily="18" charset="-128"/>
                </a:endParaRPr>
              </a:p>
            </p:txBody>
          </p:sp>
          <p:sp>
            <p:nvSpPr>
              <p:cNvPr id="38" name="Text 3">
                <a:extLst>
                  <a:ext uri="{FF2B5EF4-FFF2-40B4-BE49-F238E27FC236}">
                    <a16:creationId xmlns:a16="http://schemas.microsoft.com/office/drawing/2014/main" id="{FEE6A165-6284-05D5-6F03-61BDB445F1F4}"/>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latin typeface="UD デジタル 教科書体 NP-R" panose="02020400000000000000" pitchFamily="18" charset="-128"/>
                    <a:ea typeface="UD デジタル 教科書体 NP-R" panose="02020400000000000000" pitchFamily="18" charset="-128"/>
                    <a:cs typeface="Yu Gothic" pitchFamily="34" charset="-120"/>
                  </a:rPr>
                  <a:t>定着のために</a:t>
                </a:r>
                <a:endParaRPr lang="en-US" sz="3200" dirty="0">
                  <a:latin typeface="UD デジタル 教科書体 NP-R" panose="02020400000000000000" pitchFamily="18" charset="-128"/>
                  <a:ea typeface="UD デジタル 教科書体 NP-R" panose="02020400000000000000" pitchFamily="18" charset="-128"/>
                </a:endParaRPr>
              </a:p>
            </p:txBody>
          </p:sp>
          <p:sp>
            <p:nvSpPr>
              <p:cNvPr id="39" name="テキスト ボックス 38">
                <a:extLst>
                  <a:ext uri="{FF2B5EF4-FFF2-40B4-BE49-F238E27FC236}">
                    <a16:creationId xmlns:a16="http://schemas.microsoft.com/office/drawing/2014/main" id="{7A666D6C-2560-82F4-D54D-E06E36837367}"/>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a:t>
                </a:r>
                <a:r>
                  <a:rPr kumimoji="1" lang="en-US" altLang="ja-JP" sz="1400" dirty="0">
                    <a:latin typeface="UD デジタル 教科書体 NP-R" panose="02020400000000000000" pitchFamily="18" charset="-128"/>
                    <a:ea typeface="UD デジタル 教科書体 NP-R" panose="02020400000000000000" pitchFamily="18" charset="-128"/>
                  </a:rPr>
                  <a:t>P</a:t>
                </a:r>
                <a:r>
                  <a:rPr kumimoji="1" lang="ja-JP" altLang="en-US" sz="1400" dirty="0">
                    <a:latin typeface="UD デジタル 教科書体 NP-R" panose="02020400000000000000" pitchFamily="18" charset="-128"/>
                    <a:ea typeface="UD デジタル 教科書体 NP-R" panose="02020400000000000000" pitchFamily="18" charset="-128"/>
                  </a:rPr>
                  <a:t>２０</a:t>
                </a:r>
              </a:p>
            </p:txBody>
          </p:sp>
        </p:grpSp>
        <p:cxnSp>
          <p:nvCxnSpPr>
            <p:cNvPr id="34" name="直線コネクタ 33">
              <a:extLst>
                <a:ext uri="{FF2B5EF4-FFF2-40B4-BE49-F238E27FC236}">
                  <a16:creationId xmlns:a16="http://schemas.microsoft.com/office/drawing/2014/main" id="{87483A8C-EBD5-12E6-D6E1-24EAE2328D10}"/>
                </a:ext>
              </a:extLst>
            </p:cNvPr>
            <p:cNvCxnSpPr>
              <a:stCxn id="36" idx="2"/>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40" name="正方形/長方形 39">
            <a:extLst>
              <a:ext uri="{FF2B5EF4-FFF2-40B4-BE49-F238E27FC236}">
                <a16:creationId xmlns:a16="http://schemas.microsoft.com/office/drawing/2014/main" id="{722D8CA9-950A-8A36-F86C-89A59B79C9B7}"/>
              </a:ext>
            </a:extLst>
          </p:cNvPr>
          <p:cNvSpPr/>
          <p:nvPr/>
        </p:nvSpPr>
        <p:spPr>
          <a:xfrm>
            <a:off x="2111419" y="4886632"/>
            <a:ext cx="8074800" cy="157399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45951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50696-DEC3-4368-00ED-7C4BBA07F5F3}"/>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70614F2B-566A-35DC-C681-926D31F77370}"/>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16</a:t>
            </a:fld>
            <a:endParaRPr kumimoji="1" lang="ja-JP" altLang="en-US" dirty="0"/>
          </a:p>
        </p:txBody>
      </p:sp>
      <p:sp>
        <p:nvSpPr>
          <p:cNvPr id="8" name="Text 10">
            <a:extLst>
              <a:ext uri="{FF2B5EF4-FFF2-40B4-BE49-F238E27FC236}">
                <a16:creationId xmlns:a16="http://schemas.microsoft.com/office/drawing/2014/main" id="{A5BAEC14-308A-ADBB-7D91-687DBA330B10}"/>
              </a:ext>
            </a:extLst>
          </p:cNvPr>
          <p:cNvSpPr/>
          <p:nvPr/>
        </p:nvSpPr>
        <p:spPr>
          <a:xfrm>
            <a:off x="2513485" y="5395508"/>
            <a:ext cx="7863840" cy="365760"/>
          </a:xfrm>
          <a:prstGeom prst="rect">
            <a:avLst/>
          </a:prstGeom>
          <a:noFill/>
          <a:ln/>
        </p:spPr>
        <p:txBody>
          <a:bodyPr wrap="square" lIns="0" tIns="0" rIns="0" bIns="0" rtlCol="0" anchor="ctr"/>
          <a:lstStyle/>
          <a:p>
            <a:pPr marL="0" indent="0">
              <a:buNone/>
            </a:pPr>
            <a:r>
              <a:rPr lang="en-US" sz="1300" b="1" dirty="0">
                <a:solidFill>
                  <a:srgbClr val="FFFFFF"/>
                </a:solidFill>
                <a:latin typeface="Yu Gothic" pitchFamily="34" charset="0"/>
                <a:ea typeface="Yu Gothic" pitchFamily="34" charset="-122"/>
                <a:cs typeface="Yu Gothic" pitchFamily="34" charset="-120"/>
              </a:rPr>
              <a:t>見落としてはならない離職理由：結婚・出産・育児・介護・看護</a:t>
            </a:r>
            <a:endParaRPr lang="en-US" sz="1300" dirty="0"/>
          </a:p>
        </p:txBody>
      </p:sp>
      <p:sp>
        <p:nvSpPr>
          <p:cNvPr id="13" name="Text 12">
            <a:extLst>
              <a:ext uri="{FF2B5EF4-FFF2-40B4-BE49-F238E27FC236}">
                <a16:creationId xmlns:a16="http://schemas.microsoft.com/office/drawing/2014/main" id="{E5AD916A-03FC-8DE6-2163-F01B307D4A2B}"/>
              </a:ext>
            </a:extLst>
          </p:cNvPr>
          <p:cNvSpPr/>
          <p:nvPr/>
        </p:nvSpPr>
        <p:spPr>
          <a:xfrm>
            <a:off x="2513485" y="6355628"/>
            <a:ext cx="7863840" cy="365760"/>
          </a:xfrm>
          <a:prstGeom prst="rect">
            <a:avLst/>
          </a:prstGeom>
          <a:noFill/>
          <a:ln/>
        </p:spPr>
        <p:txBody>
          <a:bodyPr wrap="square" lIns="0" tIns="0" rIns="0" bIns="0" rtlCol="0" anchor="ctr"/>
          <a:lstStyle/>
          <a:p>
            <a:pPr marL="0" indent="0">
              <a:buNone/>
            </a:pPr>
            <a:r>
              <a:rPr lang="en-US" sz="1200" b="1" dirty="0">
                <a:solidFill>
                  <a:srgbClr val="FFFFFF"/>
                </a:solidFill>
                <a:latin typeface="Yu Gothic" pitchFamily="34" charset="0"/>
                <a:ea typeface="Yu Gothic" pitchFamily="34" charset="-122"/>
                <a:cs typeface="Yu Gothic" pitchFamily="34" charset="-120"/>
              </a:rPr>
              <a:t>→ 短時間勤務・テレワーク整備、業務マニュアル化による属人性排除で離職を防げる可能性</a:t>
            </a:r>
            <a:endParaRPr lang="en-US" sz="1200" dirty="0"/>
          </a:p>
        </p:txBody>
      </p:sp>
      <p:grpSp>
        <p:nvGrpSpPr>
          <p:cNvPr id="39" name="グループ化 38">
            <a:extLst>
              <a:ext uri="{FF2B5EF4-FFF2-40B4-BE49-F238E27FC236}">
                <a16:creationId xmlns:a16="http://schemas.microsoft.com/office/drawing/2014/main" id="{12602386-DE99-6175-BCBB-FF74FF94CC6A}"/>
              </a:ext>
            </a:extLst>
          </p:cNvPr>
          <p:cNvGrpSpPr/>
          <p:nvPr/>
        </p:nvGrpSpPr>
        <p:grpSpPr>
          <a:xfrm>
            <a:off x="769909" y="2994660"/>
            <a:ext cx="10308931" cy="868680"/>
            <a:chOff x="351635" y="3184231"/>
            <a:chExt cx="8229600" cy="868680"/>
          </a:xfrm>
        </p:grpSpPr>
        <p:sp>
          <p:nvSpPr>
            <p:cNvPr id="4" name="Shape 5">
              <a:extLst>
                <a:ext uri="{FF2B5EF4-FFF2-40B4-BE49-F238E27FC236}">
                  <a16:creationId xmlns:a16="http://schemas.microsoft.com/office/drawing/2014/main" id="{F0CA7428-37D8-03C4-7827-5CBA71B928A8}"/>
                </a:ext>
              </a:extLst>
            </p:cNvPr>
            <p:cNvSpPr/>
            <p:nvPr/>
          </p:nvSpPr>
          <p:spPr>
            <a:xfrm>
              <a:off x="351635" y="3184231"/>
              <a:ext cx="1280160" cy="868680"/>
            </a:xfrm>
            <a:prstGeom prst="rect">
              <a:avLst/>
            </a:prstGeom>
            <a:solidFill>
              <a:srgbClr val="00B050"/>
            </a:solidFill>
            <a:ln w="12700">
              <a:solidFill>
                <a:srgbClr val="00B050"/>
              </a:solidFill>
              <a:prstDash val="solid"/>
            </a:ln>
          </p:spPr>
          <p:txBody>
            <a:bodyPr/>
            <a:lstStyle/>
            <a:p>
              <a:endParaRPr lang="ja-JP" altLang="en-US" sz="2800">
                <a:latin typeface="UD デジタル 教科書体 NP-R" panose="02020400000000000000" pitchFamily="18" charset="-128"/>
                <a:ea typeface="UD デジタル 教科書体 NP-R" panose="02020400000000000000" pitchFamily="18" charset="-128"/>
              </a:endParaRPr>
            </a:p>
          </p:txBody>
        </p:sp>
        <p:sp>
          <p:nvSpPr>
            <p:cNvPr id="7" name="Text 6">
              <a:extLst>
                <a:ext uri="{FF2B5EF4-FFF2-40B4-BE49-F238E27FC236}">
                  <a16:creationId xmlns:a16="http://schemas.microsoft.com/office/drawing/2014/main" id="{A31E559E-9697-72C0-5958-07D3BFBCB726}"/>
                </a:ext>
              </a:extLst>
            </p:cNvPr>
            <p:cNvSpPr/>
            <p:nvPr/>
          </p:nvSpPr>
          <p:spPr>
            <a:xfrm>
              <a:off x="351635" y="3184231"/>
              <a:ext cx="1280160" cy="868680"/>
            </a:xfrm>
            <a:prstGeom prst="rect">
              <a:avLst/>
            </a:prstGeom>
            <a:noFill/>
            <a:ln/>
          </p:spPr>
          <p:txBody>
            <a:bodyPr wrap="square" lIns="0" tIns="0" rIns="0" bIns="0" rtlCol="0" anchor="ctr"/>
            <a:lstStyle/>
            <a:p>
              <a:pPr marL="0" indent="0" algn="ctr">
                <a:buNone/>
              </a:pPr>
              <a:r>
                <a:rPr lang="en-US" sz="2000" b="1" dirty="0">
                  <a:solidFill>
                    <a:srgbClr val="FFFFFF"/>
                  </a:solidFill>
                  <a:latin typeface="UD デジタル 教科書体 NP-R" panose="02020400000000000000" pitchFamily="18" charset="-128"/>
                  <a:ea typeface="UD デジタル 教科書体 NP-R" panose="02020400000000000000" pitchFamily="18" charset="-128"/>
                  <a:cs typeface="Yu Gothic" pitchFamily="34" charset="-120"/>
                </a:rPr>
                <a:t>認識する</a:t>
              </a:r>
              <a:endParaRPr lang="en-US" sz="2000" dirty="0">
                <a:latin typeface="UD デジタル 教科書体 NP-R" panose="02020400000000000000" pitchFamily="18" charset="-128"/>
                <a:ea typeface="UD デジタル 教科書体 NP-R" panose="02020400000000000000" pitchFamily="18" charset="-128"/>
              </a:endParaRPr>
            </a:p>
          </p:txBody>
        </p:sp>
        <p:sp>
          <p:nvSpPr>
            <p:cNvPr id="12" name="Shape 7">
              <a:extLst>
                <a:ext uri="{FF2B5EF4-FFF2-40B4-BE49-F238E27FC236}">
                  <a16:creationId xmlns:a16="http://schemas.microsoft.com/office/drawing/2014/main" id="{52676D98-38D6-55D4-E807-0761257F0CDB}"/>
                </a:ext>
              </a:extLst>
            </p:cNvPr>
            <p:cNvSpPr/>
            <p:nvPr/>
          </p:nvSpPr>
          <p:spPr>
            <a:xfrm>
              <a:off x="1631795" y="3184231"/>
              <a:ext cx="6949440" cy="868680"/>
            </a:xfrm>
            <a:prstGeom prst="rect">
              <a:avLst/>
            </a:prstGeom>
            <a:solidFill>
              <a:srgbClr val="F8FAFC"/>
            </a:solidFill>
            <a:ln w="6350">
              <a:solidFill>
                <a:srgbClr val="E2E8F0"/>
              </a:solidFill>
              <a:prstDash val="solid"/>
            </a:ln>
          </p:spPr>
          <p:txBody>
            <a:bodyPr/>
            <a:lstStyle/>
            <a:p>
              <a:endParaRPr lang="ja-JP" altLang="en-US" sz="2800">
                <a:latin typeface="UD デジタル 教科書体 NP-R" panose="02020400000000000000" pitchFamily="18" charset="-128"/>
                <a:ea typeface="UD デジタル 教科書体 NP-R" panose="02020400000000000000" pitchFamily="18" charset="-128"/>
              </a:endParaRPr>
            </a:p>
          </p:txBody>
        </p:sp>
        <p:sp>
          <p:nvSpPr>
            <p:cNvPr id="21" name="Text 8">
              <a:extLst>
                <a:ext uri="{FF2B5EF4-FFF2-40B4-BE49-F238E27FC236}">
                  <a16:creationId xmlns:a16="http://schemas.microsoft.com/office/drawing/2014/main" id="{3445C6E0-510E-407C-25A3-8E9188068A08}"/>
                </a:ext>
              </a:extLst>
            </p:cNvPr>
            <p:cNvSpPr/>
            <p:nvPr/>
          </p:nvSpPr>
          <p:spPr>
            <a:xfrm>
              <a:off x="1814675" y="3184231"/>
              <a:ext cx="6675120" cy="868680"/>
            </a:xfrm>
            <a:prstGeom prst="rect">
              <a:avLst/>
            </a:prstGeom>
            <a:noFill/>
            <a:ln/>
          </p:spPr>
          <p:txBody>
            <a:bodyPr wrap="square" lIns="0" tIns="0" rIns="0" bIns="0" rtlCol="0" anchor="ctr"/>
            <a:lstStyle/>
            <a:p>
              <a:pPr marL="0" indent="0">
                <a:buNone/>
              </a:pPr>
              <a:r>
                <a:rPr 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パワーハラスメントや過度な業務負荷が放置されていないか。</a:t>
              </a:r>
              <a:endParaRPr lang="en-US" sz="1600" dirty="0">
                <a:latin typeface="UD デジタル 教科書体 NP-R" panose="02020400000000000000" pitchFamily="18" charset="-128"/>
                <a:ea typeface="UD デジタル 教科書体 NP-R" panose="02020400000000000000" pitchFamily="18" charset="-128"/>
              </a:endParaRPr>
            </a:p>
            <a:p>
              <a:pPr marL="0" indent="0">
                <a:buNone/>
              </a:pPr>
              <a:r>
                <a:rPr 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「うちでは仕方がない」を許さない姿勢。</a:t>
              </a:r>
              <a:endParaRPr lang="en-US" sz="1600" dirty="0">
                <a:latin typeface="UD デジタル 教科書体 NP-R" panose="02020400000000000000" pitchFamily="18" charset="-128"/>
                <a:ea typeface="UD デジタル 教科書体 NP-R" panose="02020400000000000000" pitchFamily="18" charset="-128"/>
              </a:endParaRPr>
            </a:p>
          </p:txBody>
        </p:sp>
      </p:grpSp>
      <p:grpSp>
        <p:nvGrpSpPr>
          <p:cNvPr id="40" name="グループ化 39">
            <a:extLst>
              <a:ext uri="{FF2B5EF4-FFF2-40B4-BE49-F238E27FC236}">
                <a16:creationId xmlns:a16="http://schemas.microsoft.com/office/drawing/2014/main" id="{F6BAC50D-9CCF-E2AB-8475-8E375AC9F9ED}"/>
              </a:ext>
            </a:extLst>
          </p:cNvPr>
          <p:cNvGrpSpPr/>
          <p:nvPr/>
        </p:nvGrpSpPr>
        <p:grpSpPr>
          <a:xfrm>
            <a:off x="769909" y="4023360"/>
            <a:ext cx="10308931" cy="868680"/>
            <a:chOff x="351635" y="4190071"/>
            <a:chExt cx="8229600" cy="868680"/>
          </a:xfrm>
        </p:grpSpPr>
        <p:sp>
          <p:nvSpPr>
            <p:cNvPr id="22" name="Shape 9">
              <a:extLst>
                <a:ext uri="{FF2B5EF4-FFF2-40B4-BE49-F238E27FC236}">
                  <a16:creationId xmlns:a16="http://schemas.microsoft.com/office/drawing/2014/main" id="{6B4066CA-D88E-8F50-7951-F923F23BBA92}"/>
                </a:ext>
              </a:extLst>
            </p:cNvPr>
            <p:cNvSpPr/>
            <p:nvPr/>
          </p:nvSpPr>
          <p:spPr>
            <a:xfrm>
              <a:off x="351635" y="4190071"/>
              <a:ext cx="1280160" cy="868680"/>
            </a:xfrm>
            <a:prstGeom prst="rect">
              <a:avLst/>
            </a:prstGeom>
            <a:solidFill>
              <a:srgbClr val="00B050"/>
            </a:solidFill>
            <a:ln w="12700">
              <a:solidFill>
                <a:srgbClr val="00B050"/>
              </a:solidFill>
              <a:prstDash val="solid"/>
            </a:ln>
          </p:spPr>
          <p:txBody>
            <a:bodyPr/>
            <a:lstStyle/>
            <a:p>
              <a:endParaRPr lang="ja-JP" altLang="en-US" sz="2800" dirty="0">
                <a:latin typeface="UD デジタル 教科書体 NP-R" panose="02020400000000000000" pitchFamily="18" charset="-128"/>
                <a:ea typeface="UD デジタル 教科書体 NP-R" panose="02020400000000000000" pitchFamily="18" charset="-128"/>
              </a:endParaRPr>
            </a:p>
          </p:txBody>
        </p:sp>
        <p:sp>
          <p:nvSpPr>
            <p:cNvPr id="23" name="Text 10">
              <a:extLst>
                <a:ext uri="{FF2B5EF4-FFF2-40B4-BE49-F238E27FC236}">
                  <a16:creationId xmlns:a16="http://schemas.microsoft.com/office/drawing/2014/main" id="{E7EE2CC7-737B-AF94-6CE8-B99D218B5CD4}"/>
                </a:ext>
              </a:extLst>
            </p:cNvPr>
            <p:cNvSpPr/>
            <p:nvPr/>
          </p:nvSpPr>
          <p:spPr>
            <a:xfrm>
              <a:off x="351635" y="4190071"/>
              <a:ext cx="1280160" cy="868680"/>
            </a:xfrm>
            <a:prstGeom prst="rect">
              <a:avLst/>
            </a:prstGeom>
            <a:noFill/>
            <a:ln/>
          </p:spPr>
          <p:txBody>
            <a:bodyPr wrap="square" lIns="0" tIns="0" rIns="0" bIns="0" rtlCol="0" anchor="ctr"/>
            <a:lstStyle/>
            <a:p>
              <a:pPr marL="0" indent="0" algn="ctr">
                <a:buNone/>
              </a:pPr>
              <a:r>
                <a:rPr lang="en-US" sz="2000" b="1" dirty="0">
                  <a:solidFill>
                    <a:srgbClr val="FFFFFF"/>
                  </a:solidFill>
                  <a:latin typeface="UD デジタル 教科書体 NP-R" panose="02020400000000000000" pitchFamily="18" charset="-128"/>
                  <a:ea typeface="UD デジタル 教科書体 NP-R" panose="02020400000000000000" pitchFamily="18" charset="-128"/>
                  <a:cs typeface="Yu Gothic" pitchFamily="34" charset="-120"/>
                </a:rPr>
                <a:t>知る</a:t>
              </a:r>
              <a:endParaRPr lang="en-US" sz="2000" dirty="0">
                <a:latin typeface="UD デジタル 教科書体 NP-R" panose="02020400000000000000" pitchFamily="18" charset="-128"/>
                <a:ea typeface="UD デジタル 教科書体 NP-R" panose="02020400000000000000" pitchFamily="18" charset="-128"/>
              </a:endParaRPr>
            </a:p>
          </p:txBody>
        </p:sp>
        <p:sp>
          <p:nvSpPr>
            <p:cNvPr id="25" name="Shape 11">
              <a:extLst>
                <a:ext uri="{FF2B5EF4-FFF2-40B4-BE49-F238E27FC236}">
                  <a16:creationId xmlns:a16="http://schemas.microsoft.com/office/drawing/2014/main" id="{B1A4AC37-823D-F1A3-BB35-392B8376D954}"/>
                </a:ext>
              </a:extLst>
            </p:cNvPr>
            <p:cNvSpPr/>
            <p:nvPr/>
          </p:nvSpPr>
          <p:spPr>
            <a:xfrm>
              <a:off x="1631795" y="4190071"/>
              <a:ext cx="6949440" cy="868680"/>
            </a:xfrm>
            <a:prstGeom prst="rect">
              <a:avLst/>
            </a:prstGeom>
            <a:solidFill>
              <a:srgbClr val="F8FAFC"/>
            </a:solidFill>
            <a:ln w="6350">
              <a:solidFill>
                <a:srgbClr val="E2E8F0"/>
              </a:solidFill>
              <a:prstDash val="solid"/>
            </a:ln>
          </p:spPr>
          <p:txBody>
            <a:bodyPr/>
            <a:lstStyle/>
            <a:p>
              <a:endParaRPr lang="ja-JP" altLang="en-US" sz="2800">
                <a:latin typeface="UD デジタル 教科書体 NP-R" panose="02020400000000000000" pitchFamily="18" charset="-128"/>
                <a:ea typeface="UD デジタル 教科書体 NP-R" panose="02020400000000000000" pitchFamily="18" charset="-128"/>
              </a:endParaRPr>
            </a:p>
          </p:txBody>
        </p:sp>
        <p:sp>
          <p:nvSpPr>
            <p:cNvPr id="32" name="Text 12">
              <a:extLst>
                <a:ext uri="{FF2B5EF4-FFF2-40B4-BE49-F238E27FC236}">
                  <a16:creationId xmlns:a16="http://schemas.microsoft.com/office/drawing/2014/main" id="{DD9F4328-E72A-1D00-5BD2-472CF6B54E96}"/>
                </a:ext>
              </a:extLst>
            </p:cNvPr>
            <p:cNvSpPr/>
            <p:nvPr/>
          </p:nvSpPr>
          <p:spPr>
            <a:xfrm>
              <a:off x="1814675" y="4190071"/>
              <a:ext cx="6675120" cy="868680"/>
            </a:xfrm>
            <a:prstGeom prst="rect">
              <a:avLst/>
            </a:prstGeom>
            <a:noFill/>
            <a:ln/>
          </p:spPr>
          <p:txBody>
            <a:bodyPr wrap="square" lIns="0" tIns="0" rIns="0" bIns="0" rtlCol="0" anchor="ctr"/>
            <a:lstStyle/>
            <a:p>
              <a:pPr marL="0" indent="0">
                <a:buNone/>
              </a:pPr>
              <a:r>
                <a:rPr 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自社で何が起きているかを知る。経営者が従業員の状況に目を向ける。</a:t>
              </a:r>
              <a:endParaRPr lang="en-US" sz="1600" dirty="0">
                <a:latin typeface="UD デジタル 教科書体 NP-R" panose="02020400000000000000" pitchFamily="18" charset="-128"/>
                <a:ea typeface="UD デジタル 教科書体 NP-R" panose="02020400000000000000" pitchFamily="18" charset="-128"/>
              </a:endParaRPr>
            </a:p>
          </p:txBody>
        </p:sp>
      </p:grpSp>
      <p:grpSp>
        <p:nvGrpSpPr>
          <p:cNvPr id="41" name="グループ化 40">
            <a:extLst>
              <a:ext uri="{FF2B5EF4-FFF2-40B4-BE49-F238E27FC236}">
                <a16:creationId xmlns:a16="http://schemas.microsoft.com/office/drawing/2014/main" id="{F1D724BA-B14F-7F72-C84E-EBCBB1EDB391}"/>
              </a:ext>
            </a:extLst>
          </p:cNvPr>
          <p:cNvGrpSpPr/>
          <p:nvPr/>
        </p:nvGrpSpPr>
        <p:grpSpPr>
          <a:xfrm>
            <a:off x="769909" y="5029200"/>
            <a:ext cx="10308931" cy="868680"/>
            <a:chOff x="351635" y="5195911"/>
            <a:chExt cx="8229600" cy="868680"/>
          </a:xfrm>
        </p:grpSpPr>
        <p:sp>
          <p:nvSpPr>
            <p:cNvPr id="33" name="Shape 13">
              <a:extLst>
                <a:ext uri="{FF2B5EF4-FFF2-40B4-BE49-F238E27FC236}">
                  <a16:creationId xmlns:a16="http://schemas.microsoft.com/office/drawing/2014/main" id="{2C3ACF74-61F4-8E37-88C8-DB15A7445398}"/>
                </a:ext>
              </a:extLst>
            </p:cNvPr>
            <p:cNvSpPr/>
            <p:nvPr/>
          </p:nvSpPr>
          <p:spPr>
            <a:xfrm>
              <a:off x="351635" y="5195911"/>
              <a:ext cx="1280160" cy="868680"/>
            </a:xfrm>
            <a:prstGeom prst="rect">
              <a:avLst/>
            </a:prstGeom>
            <a:solidFill>
              <a:srgbClr val="00B050"/>
            </a:solidFill>
            <a:ln w="12700">
              <a:solidFill>
                <a:srgbClr val="00B050"/>
              </a:solidFill>
              <a:prstDash val="solid"/>
            </a:ln>
          </p:spPr>
          <p:txBody>
            <a:bodyPr/>
            <a:lstStyle/>
            <a:p>
              <a:endParaRPr lang="ja-JP" altLang="en-US" sz="2800" dirty="0">
                <a:latin typeface="UD デジタル 教科書体 NP-R" panose="02020400000000000000" pitchFamily="18" charset="-128"/>
                <a:ea typeface="UD デジタル 教科書体 NP-R" panose="02020400000000000000" pitchFamily="18" charset="-128"/>
              </a:endParaRPr>
            </a:p>
          </p:txBody>
        </p:sp>
        <p:sp>
          <p:nvSpPr>
            <p:cNvPr id="34" name="Text 14">
              <a:extLst>
                <a:ext uri="{FF2B5EF4-FFF2-40B4-BE49-F238E27FC236}">
                  <a16:creationId xmlns:a16="http://schemas.microsoft.com/office/drawing/2014/main" id="{62B2CDA1-9DA1-5653-1402-2F4E69DF5C41}"/>
                </a:ext>
              </a:extLst>
            </p:cNvPr>
            <p:cNvSpPr/>
            <p:nvPr/>
          </p:nvSpPr>
          <p:spPr>
            <a:xfrm>
              <a:off x="351635" y="5195911"/>
              <a:ext cx="1280160" cy="868680"/>
            </a:xfrm>
            <a:prstGeom prst="rect">
              <a:avLst/>
            </a:prstGeom>
            <a:noFill/>
            <a:ln/>
          </p:spPr>
          <p:txBody>
            <a:bodyPr wrap="square" lIns="0" tIns="0" rIns="0" bIns="0" rtlCol="0" anchor="ctr"/>
            <a:lstStyle/>
            <a:p>
              <a:pPr marL="0" indent="0" algn="ctr">
                <a:buNone/>
              </a:pPr>
              <a:r>
                <a:rPr lang="en-US" sz="2000" b="1" dirty="0">
                  <a:solidFill>
                    <a:srgbClr val="FFFFFF"/>
                  </a:solidFill>
                  <a:latin typeface="UD デジタル 教科書体 NP-R" panose="02020400000000000000" pitchFamily="18" charset="-128"/>
                  <a:ea typeface="UD デジタル 教科書体 NP-R" panose="02020400000000000000" pitchFamily="18" charset="-128"/>
                  <a:cs typeface="Yu Gothic" pitchFamily="34" charset="-120"/>
                </a:rPr>
                <a:t>一人一人に対応する</a:t>
              </a:r>
              <a:endParaRPr lang="en-US" sz="2000" dirty="0">
                <a:latin typeface="UD デジタル 教科書体 NP-R" panose="02020400000000000000" pitchFamily="18" charset="-128"/>
                <a:ea typeface="UD デジタル 教科書体 NP-R" panose="02020400000000000000" pitchFamily="18" charset="-128"/>
              </a:endParaRPr>
            </a:p>
          </p:txBody>
        </p:sp>
        <p:sp>
          <p:nvSpPr>
            <p:cNvPr id="35" name="Shape 15">
              <a:extLst>
                <a:ext uri="{FF2B5EF4-FFF2-40B4-BE49-F238E27FC236}">
                  <a16:creationId xmlns:a16="http://schemas.microsoft.com/office/drawing/2014/main" id="{ABBCA733-1746-0768-9B7A-BF910EFE6835}"/>
                </a:ext>
              </a:extLst>
            </p:cNvPr>
            <p:cNvSpPr/>
            <p:nvPr/>
          </p:nvSpPr>
          <p:spPr>
            <a:xfrm>
              <a:off x="1631795" y="5195911"/>
              <a:ext cx="6949440" cy="868680"/>
            </a:xfrm>
            <a:prstGeom prst="rect">
              <a:avLst/>
            </a:prstGeom>
            <a:solidFill>
              <a:srgbClr val="F8FAFC"/>
            </a:solidFill>
            <a:ln w="6350">
              <a:solidFill>
                <a:srgbClr val="E2E8F0"/>
              </a:solidFill>
              <a:prstDash val="solid"/>
            </a:ln>
          </p:spPr>
          <p:txBody>
            <a:bodyPr/>
            <a:lstStyle/>
            <a:p>
              <a:endParaRPr lang="ja-JP" altLang="en-US" sz="2800">
                <a:latin typeface="UD デジタル 教科書体 NP-R" panose="02020400000000000000" pitchFamily="18" charset="-128"/>
                <a:ea typeface="UD デジタル 教科書体 NP-R" panose="02020400000000000000" pitchFamily="18" charset="-128"/>
              </a:endParaRPr>
            </a:p>
          </p:txBody>
        </p:sp>
        <p:sp>
          <p:nvSpPr>
            <p:cNvPr id="36" name="Text 16">
              <a:extLst>
                <a:ext uri="{FF2B5EF4-FFF2-40B4-BE49-F238E27FC236}">
                  <a16:creationId xmlns:a16="http://schemas.microsoft.com/office/drawing/2014/main" id="{E7148493-C139-4DD7-B604-A8F188C55B6F}"/>
                </a:ext>
              </a:extLst>
            </p:cNvPr>
            <p:cNvSpPr/>
            <p:nvPr/>
          </p:nvSpPr>
          <p:spPr>
            <a:xfrm>
              <a:off x="1814675" y="5195911"/>
              <a:ext cx="6675120" cy="868680"/>
            </a:xfrm>
            <a:prstGeom prst="rect">
              <a:avLst/>
            </a:prstGeom>
            <a:noFill/>
            <a:ln/>
          </p:spPr>
          <p:txBody>
            <a:bodyPr wrap="square" lIns="0" tIns="0" rIns="0" bIns="0" rtlCol="0" anchor="ctr"/>
            <a:lstStyle/>
            <a:p>
              <a:pPr marL="0" indent="0">
                <a:buNone/>
              </a:pPr>
              <a:r>
                <a:rPr 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10名規模の企業では制度先行は非効率。個別対応を優先し、</a:t>
              </a:r>
              <a:r>
                <a:rPr lang="ja-JP" alt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本人・周囲が</a:t>
              </a:r>
              <a:r>
                <a:rPr lang="en-US" sz="1600" dirty="0" err="1">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納得感ある着地点を探す</a:t>
              </a:r>
              <a:r>
                <a:rPr 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a:t>
              </a:r>
              <a:endParaRPr lang="en-US" sz="1600" dirty="0">
                <a:latin typeface="UD デジタル 教科書体 NP-R" panose="02020400000000000000" pitchFamily="18" charset="-128"/>
                <a:ea typeface="UD デジタル 教科書体 NP-R" panose="02020400000000000000" pitchFamily="18" charset="-128"/>
              </a:endParaRPr>
            </a:p>
          </p:txBody>
        </p:sp>
      </p:grpSp>
      <p:sp>
        <p:nvSpPr>
          <p:cNvPr id="37" name="Text 4">
            <a:extLst>
              <a:ext uri="{FF2B5EF4-FFF2-40B4-BE49-F238E27FC236}">
                <a16:creationId xmlns:a16="http://schemas.microsoft.com/office/drawing/2014/main" id="{CBC7A2E4-94BF-E0E2-C18A-67C0E7D5219E}"/>
              </a:ext>
            </a:extLst>
          </p:cNvPr>
          <p:cNvSpPr/>
          <p:nvPr/>
        </p:nvSpPr>
        <p:spPr>
          <a:xfrm>
            <a:off x="646602" y="2337490"/>
            <a:ext cx="10432238" cy="365760"/>
          </a:xfrm>
          <a:prstGeom prst="rect">
            <a:avLst/>
          </a:prstGeom>
          <a:noFill/>
          <a:ln/>
        </p:spPr>
        <p:txBody>
          <a:bodyPr wrap="square" lIns="0" tIns="0" rIns="0" bIns="0" rtlCol="0" anchor="ctr"/>
          <a:lstStyle/>
          <a:p>
            <a:pPr marL="0" indent="0">
              <a:buNone/>
            </a:pPr>
            <a:r>
              <a:rPr lang="en-US" sz="2000" dirty="0" err="1">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経営者が</a:t>
            </a:r>
            <a:r>
              <a:rPr lang="ja-JP" altLang="en-US" sz="20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従業員の状況に目を向け、行動を起こさなければ</a:t>
            </a:r>
            <a:r>
              <a:rPr lang="en-US" sz="20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a:t>
            </a:r>
            <a:r>
              <a:rPr lang="en-US" sz="2000" dirty="0" err="1">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定着</a:t>
            </a:r>
            <a:r>
              <a:rPr lang="ja-JP" altLang="en-US" sz="20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率は上がらない</a:t>
            </a:r>
            <a:endParaRPr lang="en-US" sz="2000" dirty="0">
              <a:latin typeface="UD デジタル 教科書体 NP-R" panose="02020400000000000000" pitchFamily="18" charset="-128"/>
              <a:ea typeface="UD デジタル 教科書体 NP-R" panose="02020400000000000000" pitchFamily="18" charset="-128"/>
            </a:endParaRPr>
          </a:p>
        </p:txBody>
      </p:sp>
      <p:sp>
        <p:nvSpPr>
          <p:cNvPr id="38" name="Text 3">
            <a:extLst>
              <a:ext uri="{FF2B5EF4-FFF2-40B4-BE49-F238E27FC236}">
                <a16:creationId xmlns:a16="http://schemas.microsoft.com/office/drawing/2014/main" id="{A2A2DE4C-6819-4D0A-EFEC-C33431BE52DB}"/>
              </a:ext>
            </a:extLst>
          </p:cNvPr>
          <p:cNvSpPr/>
          <p:nvPr/>
        </p:nvSpPr>
        <p:spPr>
          <a:xfrm>
            <a:off x="646602" y="1669704"/>
            <a:ext cx="8229600" cy="438912"/>
          </a:xfrm>
          <a:prstGeom prst="rect">
            <a:avLst/>
          </a:prstGeom>
          <a:noFill/>
          <a:ln/>
        </p:spPr>
        <p:txBody>
          <a:bodyPr wrap="square" lIns="0" tIns="0" rIns="0" bIns="0" rtlCol="0" anchor="ctr"/>
          <a:lstStyle/>
          <a:p>
            <a:pPr marL="0" indent="0">
              <a:buNone/>
            </a:pPr>
            <a:r>
              <a:rPr lang="en-US" sz="28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前提：経営者の視線と行動</a:t>
            </a:r>
            <a:endParaRPr lang="en-US" sz="2800" dirty="0">
              <a:latin typeface="UD デジタル 教科書体 NP-R" panose="02020400000000000000" pitchFamily="18" charset="-128"/>
              <a:ea typeface="UD デジタル 教科書体 NP-R" panose="02020400000000000000" pitchFamily="18" charset="-128"/>
            </a:endParaRPr>
          </a:p>
        </p:txBody>
      </p:sp>
      <p:sp>
        <p:nvSpPr>
          <p:cNvPr id="42" name="Text 17">
            <a:extLst>
              <a:ext uri="{FF2B5EF4-FFF2-40B4-BE49-F238E27FC236}">
                <a16:creationId xmlns:a16="http://schemas.microsoft.com/office/drawing/2014/main" id="{5B2BCE67-67D2-C275-D1BB-5F0B9E1E993C}"/>
              </a:ext>
            </a:extLst>
          </p:cNvPr>
          <p:cNvSpPr/>
          <p:nvPr/>
        </p:nvSpPr>
        <p:spPr>
          <a:xfrm>
            <a:off x="2849240" y="6081308"/>
            <a:ext cx="8229600" cy="274320"/>
          </a:xfrm>
          <a:prstGeom prst="rect">
            <a:avLst/>
          </a:prstGeom>
          <a:noFill/>
          <a:ln/>
        </p:spPr>
        <p:txBody>
          <a:bodyPr wrap="square" lIns="0" tIns="0" rIns="0" bIns="0" rtlCol="0" anchor="ctr"/>
          <a:lstStyle/>
          <a:p>
            <a:pPr marL="0" indent="0" algn="r">
              <a:buNone/>
            </a:pPr>
            <a:r>
              <a:rPr lang="en-US" sz="1200" b="1" i="1" dirty="0">
                <a:solidFill>
                  <a:srgbClr val="0891B2"/>
                </a:solidFill>
                <a:latin typeface="Yu Gothic" pitchFamily="34" charset="0"/>
                <a:ea typeface="Yu Gothic" pitchFamily="34" charset="-122"/>
                <a:cs typeface="Yu Gothic" pitchFamily="34" charset="-120"/>
              </a:rPr>
              <a:t>→ 一つ一つの対応の積み重ねが、従業員の納得感と信頼感を支えていく</a:t>
            </a:r>
            <a:endParaRPr lang="en-US" sz="1200" dirty="0"/>
          </a:p>
        </p:txBody>
      </p:sp>
      <p:grpSp>
        <p:nvGrpSpPr>
          <p:cNvPr id="43" name="グループ化 42">
            <a:extLst>
              <a:ext uri="{FF2B5EF4-FFF2-40B4-BE49-F238E27FC236}">
                <a16:creationId xmlns:a16="http://schemas.microsoft.com/office/drawing/2014/main" id="{29D3ACF8-A2E6-A561-441D-DE1E5734ED48}"/>
              </a:ext>
            </a:extLst>
          </p:cNvPr>
          <p:cNvGrpSpPr/>
          <p:nvPr/>
        </p:nvGrpSpPr>
        <p:grpSpPr>
          <a:xfrm>
            <a:off x="0" y="0"/>
            <a:ext cx="12211050" cy="1108681"/>
            <a:chOff x="0" y="0"/>
            <a:chExt cx="12211050" cy="1108681"/>
          </a:xfrm>
        </p:grpSpPr>
        <p:grpSp>
          <p:nvGrpSpPr>
            <p:cNvPr id="44" name="グループ化 43">
              <a:extLst>
                <a:ext uri="{FF2B5EF4-FFF2-40B4-BE49-F238E27FC236}">
                  <a16:creationId xmlns:a16="http://schemas.microsoft.com/office/drawing/2014/main" id="{D0BE6C71-048A-11A4-9645-5A5CE8211E54}"/>
                </a:ext>
              </a:extLst>
            </p:cNvPr>
            <p:cNvGrpSpPr/>
            <p:nvPr/>
          </p:nvGrpSpPr>
          <p:grpSpPr>
            <a:xfrm>
              <a:off x="0" y="0"/>
              <a:ext cx="12182168" cy="1108681"/>
              <a:chOff x="0" y="0"/>
              <a:chExt cx="12182168" cy="1108681"/>
            </a:xfrm>
          </p:grpSpPr>
          <p:sp>
            <p:nvSpPr>
              <p:cNvPr id="46" name="Shape 0">
                <a:extLst>
                  <a:ext uri="{FF2B5EF4-FFF2-40B4-BE49-F238E27FC236}">
                    <a16:creationId xmlns:a16="http://schemas.microsoft.com/office/drawing/2014/main" id="{81139036-DA6B-71AA-DFDA-800FACA616D4}"/>
                  </a:ext>
                </a:extLst>
              </p:cNvPr>
              <p:cNvSpPr/>
              <p:nvPr/>
            </p:nvSpPr>
            <p:spPr>
              <a:xfrm>
                <a:off x="0" y="0"/>
                <a:ext cx="12182168" cy="1108681"/>
              </a:xfrm>
              <a:prstGeom prst="rect">
                <a:avLst/>
              </a:prstGeom>
              <a:solidFill>
                <a:srgbClr val="F8FAFC"/>
              </a:solidFill>
              <a:ln w="12700">
                <a:solidFill>
                  <a:srgbClr val="F8FAFC"/>
                </a:solidFill>
                <a:prstDash val="solid"/>
              </a:ln>
            </p:spPr>
            <p:txBody>
              <a:bodyPr/>
              <a:lstStyle/>
              <a:p>
                <a:endParaRPr lang="ja-JP" altLang="en-US"/>
              </a:p>
            </p:txBody>
          </p:sp>
          <p:sp>
            <p:nvSpPr>
              <p:cNvPr id="47" name="Shape 1">
                <a:extLst>
                  <a:ext uri="{FF2B5EF4-FFF2-40B4-BE49-F238E27FC236}">
                    <a16:creationId xmlns:a16="http://schemas.microsoft.com/office/drawing/2014/main" id="{129A8871-3A8B-9782-95BB-EDDC5E1ECB8B}"/>
                  </a:ext>
                </a:extLst>
              </p:cNvPr>
              <p:cNvSpPr/>
              <p:nvPr/>
            </p:nvSpPr>
            <p:spPr>
              <a:xfrm>
                <a:off x="0" y="0"/>
                <a:ext cx="130672" cy="1108681"/>
              </a:xfrm>
              <a:prstGeom prst="rect">
                <a:avLst/>
              </a:prstGeom>
              <a:solidFill>
                <a:srgbClr val="0891B2"/>
              </a:solidFill>
              <a:ln w="12700">
                <a:solidFill>
                  <a:srgbClr val="0891B2"/>
                </a:solidFill>
                <a:prstDash val="solid"/>
              </a:ln>
            </p:spPr>
            <p:txBody>
              <a:bodyPr/>
              <a:lstStyle/>
              <a:p>
                <a:endParaRPr lang="ja-JP" altLang="en-US"/>
              </a:p>
            </p:txBody>
          </p:sp>
          <p:sp>
            <p:nvSpPr>
              <p:cNvPr id="48" name="Text 2">
                <a:extLst>
                  <a:ext uri="{FF2B5EF4-FFF2-40B4-BE49-F238E27FC236}">
                    <a16:creationId xmlns:a16="http://schemas.microsoft.com/office/drawing/2014/main" id="{D8BB56CC-F5C9-961D-E976-2767E3C9E670}"/>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5</a:t>
                </a:r>
                <a:endParaRPr lang="en-US" sz="1100" dirty="0">
                  <a:latin typeface="UD デジタル 教科書体 NP-R" panose="02020400000000000000" pitchFamily="18" charset="-128"/>
                  <a:ea typeface="UD デジタル 教科書体 NP-R" panose="02020400000000000000" pitchFamily="18" charset="-128"/>
                </a:endParaRPr>
              </a:p>
            </p:txBody>
          </p:sp>
          <p:sp>
            <p:nvSpPr>
              <p:cNvPr id="49" name="Text 3">
                <a:extLst>
                  <a:ext uri="{FF2B5EF4-FFF2-40B4-BE49-F238E27FC236}">
                    <a16:creationId xmlns:a16="http://schemas.microsoft.com/office/drawing/2014/main" id="{B6D4BEBE-563D-4A7A-7D8A-9BD1F23BB6A3}"/>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latin typeface="UD デジタル 教科書体 NP-R" panose="02020400000000000000" pitchFamily="18" charset="-128"/>
                    <a:ea typeface="UD デジタル 教科書体 NP-R" panose="02020400000000000000" pitchFamily="18" charset="-128"/>
                    <a:cs typeface="Yu Gothic" pitchFamily="34" charset="-120"/>
                  </a:rPr>
                  <a:t>定着のための取組：前提</a:t>
                </a:r>
                <a:endParaRPr lang="en-US" altLang="ja-JP" sz="3200" b="1" dirty="0">
                  <a:latin typeface="UD デジタル 教科書体 NP-R" panose="02020400000000000000" pitchFamily="18" charset="-128"/>
                  <a:ea typeface="UD デジタル 教科書体 NP-R" panose="02020400000000000000" pitchFamily="18" charset="-128"/>
                  <a:cs typeface="Yu Gothic" pitchFamily="34" charset="-120"/>
                </a:endParaRPr>
              </a:p>
            </p:txBody>
          </p:sp>
          <p:sp>
            <p:nvSpPr>
              <p:cNvPr id="50" name="テキスト ボックス 49">
                <a:extLst>
                  <a:ext uri="{FF2B5EF4-FFF2-40B4-BE49-F238E27FC236}">
                    <a16:creationId xmlns:a16="http://schemas.microsoft.com/office/drawing/2014/main" id="{8C0B3FC6-BBF3-4409-34F8-7B7EC8C6D358}"/>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a:t>
                </a:r>
                <a:r>
                  <a:rPr kumimoji="1" lang="en-US" altLang="ja-JP" sz="1400" dirty="0">
                    <a:latin typeface="UD デジタル 教科書体 NP-R" panose="02020400000000000000" pitchFamily="18" charset="-128"/>
                    <a:ea typeface="UD デジタル 教科書体 NP-R" panose="02020400000000000000" pitchFamily="18" charset="-128"/>
                  </a:rPr>
                  <a:t>P</a:t>
                </a:r>
                <a:r>
                  <a:rPr kumimoji="1" lang="ja-JP" altLang="en-US" sz="1400" dirty="0">
                    <a:latin typeface="UD デジタル 教科書体 NP-R" panose="02020400000000000000" pitchFamily="18" charset="-128"/>
                    <a:ea typeface="UD デジタル 教科書体 NP-R" panose="02020400000000000000" pitchFamily="18" charset="-128"/>
                  </a:rPr>
                  <a:t>２０</a:t>
                </a:r>
              </a:p>
            </p:txBody>
          </p:sp>
        </p:grpSp>
        <p:cxnSp>
          <p:nvCxnSpPr>
            <p:cNvPr id="45" name="直線コネクタ 44">
              <a:extLst>
                <a:ext uri="{FF2B5EF4-FFF2-40B4-BE49-F238E27FC236}">
                  <a16:creationId xmlns:a16="http://schemas.microsoft.com/office/drawing/2014/main" id="{00817565-ADD4-DB86-59A6-FB29DF06D321}"/>
                </a:ext>
              </a:extLst>
            </p:cNvPr>
            <p:cNvCxnSpPr>
              <a:stCxn id="47" idx="2"/>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21481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BA00E-1D22-E5E1-33BB-C4B7856525D3}"/>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F67133F-6222-2AB3-0930-459D5A30BE80}"/>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17</a:t>
            </a:fld>
            <a:endParaRPr kumimoji="1" lang="ja-JP" altLang="en-US" dirty="0"/>
          </a:p>
        </p:txBody>
      </p:sp>
      <p:sp>
        <p:nvSpPr>
          <p:cNvPr id="13" name="Text 12">
            <a:extLst>
              <a:ext uri="{FF2B5EF4-FFF2-40B4-BE49-F238E27FC236}">
                <a16:creationId xmlns:a16="http://schemas.microsoft.com/office/drawing/2014/main" id="{030DC7A6-64DF-6F02-0818-49B5A1552C28}"/>
              </a:ext>
            </a:extLst>
          </p:cNvPr>
          <p:cNvSpPr/>
          <p:nvPr/>
        </p:nvSpPr>
        <p:spPr>
          <a:xfrm>
            <a:off x="2513485" y="6355628"/>
            <a:ext cx="7863840" cy="365760"/>
          </a:xfrm>
          <a:prstGeom prst="rect">
            <a:avLst/>
          </a:prstGeom>
          <a:noFill/>
          <a:ln/>
        </p:spPr>
        <p:txBody>
          <a:bodyPr wrap="square" lIns="0" tIns="0" rIns="0" bIns="0" rtlCol="0" anchor="ctr"/>
          <a:lstStyle/>
          <a:p>
            <a:pPr marL="0" indent="0">
              <a:buNone/>
            </a:pPr>
            <a:r>
              <a:rPr lang="en-US" sz="1200" b="1" dirty="0">
                <a:solidFill>
                  <a:srgbClr val="FFFFFF"/>
                </a:solidFill>
                <a:latin typeface="Yu Gothic" pitchFamily="34" charset="0"/>
                <a:ea typeface="Yu Gothic" pitchFamily="34" charset="-122"/>
                <a:cs typeface="Yu Gothic" pitchFamily="34" charset="-120"/>
              </a:rPr>
              <a:t>→ 短時間勤務・テレワーク整備、業務マニュアル化による属人性排除で離職を防げる可能性</a:t>
            </a:r>
            <a:endParaRPr lang="en-US" sz="1200" dirty="0"/>
          </a:p>
        </p:txBody>
      </p:sp>
      <p:sp>
        <p:nvSpPr>
          <p:cNvPr id="5" name="Text 4"/>
          <p:cNvSpPr/>
          <p:nvPr/>
        </p:nvSpPr>
        <p:spPr>
          <a:xfrm>
            <a:off x="625771" y="2237403"/>
            <a:ext cx="10972800" cy="487680"/>
          </a:xfrm>
          <a:prstGeom prst="rect">
            <a:avLst/>
          </a:prstGeom>
          <a:noFill/>
          <a:ln/>
        </p:spPr>
        <p:txBody>
          <a:bodyPr wrap="square" lIns="0" tIns="0" rIns="0" bIns="0" rtlCol="0" anchor="ctr"/>
          <a:lstStyle/>
          <a:p>
            <a:r>
              <a:rPr lang="en-US" sz="2000" b="1" dirty="0" err="1">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早期離職の多くは「期待と現実のギャップ」と「初期の失敗体験」から</a:t>
            </a:r>
            <a:endParaRPr lang="en-US" sz="2000" dirty="0">
              <a:latin typeface="UD デジタル 教科書体 NP-R" panose="02020400000000000000" pitchFamily="18" charset="-128"/>
              <a:ea typeface="UD デジタル 教科書体 NP-R" panose="02020400000000000000" pitchFamily="18" charset="-128"/>
            </a:endParaRPr>
          </a:p>
        </p:txBody>
      </p:sp>
      <p:grpSp>
        <p:nvGrpSpPr>
          <p:cNvPr id="26" name="グループ化 25">
            <a:extLst>
              <a:ext uri="{FF2B5EF4-FFF2-40B4-BE49-F238E27FC236}">
                <a16:creationId xmlns:a16="http://schemas.microsoft.com/office/drawing/2014/main" id="{C515D7AE-6F78-0923-028C-E5CFA141E027}"/>
              </a:ext>
            </a:extLst>
          </p:cNvPr>
          <p:cNvGrpSpPr/>
          <p:nvPr/>
        </p:nvGrpSpPr>
        <p:grpSpPr>
          <a:xfrm>
            <a:off x="593429" y="2999960"/>
            <a:ext cx="3571426" cy="3505200"/>
            <a:chOff x="585200" y="2346960"/>
            <a:chExt cx="5388880" cy="3505200"/>
          </a:xfrm>
        </p:grpSpPr>
        <p:sp>
          <p:nvSpPr>
            <p:cNvPr id="14" name="Shape 5"/>
            <p:cNvSpPr/>
            <p:nvPr/>
          </p:nvSpPr>
          <p:spPr>
            <a:xfrm>
              <a:off x="609600" y="2346960"/>
              <a:ext cx="5364480" cy="3332650"/>
            </a:xfrm>
            <a:prstGeom prst="rect">
              <a:avLst/>
            </a:prstGeom>
            <a:solidFill>
              <a:srgbClr val="FFFFFF"/>
            </a:solidFill>
            <a:ln w="12700">
              <a:solidFill>
                <a:srgbClr val="E2E8F0"/>
              </a:solidFill>
              <a:prstDash val="solid"/>
            </a:ln>
          </p:spPr>
          <p:txBody>
            <a:bodyPr/>
            <a:lstStyle/>
            <a:p>
              <a:endParaRPr lang="ja-JP" altLang="en-US" sz="2400" dirty="0">
                <a:latin typeface="UD デジタル 教科書体 NP-R" panose="02020400000000000000" pitchFamily="18" charset="-128"/>
                <a:ea typeface="UD デジタル 教科書体 NP-R" panose="02020400000000000000" pitchFamily="18" charset="-128"/>
              </a:endParaRPr>
            </a:p>
          </p:txBody>
        </p:sp>
        <p:sp>
          <p:nvSpPr>
            <p:cNvPr id="15" name="Shape 6"/>
            <p:cNvSpPr/>
            <p:nvPr/>
          </p:nvSpPr>
          <p:spPr>
            <a:xfrm>
              <a:off x="585200" y="2346960"/>
              <a:ext cx="5364480" cy="670560"/>
            </a:xfrm>
            <a:prstGeom prst="rect">
              <a:avLst/>
            </a:prstGeom>
            <a:solidFill>
              <a:srgbClr val="1E3A5F"/>
            </a:solidFill>
            <a:ln w="12700">
              <a:solidFill>
                <a:srgbClr val="1E3A5F"/>
              </a:solidFill>
              <a:prstDash val="solid"/>
            </a:ln>
          </p:spPr>
          <p:txBody>
            <a:bodyPr/>
            <a:lstStyle/>
            <a:p>
              <a:endParaRPr lang="ja-JP" altLang="en-US" sz="2400" dirty="0">
                <a:latin typeface="UD デジタル 教科書体 NP-R" panose="02020400000000000000" pitchFamily="18" charset="-128"/>
                <a:ea typeface="UD デジタル 教科書体 NP-R" panose="02020400000000000000" pitchFamily="18" charset="-128"/>
              </a:endParaRPr>
            </a:p>
          </p:txBody>
        </p:sp>
        <p:sp>
          <p:nvSpPr>
            <p:cNvPr id="16" name="Text 7"/>
            <p:cNvSpPr/>
            <p:nvPr/>
          </p:nvSpPr>
          <p:spPr>
            <a:xfrm>
              <a:off x="829041" y="2346960"/>
              <a:ext cx="5120641" cy="670560"/>
            </a:xfrm>
            <a:prstGeom prst="rect">
              <a:avLst/>
            </a:prstGeom>
            <a:noFill/>
            <a:ln/>
          </p:spPr>
          <p:txBody>
            <a:bodyPr wrap="square" lIns="0" tIns="0" rIns="0" bIns="0" rtlCol="0" anchor="ctr"/>
            <a:lstStyle/>
            <a:p>
              <a:r>
                <a:rPr lang="en-US" sz="1867" b="1" dirty="0">
                  <a:solidFill>
                    <a:srgbClr val="FFFFFF"/>
                  </a:solidFill>
                  <a:latin typeface="UD デジタル 教科書体 NP-R" panose="02020400000000000000" pitchFamily="18" charset="-128"/>
                  <a:ea typeface="UD デジタル 教科書体 NP-R" panose="02020400000000000000" pitchFamily="18" charset="-128"/>
                  <a:cs typeface="Yu Gothic" pitchFamily="34" charset="-120"/>
                </a:rPr>
                <a:t>採用段階</a:t>
              </a:r>
              <a:endParaRPr lang="en-US" sz="1867" dirty="0">
                <a:latin typeface="UD デジタル 教科書体 NP-R" panose="02020400000000000000" pitchFamily="18" charset="-128"/>
                <a:ea typeface="UD デジタル 教科書体 NP-R" panose="02020400000000000000" pitchFamily="18" charset="-128"/>
              </a:endParaRPr>
            </a:p>
          </p:txBody>
        </p:sp>
        <p:sp>
          <p:nvSpPr>
            <p:cNvPr id="17" name="Text 8"/>
            <p:cNvSpPr/>
            <p:nvPr/>
          </p:nvSpPr>
          <p:spPr>
            <a:xfrm>
              <a:off x="975360" y="2865120"/>
              <a:ext cx="4876800" cy="2987040"/>
            </a:xfrm>
            <a:prstGeom prst="rect">
              <a:avLst/>
            </a:prstGeom>
            <a:noFill/>
            <a:ln/>
          </p:spPr>
          <p:txBody>
            <a:bodyPr wrap="square" lIns="0" tIns="0" rIns="0" bIns="0" rtlCol="0" anchor="ctr"/>
            <a:lstStyle/>
            <a:p>
              <a:pPr marL="457189" indent="-457189">
                <a:spcAft>
                  <a:spcPts val="1067"/>
                </a:spcAft>
                <a:buSzPct val="100000"/>
                <a:buChar char="■"/>
              </a:pPr>
              <a:r>
                <a:rPr 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自社の仕事・労働環境を正直に伝える</a:t>
              </a:r>
              <a:endParaRPr lang="en-US" sz="1600" dirty="0">
                <a:latin typeface="UD デジタル 教科書体 NP-R" panose="02020400000000000000" pitchFamily="18" charset="-128"/>
                <a:ea typeface="UD デジタル 教科書体 NP-R" panose="02020400000000000000" pitchFamily="18" charset="-128"/>
              </a:endParaRPr>
            </a:p>
            <a:p>
              <a:pPr marL="457189" indent="-457189">
                <a:spcAft>
                  <a:spcPts val="1067"/>
                </a:spcAft>
                <a:buSzPct val="100000"/>
                <a:buChar char="■"/>
              </a:pPr>
              <a:r>
                <a:rPr 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求める人物像を明確に伝える</a:t>
              </a:r>
              <a:endParaRPr lang="en-US" sz="1600" dirty="0">
                <a:latin typeface="UD デジタル 教科書体 NP-R" panose="02020400000000000000" pitchFamily="18" charset="-128"/>
                <a:ea typeface="UD デジタル 教科書体 NP-R" panose="02020400000000000000" pitchFamily="18" charset="-128"/>
              </a:endParaRPr>
            </a:p>
            <a:p>
              <a:pPr marL="457189" indent="-457189">
                <a:spcAft>
                  <a:spcPts val="1067"/>
                </a:spcAft>
                <a:buSzPct val="100000"/>
                <a:buChar char="■"/>
              </a:pPr>
              <a:r>
                <a:rPr lang="en-US" sz="1600" dirty="0" err="1">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可能であれば仕事の現場を見せる</a:t>
              </a:r>
              <a:endParaRPr lang="en-US" sz="1600" dirty="0">
                <a:latin typeface="UD デジタル 教科書体 NP-R" panose="02020400000000000000" pitchFamily="18" charset="-128"/>
                <a:ea typeface="UD デジタル 教科書体 NP-R" panose="02020400000000000000" pitchFamily="18" charset="-128"/>
              </a:endParaRPr>
            </a:p>
          </p:txBody>
        </p:sp>
      </p:grpSp>
      <p:grpSp>
        <p:nvGrpSpPr>
          <p:cNvPr id="27" name="グループ化 26">
            <a:extLst>
              <a:ext uri="{FF2B5EF4-FFF2-40B4-BE49-F238E27FC236}">
                <a16:creationId xmlns:a16="http://schemas.microsoft.com/office/drawing/2014/main" id="{5D0C6A5A-6878-800F-A8C5-7A858360E9AF}"/>
              </a:ext>
            </a:extLst>
          </p:cNvPr>
          <p:cNvGrpSpPr/>
          <p:nvPr/>
        </p:nvGrpSpPr>
        <p:grpSpPr>
          <a:xfrm>
            <a:off x="4407259" y="2999960"/>
            <a:ext cx="3555256" cy="3510144"/>
            <a:chOff x="6217920" y="2342016"/>
            <a:chExt cx="5364482" cy="3510144"/>
          </a:xfrm>
        </p:grpSpPr>
        <p:sp>
          <p:nvSpPr>
            <p:cNvPr id="18" name="Shape 9"/>
            <p:cNvSpPr/>
            <p:nvPr/>
          </p:nvSpPr>
          <p:spPr>
            <a:xfrm>
              <a:off x="6217920" y="2342016"/>
              <a:ext cx="5364480" cy="3332650"/>
            </a:xfrm>
            <a:prstGeom prst="rect">
              <a:avLst/>
            </a:prstGeom>
            <a:solidFill>
              <a:srgbClr val="FFFFFF"/>
            </a:solidFill>
            <a:ln w="12700">
              <a:solidFill>
                <a:srgbClr val="E2E8F0"/>
              </a:solidFill>
              <a:prstDash val="solid"/>
            </a:ln>
          </p:spPr>
          <p:txBody>
            <a:bodyPr/>
            <a:lstStyle/>
            <a:p>
              <a:endParaRPr lang="ja-JP" altLang="en-US" sz="2400">
                <a:latin typeface="UD デジタル 教科書体 NP-R" panose="02020400000000000000" pitchFamily="18" charset="-128"/>
                <a:ea typeface="UD デジタル 教科書体 NP-R" panose="02020400000000000000" pitchFamily="18" charset="-128"/>
              </a:endParaRPr>
            </a:p>
          </p:txBody>
        </p:sp>
        <p:sp>
          <p:nvSpPr>
            <p:cNvPr id="19" name="Shape 10"/>
            <p:cNvSpPr/>
            <p:nvPr/>
          </p:nvSpPr>
          <p:spPr>
            <a:xfrm>
              <a:off x="6217920" y="2342016"/>
              <a:ext cx="5364480" cy="670560"/>
            </a:xfrm>
            <a:prstGeom prst="rect">
              <a:avLst/>
            </a:prstGeom>
            <a:solidFill>
              <a:srgbClr val="0891B2"/>
            </a:solidFill>
            <a:ln w="12700">
              <a:solidFill>
                <a:srgbClr val="0891B2"/>
              </a:solidFill>
              <a:prstDash val="solid"/>
            </a:ln>
          </p:spPr>
          <p:txBody>
            <a:bodyPr/>
            <a:lstStyle/>
            <a:p>
              <a:endParaRPr lang="ja-JP" altLang="en-US" sz="2400">
                <a:latin typeface="UD デジタル 教科書体 NP-R" panose="02020400000000000000" pitchFamily="18" charset="-128"/>
                <a:ea typeface="UD デジタル 教科書体 NP-R" panose="02020400000000000000" pitchFamily="18" charset="-128"/>
              </a:endParaRPr>
            </a:p>
          </p:txBody>
        </p:sp>
        <p:sp>
          <p:nvSpPr>
            <p:cNvPr id="20" name="Text 11"/>
            <p:cNvSpPr/>
            <p:nvPr/>
          </p:nvSpPr>
          <p:spPr>
            <a:xfrm>
              <a:off x="6461761" y="2342016"/>
              <a:ext cx="5120641" cy="670560"/>
            </a:xfrm>
            <a:prstGeom prst="rect">
              <a:avLst/>
            </a:prstGeom>
            <a:noFill/>
            <a:ln/>
          </p:spPr>
          <p:txBody>
            <a:bodyPr wrap="square" lIns="0" tIns="0" rIns="0" bIns="0" rtlCol="0" anchor="ctr"/>
            <a:lstStyle/>
            <a:p>
              <a:r>
                <a:rPr lang="en-US" sz="1867" b="1" dirty="0">
                  <a:solidFill>
                    <a:srgbClr val="FFFFFF"/>
                  </a:solidFill>
                  <a:latin typeface="UD デジタル 教科書体 NP-R" panose="02020400000000000000" pitchFamily="18" charset="-128"/>
                  <a:ea typeface="UD デジタル 教科書体 NP-R" panose="02020400000000000000" pitchFamily="18" charset="-128"/>
                  <a:cs typeface="Yu Gothic" pitchFamily="34" charset="-120"/>
                </a:rPr>
                <a:t>入社直後</a:t>
              </a:r>
              <a:endParaRPr lang="en-US" sz="1867" dirty="0">
                <a:latin typeface="UD デジタル 教科書体 NP-R" panose="02020400000000000000" pitchFamily="18" charset="-128"/>
                <a:ea typeface="UD デジタル 教科書体 NP-R" panose="02020400000000000000" pitchFamily="18" charset="-128"/>
              </a:endParaRPr>
            </a:p>
          </p:txBody>
        </p:sp>
        <p:sp>
          <p:nvSpPr>
            <p:cNvPr id="24" name="Text 12"/>
            <p:cNvSpPr/>
            <p:nvPr/>
          </p:nvSpPr>
          <p:spPr>
            <a:xfrm>
              <a:off x="6583680" y="2865120"/>
              <a:ext cx="4876800" cy="2987040"/>
            </a:xfrm>
            <a:prstGeom prst="rect">
              <a:avLst/>
            </a:prstGeom>
            <a:noFill/>
            <a:ln/>
          </p:spPr>
          <p:txBody>
            <a:bodyPr wrap="square" lIns="0" tIns="0" rIns="0" bIns="0" rtlCol="0" anchor="ctr"/>
            <a:lstStyle/>
            <a:p>
              <a:pPr marL="457189" indent="-457189">
                <a:spcAft>
                  <a:spcPts val="1067"/>
                </a:spcAft>
                <a:buSzPct val="100000"/>
                <a:buChar char="■"/>
              </a:pPr>
              <a:r>
                <a:rPr 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失敗・質問・意見が罰せられない教育体制</a:t>
              </a:r>
              <a:endParaRPr lang="en-US" sz="1600" dirty="0">
                <a:latin typeface="UD デジタル 教科書体 NP-R" panose="02020400000000000000" pitchFamily="18" charset="-128"/>
                <a:ea typeface="UD デジタル 教科書体 NP-R" panose="02020400000000000000" pitchFamily="18" charset="-128"/>
              </a:endParaRPr>
            </a:p>
            <a:p>
              <a:pPr marL="457189" indent="-457189">
                <a:spcAft>
                  <a:spcPts val="1067"/>
                </a:spcAft>
                <a:buSzPct val="100000"/>
                <a:buChar char="■"/>
              </a:pPr>
              <a:r>
                <a:rPr 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職場に馴染めているか日々の声掛け</a:t>
              </a:r>
              <a:endParaRPr lang="en-US" sz="1600" dirty="0">
                <a:latin typeface="UD デジタル 教科書体 NP-R" panose="02020400000000000000" pitchFamily="18" charset="-128"/>
                <a:ea typeface="UD デジタル 教科書体 NP-R" panose="02020400000000000000" pitchFamily="18" charset="-128"/>
              </a:endParaRPr>
            </a:p>
            <a:p>
              <a:pPr marL="457189" indent="-457189">
                <a:spcAft>
                  <a:spcPts val="1067"/>
                </a:spcAft>
                <a:buSzPct val="100000"/>
                <a:buChar char="■"/>
              </a:pPr>
              <a:r>
                <a:rPr lang="en-US" sz="1600" dirty="0" err="1">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既存メンバーから能動的に関わる</a:t>
              </a:r>
              <a:endParaRPr lang="en-US" sz="1600" dirty="0">
                <a:latin typeface="UD デジタル 教科書体 NP-R" panose="02020400000000000000" pitchFamily="18" charset="-128"/>
                <a:ea typeface="UD デジタル 教科書体 NP-R" panose="02020400000000000000" pitchFamily="18" charset="-128"/>
              </a:endParaRPr>
            </a:p>
          </p:txBody>
        </p:sp>
      </p:grpSp>
      <p:grpSp>
        <p:nvGrpSpPr>
          <p:cNvPr id="28" name="グループ化 27">
            <a:extLst>
              <a:ext uri="{FF2B5EF4-FFF2-40B4-BE49-F238E27FC236}">
                <a16:creationId xmlns:a16="http://schemas.microsoft.com/office/drawing/2014/main" id="{605FB542-A87A-4346-4D7E-2006839E9043}"/>
              </a:ext>
            </a:extLst>
          </p:cNvPr>
          <p:cNvGrpSpPr/>
          <p:nvPr/>
        </p:nvGrpSpPr>
        <p:grpSpPr>
          <a:xfrm>
            <a:off x="8107946" y="2999960"/>
            <a:ext cx="3571426" cy="3505200"/>
            <a:chOff x="6193520" y="2346960"/>
            <a:chExt cx="5388880" cy="3505200"/>
          </a:xfrm>
        </p:grpSpPr>
        <p:sp>
          <p:nvSpPr>
            <p:cNvPr id="29" name="Shape 9">
              <a:extLst>
                <a:ext uri="{FF2B5EF4-FFF2-40B4-BE49-F238E27FC236}">
                  <a16:creationId xmlns:a16="http://schemas.microsoft.com/office/drawing/2014/main" id="{EE0C0296-89B2-5E29-FCC4-586A35B9BA36}"/>
                </a:ext>
              </a:extLst>
            </p:cNvPr>
            <p:cNvSpPr/>
            <p:nvPr/>
          </p:nvSpPr>
          <p:spPr>
            <a:xfrm>
              <a:off x="6217920" y="2346960"/>
              <a:ext cx="5364480" cy="3327706"/>
            </a:xfrm>
            <a:prstGeom prst="rect">
              <a:avLst/>
            </a:prstGeom>
            <a:solidFill>
              <a:srgbClr val="FFFFFF"/>
            </a:solidFill>
            <a:ln w="12700">
              <a:solidFill>
                <a:srgbClr val="E2E8F0"/>
              </a:solidFill>
              <a:prstDash val="solid"/>
            </a:ln>
          </p:spPr>
          <p:txBody>
            <a:bodyPr/>
            <a:lstStyle/>
            <a:p>
              <a:endParaRPr lang="ja-JP" altLang="en-US" sz="2400" dirty="0">
                <a:latin typeface="UD デジタル 教科書体 NP-R" panose="02020400000000000000" pitchFamily="18" charset="-128"/>
                <a:ea typeface="UD デジタル 教科書体 NP-R" panose="02020400000000000000" pitchFamily="18" charset="-128"/>
              </a:endParaRPr>
            </a:p>
          </p:txBody>
        </p:sp>
        <p:sp>
          <p:nvSpPr>
            <p:cNvPr id="30" name="Shape 10">
              <a:extLst>
                <a:ext uri="{FF2B5EF4-FFF2-40B4-BE49-F238E27FC236}">
                  <a16:creationId xmlns:a16="http://schemas.microsoft.com/office/drawing/2014/main" id="{11A09C0E-8FF4-F5AB-8D10-E58CC527EB84}"/>
                </a:ext>
              </a:extLst>
            </p:cNvPr>
            <p:cNvSpPr/>
            <p:nvPr/>
          </p:nvSpPr>
          <p:spPr>
            <a:xfrm>
              <a:off x="6193520" y="2346960"/>
              <a:ext cx="5364480" cy="670560"/>
            </a:xfrm>
            <a:prstGeom prst="rect">
              <a:avLst/>
            </a:prstGeom>
            <a:solidFill>
              <a:schemeClr val="accent4"/>
            </a:solidFill>
            <a:ln w="12700">
              <a:solidFill>
                <a:schemeClr val="accent4">
                  <a:lumMod val="20000"/>
                  <a:lumOff val="80000"/>
                </a:schemeClr>
              </a:solidFill>
              <a:prstDash val="solid"/>
            </a:ln>
          </p:spPr>
          <p:txBody>
            <a:bodyPr/>
            <a:lstStyle/>
            <a:p>
              <a:endParaRPr lang="ja-JP" altLang="en-US" sz="2400">
                <a:latin typeface="UD デジタル 教科書体 NP-R" panose="02020400000000000000" pitchFamily="18" charset="-128"/>
                <a:ea typeface="UD デジタル 教科書体 NP-R" panose="02020400000000000000" pitchFamily="18" charset="-128"/>
              </a:endParaRPr>
            </a:p>
          </p:txBody>
        </p:sp>
        <p:sp>
          <p:nvSpPr>
            <p:cNvPr id="31" name="Text 11">
              <a:extLst>
                <a:ext uri="{FF2B5EF4-FFF2-40B4-BE49-F238E27FC236}">
                  <a16:creationId xmlns:a16="http://schemas.microsoft.com/office/drawing/2014/main" id="{62B2F855-E9E3-D8A7-5306-ABC30AA357F9}"/>
                </a:ext>
              </a:extLst>
            </p:cNvPr>
            <p:cNvSpPr/>
            <p:nvPr/>
          </p:nvSpPr>
          <p:spPr>
            <a:xfrm>
              <a:off x="6437361" y="2346960"/>
              <a:ext cx="5120641" cy="670560"/>
            </a:xfrm>
            <a:prstGeom prst="rect">
              <a:avLst/>
            </a:prstGeom>
            <a:noFill/>
            <a:ln/>
          </p:spPr>
          <p:txBody>
            <a:bodyPr wrap="square" lIns="0" tIns="0" rIns="0" bIns="0" rtlCol="0" anchor="ctr"/>
            <a:lstStyle/>
            <a:p>
              <a:r>
                <a:rPr lang="ja-JP" altLang="en-US" sz="1867" b="1" dirty="0">
                  <a:solidFill>
                    <a:srgbClr val="FFFFFF"/>
                  </a:solidFill>
                  <a:latin typeface="UD デジタル 教科書体 NP-R" panose="02020400000000000000" pitchFamily="18" charset="-128"/>
                  <a:ea typeface="UD デジタル 教科書体 NP-R" panose="02020400000000000000" pitchFamily="18" charset="-128"/>
                </a:rPr>
                <a:t>日頃</a:t>
              </a:r>
              <a:endParaRPr lang="en-US" sz="1867" dirty="0">
                <a:latin typeface="UD デジタル 教科書体 NP-R" panose="02020400000000000000" pitchFamily="18" charset="-128"/>
                <a:ea typeface="UD デジタル 教科書体 NP-R" panose="02020400000000000000" pitchFamily="18" charset="-128"/>
              </a:endParaRPr>
            </a:p>
          </p:txBody>
        </p:sp>
        <p:sp>
          <p:nvSpPr>
            <p:cNvPr id="43" name="Text 12">
              <a:extLst>
                <a:ext uri="{FF2B5EF4-FFF2-40B4-BE49-F238E27FC236}">
                  <a16:creationId xmlns:a16="http://schemas.microsoft.com/office/drawing/2014/main" id="{29F2EC01-10B3-C4E6-E5D5-76C28F9AA193}"/>
                </a:ext>
              </a:extLst>
            </p:cNvPr>
            <p:cNvSpPr/>
            <p:nvPr/>
          </p:nvSpPr>
          <p:spPr>
            <a:xfrm>
              <a:off x="6583680" y="2865120"/>
              <a:ext cx="4876800" cy="2987040"/>
            </a:xfrm>
            <a:prstGeom prst="rect">
              <a:avLst/>
            </a:prstGeom>
            <a:noFill/>
            <a:ln/>
          </p:spPr>
          <p:txBody>
            <a:bodyPr wrap="square" lIns="0" tIns="0" rIns="0" bIns="0" rtlCol="0" anchor="ctr"/>
            <a:lstStyle/>
            <a:p>
              <a:pPr marL="457189" indent="-457189">
                <a:spcAft>
                  <a:spcPts val="1067"/>
                </a:spcAft>
                <a:buSzPct val="100000"/>
                <a:buChar char="■"/>
              </a:pPr>
              <a:r>
                <a:rPr lang="ja-JP" alt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普段から方針・理念・目標を既存従業員に説明。</a:t>
              </a:r>
              <a:endParaRPr lang="en-US" sz="1600" dirty="0">
                <a:latin typeface="UD デジタル 教科書体 NP-R" panose="02020400000000000000" pitchFamily="18" charset="-128"/>
                <a:ea typeface="UD デジタル 教科書体 NP-R" panose="02020400000000000000" pitchFamily="18" charset="-128"/>
              </a:endParaRPr>
            </a:p>
          </p:txBody>
        </p:sp>
      </p:grpSp>
      <p:sp>
        <p:nvSpPr>
          <p:cNvPr id="44" name="Text 4">
            <a:extLst>
              <a:ext uri="{FF2B5EF4-FFF2-40B4-BE49-F238E27FC236}">
                <a16:creationId xmlns:a16="http://schemas.microsoft.com/office/drawing/2014/main" id="{F967AC6F-B47D-CC20-71FA-CB9F558BB999}"/>
              </a:ext>
            </a:extLst>
          </p:cNvPr>
          <p:cNvSpPr/>
          <p:nvPr/>
        </p:nvSpPr>
        <p:spPr>
          <a:xfrm>
            <a:off x="593429" y="1556555"/>
            <a:ext cx="10972800" cy="487680"/>
          </a:xfrm>
          <a:prstGeom prst="rect">
            <a:avLst/>
          </a:prstGeom>
          <a:noFill/>
          <a:ln/>
        </p:spPr>
        <p:txBody>
          <a:bodyPr wrap="square" lIns="0" tIns="0" rIns="0" bIns="0" rtlCol="0" anchor="ctr"/>
          <a:lstStyle/>
          <a:p>
            <a:r>
              <a:rPr lang="ja-JP" altLang="en-US" sz="28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取組①　</a:t>
            </a:r>
            <a:r>
              <a:rPr lang="en-US" altLang="ja-JP" sz="2800" b="1" dirty="0" err="1">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採用・入社直後の対応</a:t>
            </a:r>
            <a:endParaRPr lang="en-US" sz="2800" dirty="0">
              <a:latin typeface="UD デジタル 教科書体 NP-R" panose="02020400000000000000" pitchFamily="18" charset="-128"/>
              <a:ea typeface="UD デジタル 教科書体 NP-R" panose="02020400000000000000" pitchFamily="18" charset="-128"/>
            </a:endParaRPr>
          </a:p>
        </p:txBody>
      </p:sp>
      <p:grpSp>
        <p:nvGrpSpPr>
          <p:cNvPr id="45" name="グループ化 44">
            <a:extLst>
              <a:ext uri="{FF2B5EF4-FFF2-40B4-BE49-F238E27FC236}">
                <a16:creationId xmlns:a16="http://schemas.microsoft.com/office/drawing/2014/main" id="{80029C08-AFAD-B12D-EB21-7B7EC18D53E5}"/>
              </a:ext>
            </a:extLst>
          </p:cNvPr>
          <p:cNvGrpSpPr/>
          <p:nvPr/>
        </p:nvGrpSpPr>
        <p:grpSpPr>
          <a:xfrm>
            <a:off x="0" y="0"/>
            <a:ext cx="12211050" cy="1108681"/>
            <a:chOff x="0" y="0"/>
            <a:chExt cx="12211050" cy="1108681"/>
          </a:xfrm>
        </p:grpSpPr>
        <p:grpSp>
          <p:nvGrpSpPr>
            <p:cNvPr id="46" name="グループ化 45">
              <a:extLst>
                <a:ext uri="{FF2B5EF4-FFF2-40B4-BE49-F238E27FC236}">
                  <a16:creationId xmlns:a16="http://schemas.microsoft.com/office/drawing/2014/main" id="{BB93D3CC-7736-55BE-B949-825F3ADE6944}"/>
                </a:ext>
              </a:extLst>
            </p:cNvPr>
            <p:cNvGrpSpPr/>
            <p:nvPr/>
          </p:nvGrpSpPr>
          <p:grpSpPr>
            <a:xfrm>
              <a:off x="0" y="0"/>
              <a:ext cx="12182168" cy="1108681"/>
              <a:chOff x="0" y="0"/>
              <a:chExt cx="12182168" cy="1108681"/>
            </a:xfrm>
          </p:grpSpPr>
          <p:sp>
            <p:nvSpPr>
              <p:cNvPr id="48" name="Shape 0">
                <a:extLst>
                  <a:ext uri="{FF2B5EF4-FFF2-40B4-BE49-F238E27FC236}">
                    <a16:creationId xmlns:a16="http://schemas.microsoft.com/office/drawing/2014/main" id="{44A6843D-5DAA-0D39-73F9-C40871BB020F}"/>
                  </a:ext>
                </a:extLst>
              </p:cNvPr>
              <p:cNvSpPr/>
              <p:nvPr/>
            </p:nvSpPr>
            <p:spPr>
              <a:xfrm>
                <a:off x="0" y="0"/>
                <a:ext cx="12182168" cy="1108681"/>
              </a:xfrm>
              <a:prstGeom prst="rect">
                <a:avLst/>
              </a:prstGeom>
              <a:solidFill>
                <a:srgbClr val="F8FAFC"/>
              </a:solidFill>
              <a:ln w="12700">
                <a:solidFill>
                  <a:srgbClr val="F8FAFC"/>
                </a:solidFill>
                <a:prstDash val="solid"/>
              </a:ln>
            </p:spPr>
            <p:txBody>
              <a:bodyPr/>
              <a:lstStyle/>
              <a:p>
                <a:endParaRPr lang="ja-JP" altLang="en-US"/>
              </a:p>
            </p:txBody>
          </p:sp>
          <p:sp>
            <p:nvSpPr>
              <p:cNvPr id="49" name="Shape 1">
                <a:extLst>
                  <a:ext uri="{FF2B5EF4-FFF2-40B4-BE49-F238E27FC236}">
                    <a16:creationId xmlns:a16="http://schemas.microsoft.com/office/drawing/2014/main" id="{80FB8286-B872-C34D-602D-1B0E3D7D5415}"/>
                  </a:ext>
                </a:extLst>
              </p:cNvPr>
              <p:cNvSpPr/>
              <p:nvPr/>
            </p:nvSpPr>
            <p:spPr>
              <a:xfrm>
                <a:off x="0" y="0"/>
                <a:ext cx="130672" cy="1108681"/>
              </a:xfrm>
              <a:prstGeom prst="rect">
                <a:avLst/>
              </a:prstGeom>
              <a:solidFill>
                <a:srgbClr val="0891B2"/>
              </a:solidFill>
              <a:ln w="12700">
                <a:solidFill>
                  <a:srgbClr val="0891B2"/>
                </a:solidFill>
                <a:prstDash val="solid"/>
              </a:ln>
            </p:spPr>
            <p:txBody>
              <a:bodyPr/>
              <a:lstStyle/>
              <a:p>
                <a:endParaRPr lang="ja-JP" altLang="en-US"/>
              </a:p>
            </p:txBody>
          </p:sp>
          <p:sp>
            <p:nvSpPr>
              <p:cNvPr id="50" name="Text 2">
                <a:extLst>
                  <a:ext uri="{FF2B5EF4-FFF2-40B4-BE49-F238E27FC236}">
                    <a16:creationId xmlns:a16="http://schemas.microsoft.com/office/drawing/2014/main" id="{1C0B0596-6AA0-6973-B724-C2562A425F1C}"/>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5</a:t>
                </a:r>
                <a:endParaRPr lang="en-US" sz="1100" dirty="0">
                  <a:latin typeface="UD デジタル 教科書体 NP-R" panose="02020400000000000000" pitchFamily="18" charset="-128"/>
                  <a:ea typeface="UD デジタル 教科書体 NP-R" panose="02020400000000000000" pitchFamily="18" charset="-128"/>
                </a:endParaRPr>
              </a:p>
            </p:txBody>
          </p:sp>
          <p:sp>
            <p:nvSpPr>
              <p:cNvPr id="51" name="Text 3">
                <a:extLst>
                  <a:ext uri="{FF2B5EF4-FFF2-40B4-BE49-F238E27FC236}">
                    <a16:creationId xmlns:a16="http://schemas.microsoft.com/office/drawing/2014/main" id="{5F0C67F4-DC68-E655-4871-E7CA10C9CB1A}"/>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latin typeface="UD デジタル 教科書体 NP-R" panose="02020400000000000000" pitchFamily="18" charset="-128"/>
                    <a:ea typeface="UD デジタル 教科書体 NP-R" panose="02020400000000000000" pitchFamily="18" charset="-128"/>
                    <a:cs typeface="Yu Gothic" pitchFamily="34" charset="-120"/>
                  </a:rPr>
                  <a:t>定着のための取組：①</a:t>
                </a:r>
                <a:endParaRPr lang="en-US" altLang="ja-JP" sz="3200" b="1" dirty="0">
                  <a:latin typeface="UD デジタル 教科書体 NP-R" panose="02020400000000000000" pitchFamily="18" charset="-128"/>
                  <a:ea typeface="UD デジタル 教科書体 NP-R" panose="02020400000000000000" pitchFamily="18" charset="-128"/>
                  <a:cs typeface="Yu Gothic" pitchFamily="34" charset="-120"/>
                </a:endParaRPr>
              </a:p>
            </p:txBody>
          </p:sp>
          <p:sp>
            <p:nvSpPr>
              <p:cNvPr id="52" name="テキスト ボックス 51">
                <a:extLst>
                  <a:ext uri="{FF2B5EF4-FFF2-40B4-BE49-F238E27FC236}">
                    <a16:creationId xmlns:a16="http://schemas.microsoft.com/office/drawing/2014/main" id="{7BF7B0FE-DB73-6027-B2DD-6F54FE5046AE}"/>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a:t>
                </a:r>
                <a:r>
                  <a:rPr kumimoji="1" lang="en-US" altLang="ja-JP" sz="1400" dirty="0">
                    <a:latin typeface="UD デジタル 教科書体 NP-R" panose="02020400000000000000" pitchFamily="18" charset="-128"/>
                    <a:ea typeface="UD デジタル 教科書体 NP-R" panose="02020400000000000000" pitchFamily="18" charset="-128"/>
                  </a:rPr>
                  <a:t>P</a:t>
                </a:r>
                <a:r>
                  <a:rPr kumimoji="1" lang="ja-JP" altLang="en-US" sz="1400" dirty="0">
                    <a:latin typeface="UD デジタル 教科書体 NP-R" panose="02020400000000000000" pitchFamily="18" charset="-128"/>
                    <a:ea typeface="UD デジタル 教科書体 NP-R" panose="02020400000000000000" pitchFamily="18" charset="-128"/>
                  </a:rPr>
                  <a:t>２１</a:t>
                </a:r>
              </a:p>
            </p:txBody>
          </p:sp>
        </p:grpSp>
        <p:cxnSp>
          <p:nvCxnSpPr>
            <p:cNvPr id="47" name="直線コネクタ 46">
              <a:extLst>
                <a:ext uri="{FF2B5EF4-FFF2-40B4-BE49-F238E27FC236}">
                  <a16:creationId xmlns:a16="http://schemas.microsoft.com/office/drawing/2014/main" id="{C77685AF-519C-8F5E-6282-3E405C56244D}"/>
                </a:ext>
              </a:extLst>
            </p:cNvPr>
            <p:cNvCxnSpPr>
              <a:stCxn id="49" idx="2"/>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18156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2BBBE-93E3-99F1-BB2A-F1EC75DF78F8}"/>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D8A4222-6128-1CAC-F6AE-7A5AB341FD21}"/>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18</a:t>
            </a:fld>
            <a:endParaRPr kumimoji="1" lang="ja-JP" altLang="en-US" dirty="0"/>
          </a:p>
        </p:txBody>
      </p:sp>
      <p:sp>
        <p:nvSpPr>
          <p:cNvPr id="13" name="Text 12">
            <a:extLst>
              <a:ext uri="{FF2B5EF4-FFF2-40B4-BE49-F238E27FC236}">
                <a16:creationId xmlns:a16="http://schemas.microsoft.com/office/drawing/2014/main" id="{36A2ADE7-15DB-5B80-08BC-0CF7F202CD8C}"/>
              </a:ext>
            </a:extLst>
          </p:cNvPr>
          <p:cNvSpPr/>
          <p:nvPr/>
        </p:nvSpPr>
        <p:spPr>
          <a:xfrm>
            <a:off x="2513485" y="6355628"/>
            <a:ext cx="7863840" cy="365760"/>
          </a:xfrm>
          <a:prstGeom prst="rect">
            <a:avLst/>
          </a:prstGeom>
          <a:noFill/>
          <a:ln/>
        </p:spPr>
        <p:txBody>
          <a:bodyPr wrap="square" lIns="0" tIns="0" rIns="0" bIns="0" rtlCol="0" anchor="ctr"/>
          <a:lstStyle/>
          <a:p>
            <a:pPr marL="0" indent="0">
              <a:buNone/>
            </a:pPr>
            <a:r>
              <a:rPr lang="en-US" sz="1200" b="1" dirty="0">
                <a:solidFill>
                  <a:srgbClr val="FFFFFF"/>
                </a:solidFill>
                <a:latin typeface="Yu Gothic" pitchFamily="34" charset="0"/>
                <a:ea typeface="Yu Gothic" pitchFamily="34" charset="-122"/>
                <a:cs typeface="Yu Gothic" pitchFamily="34" charset="-120"/>
              </a:rPr>
              <a:t>→ 短時間勤務・テレワーク整備、業務マニュアル化による属人性排除で離職を防げる可能性</a:t>
            </a:r>
            <a:endParaRPr lang="en-US" sz="1200" dirty="0"/>
          </a:p>
        </p:txBody>
      </p:sp>
      <p:sp>
        <p:nvSpPr>
          <p:cNvPr id="44" name="Text 4">
            <a:extLst>
              <a:ext uri="{FF2B5EF4-FFF2-40B4-BE49-F238E27FC236}">
                <a16:creationId xmlns:a16="http://schemas.microsoft.com/office/drawing/2014/main" id="{43C069B0-6DE7-4FAB-1AA9-4B7C1495ACC8}"/>
              </a:ext>
            </a:extLst>
          </p:cNvPr>
          <p:cNvSpPr/>
          <p:nvPr/>
        </p:nvSpPr>
        <p:spPr>
          <a:xfrm>
            <a:off x="593429" y="1556555"/>
            <a:ext cx="10972800" cy="487680"/>
          </a:xfrm>
          <a:prstGeom prst="rect">
            <a:avLst/>
          </a:prstGeom>
          <a:noFill/>
          <a:ln/>
        </p:spPr>
        <p:txBody>
          <a:bodyPr wrap="square" lIns="0" tIns="0" rIns="0" bIns="0" rtlCol="0" anchor="ctr"/>
          <a:lstStyle/>
          <a:p>
            <a:r>
              <a:rPr lang="ja-JP" altLang="en-US" sz="28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取組②　衛生要因への対応　</a:t>
            </a:r>
            <a:endParaRPr lang="en-US" sz="2800" dirty="0">
              <a:latin typeface="UD デジタル 教科書体 NP-R" panose="02020400000000000000" pitchFamily="18" charset="-128"/>
              <a:ea typeface="UD デジタル 教科書体 NP-R" panose="02020400000000000000" pitchFamily="18" charset="-128"/>
            </a:endParaRPr>
          </a:p>
        </p:txBody>
      </p:sp>
      <p:grpSp>
        <p:nvGrpSpPr>
          <p:cNvPr id="45" name="グループ化 44">
            <a:extLst>
              <a:ext uri="{FF2B5EF4-FFF2-40B4-BE49-F238E27FC236}">
                <a16:creationId xmlns:a16="http://schemas.microsoft.com/office/drawing/2014/main" id="{9C90F175-5A07-531D-2A93-23D8013E60E7}"/>
              </a:ext>
            </a:extLst>
          </p:cNvPr>
          <p:cNvGrpSpPr/>
          <p:nvPr/>
        </p:nvGrpSpPr>
        <p:grpSpPr>
          <a:xfrm>
            <a:off x="0" y="0"/>
            <a:ext cx="12211050" cy="1108681"/>
            <a:chOff x="0" y="0"/>
            <a:chExt cx="12211050" cy="1108681"/>
          </a:xfrm>
        </p:grpSpPr>
        <p:grpSp>
          <p:nvGrpSpPr>
            <p:cNvPr id="46" name="グループ化 45">
              <a:extLst>
                <a:ext uri="{FF2B5EF4-FFF2-40B4-BE49-F238E27FC236}">
                  <a16:creationId xmlns:a16="http://schemas.microsoft.com/office/drawing/2014/main" id="{6E3D1FC4-556C-C634-5DC3-776F69ABA958}"/>
                </a:ext>
              </a:extLst>
            </p:cNvPr>
            <p:cNvGrpSpPr/>
            <p:nvPr/>
          </p:nvGrpSpPr>
          <p:grpSpPr>
            <a:xfrm>
              <a:off x="0" y="0"/>
              <a:ext cx="12182168" cy="1108681"/>
              <a:chOff x="0" y="0"/>
              <a:chExt cx="12182168" cy="1108681"/>
            </a:xfrm>
          </p:grpSpPr>
          <p:sp>
            <p:nvSpPr>
              <p:cNvPr id="48" name="Shape 0">
                <a:extLst>
                  <a:ext uri="{FF2B5EF4-FFF2-40B4-BE49-F238E27FC236}">
                    <a16:creationId xmlns:a16="http://schemas.microsoft.com/office/drawing/2014/main" id="{900C3C3F-5402-E3D5-D804-DBF02B9B0F6F}"/>
                  </a:ext>
                </a:extLst>
              </p:cNvPr>
              <p:cNvSpPr/>
              <p:nvPr/>
            </p:nvSpPr>
            <p:spPr>
              <a:xfrm>
                <a:off x="0" y="0"/>
                <a:ext cx="12182168" cy="1108681"/>
              </a:xfrm>
              <a:prstGeom prst="rect">
                <a:avLst/>
              </a:prstGeom>
              <a:solidFill>
                <a:srgbClr val="F8FAFC"/>
              </a:solidFill>
              <a:ln w="12700">
                <a:solidFill>
                  <a:srgbClr val="F8FAFC"/>
                </a:solidFill>
                <a:prstDash val="solid"/>
              </a:ln>
            </p:spPr>
            <p:txBody>
              <a:bodyPr/>
              <a:lstStyle/>
              <a:p>
                <a:endParaRPr lang="ja-JP" altLang="en-US"/>
              </a:p>
            </p:txBody>
          </p:sp>
          <p:sp>
            <p:nvSpPr>
              <p:cNvPr id="49" name="Shape 1">
                <a:extLst>
                  <a:ext uri="{FF2B5EF4-FFF2-40B4-BE49-F238E27FC236}">
                    <a16:creationId xmlns:a16="http://schemas.microsoft.com/office/drawing/2014/main" id="{CA17805F-0942-4047-0152-5F43248E7BCB}"/>
                  </a:ext>
                </a:extLst>
              </p:cNvPr>
              <p:cNvSpPr/>
              <p:nvPr/>
            </p:nvSpPr>
            <p:spPr>
              <a:xfrm>
                <a:off x="0" y="0"/>
                <a:ext cx="130672" cy="1108681"/>
              </a:xfrm>
              <a:prstGeom prst="rect">
                <a:avLst/>
              </a:prstGeom>
              <a:solidFill>
                <a:srgbClr val="0891B2"/>
              </a:solidFill>
              <a:ln w="12700">
                <a:solidFill>
                  <a:srgbClr val="0891B2"/>
                </a:solidFill>
                <a:prstDash val="solid"/>
              </a:ln>
            </p:spPr>
            <p:txBody>
              <a:bodyPr/>
              <a:lstStyle/>
              <a:p>
                <a:endParaRPr lang="ja-JP" altLang="en-US"/>
              </a:p>
            </p:txBody>
          </p:sp>
          <p:sp>
            <p:nvSpPr>
              <p:cNvPr id="50" name="Text 2">
                <a:extLst>
                  <a:ext uri="{FF2B5EF4-FFF2-40B4-BE49-F238E27FC236}">
                    <a16:creationId xmlns:a16="http://schemas.microsoft.com/office/drawing/2014/main" id="{098AF031-3040-823E-CBE8-2576572960D2}"/>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5</a:t>
                </a:r>
                <a:endParaRPr lang="en-US" sz="1100" dirty="0">
                  <a:latin typeface="UD デジタル 教科書体 NP-R" panose="02020400000000000000" pitchFamily="18" charset="-128"/>
                  <a:ea typeface="UD デジタル 教科書体 NP-R" panose="02020400000000000000" pitchFamily="18" charset="-128"/>
                </a:endParaRPr>
              </a:p>
            </p:txBody>
          </p:sp>
          <p:sp>
            <p:nvSpPr>
              <p:cNvPr id="51" name="Text 3">
                <a:extLst>
                  <a:ext uri="{FF2B5EF4-FFF2-40B4-BE49-F238E27FC236}">
                    <a16:creationId xmlns:a16="http://schemas.microsoft.com/office/drawing/2014/main" id="{D25B8A5C-D9AF-2952-AA5A-1D866C2F68BA}"/>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latin typeface="UD デジタル 教科書体 NP-R" panose="02020400000000000000" pitchFamily="18" charset="-128"/>
                    <a:ea typeface="UD デジタル 教科書体 NP-R" panose="02020400000000000000" pitchFamily="18" charset="-128"/>
                    <a:cs typeface="Yu Gothic" pitchFamily="34" charset="-120"/>
                  </a:rPr>
                  <a:t>定着のための取組：②</a:t>
                </a:r>
                <a:endParaRPr lang="en-US" altLang="ja-JP" sz="3200" b="1" dirty="0">
                  <a:latin typeface="UD デジタル 教科書体 NP-R" panose="02020400000000000000" pitchFamily="18" charset="-128"/>
                  <a:ea typeface="UD デジタル 教科書体 NP-R" panose="02020400000000000000" pitchFamily="18" charset="-128"/>
                  <a:cs typeface="Yu Gothic" pitchFamily="34" charset="-120"/>
                </a:endParaRPr>
              </a:p>
            </p:txBody>
          </p:sp>
          <p:sp>
            <p:nvSpPr>
              <p:cNvPr id="52" name="テキスト ボックス 51">
                <a:extLst>
                  <a:ext uri="{FF2B5EF4-FFF2-40B4-BE49-F238E27FC236}">
                    <a16:creationId xmlns:a16="http://schemas.microsoft.com/office/drawing/2014/main" id="{A041F9B3-9AAD-1749-0386-4BB61D832949}"/>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a:t>
                </a:r>
                <a:r>
                  <a:rPr kumimoji="1" lang="en-US" altLang="ja-JP" sz="1400" dirty="0">
                    <a:latin typeface="UD デジタル 教科書体 NP-R" panose="02020400000000000000" pitchFamily="18" charset="-128"/>
                    <a:ea typeface="UD デジタル 教科書体 NP-R" panose="02020400000000000000" pitchFamily="18" charset="-128"/>
                  </a:rPr>
                  <a:t>P</a:t>
                </a:r>
                <a:r>
                  <a:rPr kumimoji="1" lang="ja-JP" altLang="en-US" sz="1400" dirty="0">
                    <a:latin typeface="UD デジタル 教科書体 NP-R" panose="02020400000000000000" pitchFamily="18" charset="-128"/>
                    <a:ea typeface="UD デジタル 教科書体 NP-R" panose="02020400000000000000" pitchFamily="18" charset="-128"/>
                  </a:rPr>
                  <a:t>２１</a:t>
                </a:r>
              </a:p>
            </p:txBody>
          </p:sp>
        </p:grpSp>
        <p:cxnSp>
          <p:nvCxnSpPr>
            <p:cNvPr id="47" name="直線コネクタ 46">
              <a:extLst>
                <a:ext uri="{FF2B5EF4-FFF2-40B4-BE49-F238E27FC236}">
                  <a16:creationId xmlns:a16="http://schemas.microsoft.com/office/drawing/2014/main" id="{140409C7-6AEA-37B5-D02A-75211F543441}"/>
                </a:ext>
              </a:extLst>
            </p:cNvPr>
            <p:cNvCxnSpPr>
              <a:stCxn id="49" idx="2"/>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 name="Text 4">
            <a:extLst>
              <a:ext uri="{FF2B5EF4-FFF2-40B4-BE49-F238E27FC236}">
                <a16:creationId xmlns:a16="http://schemas.microsoft.com/office/drawing/2014/main" id="{A08166A0-2687-AF36-15ED-D813F4823115}"/>
              </a:ext>
            </a:extLst>
          </p:cNvPr>
          <p:cNvSpPr/>
          <p:nvPr/>
        </p:nvSpPr>
        <p:spPr>
          <a:xfrm>
            <a:off x="609600" y="2239139"/>
            <a:ext cx="10972800" cy="487680"/>
          </a:xfrm>
          <a:prstGeom prst="rect">
            <a:avLst/>
          </a:prstGeom>
          <a:noFill/>
          <a:ln/>
        </p:spPr>
        <p:txBody>
          <a:bodyPr wrap="square" lIns="0" tIns="0" rIns="0" bIns="0" rtlCol="0" anchor="ctr"/>
          <a:lstStyle/>
          <a:p>
            <a:r>
              <a:rPr lang="en-US" sz="20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定期的な面談で、職場の状況を把握する</a:t>
            </a:r>
            <a:endParaRPr lang="en-US" sz="2000" dirty="0">
              <a:latin typeface="UD デジタル 教科書体 NP-R" panose="02020400000000000000" pitchFamily="18" charset="-128"/>
              <a:ea typeface="UD デジタル 教科書体 NP-R" panose="02020400000000000000" pitchFamily="18" charset="-128"/>
            </a:endParaRPr>
          </a:p>
        </p:txBody>
      </p:sp>
      <p:grpSp>
        <p:nvGrpSpPr>
          <p:cNvPr id="25" name="グループ化 24">
            <a:extLst>
              <a:ext uri="{FF2B5EF4-FFF2-40B4-BE49-F238E27FC236}">
                <a16:creationId xmlns:a16="http://schemas.microsoft.com/office/drawing/2014/main" id="{686F2A7C-CA81-9A62-29C8-04ED86EEB243}"/>
              </a:ext>
            </a:extLst>
          </p:cNvPr>
          <p:cNvGrpSpPr/>
          <p:nvPr/>
        </p:nvGrpSpPr>
        <p:grpSpPr>
          <a:xfrm>
            <a:off x="5152104" y="3123373"/>
            <a:ext cx="6705600" cy="2687185"/>
            <a:chOff x="5378246" y="3429000"/>
            <a:chExt cx="6705600" cy="2687185"/>
          </a:xfrm>
        </p:grpSpPr>
        <p:sp>
          <p:nvSpPr>
            <p:cNvPr id="4" name="Text 11">
              <a:extLst>
                <a:ext uri="{FF2B5EF4-FFF2-40B4-BE49-F238E27FC236}">
                  <a16:creationId xmlns:a16="http://schemas.microsoft.com/office/drawing/2014/main" id="{212926BC-5148-39DE-4620-A721D8A94899}"/>
                </a:ext>
              </a:extLst>
            </p:cNvPr>
            <p:cNvSpPr/>
            <p:nvPr/>
          </p:nvSpPr>
          <p:spPr>
            <a:xfrm>
              <a:off x="5378246" y="3429000"/>
              <a:ext cx="6705600" cy="426720"/>
            </a:xfrm>
            <a:prstGeom prst="rect">
              <a:avLst/>
            </a:prstGeom>
            <a:noFill/>
            <a:ln/>
          </p:spPr>
          <p:txBody>
            <a:bodyPr wrap="square" lIns="0" tIns="0" rIns="0" bIns="0" rtlCol="0" anchor="ctr"/>
            <a:lstStyle/>
            <a:p>
              <a:r>
                <a:rPr lang="en-US" sz="20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面談のポイント</a:t>
              </a:r>
              <a:endParaRPr lang="en-US" sz="2000" dirty="0">
                <a:latin typeface="UD デジタル 教科書体 NP-R" panose="02020400000000000000" pitchFamily="18" charset="-128"/>
                <a:ea typeface="UD デジタル 教科書体 NP-R" panose="02020400000000000000" pitchFamily="18" charset="-128"/>
              </a:endParaRPr>
            </a:p>
          </p:txBody>
        </p:sp>
        <p:sp>
          <p:nvSpPr>
            <p:cNvPr id="6" name="Shape 12">
              <a:extLst>
                <a:ext uri="{FF2B5EF4-FFF2-40B4-BE49-F238E27FC236}">
                  <a16:creationId xmlns:a16="http://schemas.microsoft.com/office/drawing/2014/main" id="{778684A5-3CFD-539E-7E0B-A01374D10FD3}"/>
                </a:ext>
              </a:extLst>
            </p:cNvPr>
            <p:cNvSpPr/>
            <p:nvPr/>
          </p:nvSpPr>
          <p:spPr>
            <a:xfrm>
              <a:off x="5378246" y="3855720"/>
              <a:ext cx="609600" cy="0"/>
            </a:xfrm>
            <a:prstGeom prst="line">
              <a:avLst/>
            </a:prstGeom>
            <a:noFill/>
            <a:ln w="25400">
              <a:solidFill>
                <a:srgbClr val="0891B2"/>
              </a:solidFill>
              <a:prstDash val="solid"/>
            </a:ln>
          </p:spPr>
          <p:txBody>
            <a:bodyPr/>
            <a:lstStyle/>
            <a:p>
              <a:endParaRPr lang="ja-JP" altLang="en-US" sz="2800"/>
            </a:p>
          </p:txBody>
        </p:sp>
        <p:sp>
          <p:nvSpPr>
            <p:cNvPr id="7" name="Text 13">
              <a:extLst>
                <a:ext uri="{FF2B5EF4-FFF2-40B4-BE49-F238E27FC236}">
                  <a16:creationId xmlns:a16="http://schemas.microsoft.com/office/drawing/2014/main" id="{188E3FFC-CD2D-16C0-C331-FDE8EEB260DE}"/>
                </a:ext>
              </a:extLst>
            </p:cNvPr>
            <p:cNvSpPr/>
            <p:nvPr/>
          </p:nvSpPr>
          <p:spPr>
            <a:xfrm>
              <a:off x="5378246" y="3962008"/>
              <a:ext cx="6705600" cy="2154177"/>
            </a:xfrm>
            <a:prstGeom prst="rect">
              <a:avLst/>
            </a:prstGeom>
            <a:noFill/>
            <a:ln/>
          </p:spPr>
          <p:txBody>
            <a:bodyPr wrap="square" lIns="0" tIns="0" rIns="0" bIns="0" rtlCol="0" anchor="ctr"/>
            <a:lstStyle/>
            <a:p>
              <a:pPr marL="457189" indent="-457189">
                <a:spcAft>
                  <a:spcPts val="1333"/>
                </a:spcAft>
                <a:buSzPct val="100000"/>
                <a:buChar char="■"/>
              </a:pPr>
              <a:r>
                <a:rPr 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できれば社長が直接行う（多ければ職場の長）</a:t>
              </a:r>
              <a:endParaRPr lang="en-US" dirty="0">
                <a:latin typeface="UD デジタル 教科書体 NP-R" panose="02020400000000000000" pitchFamily="18" charset="-128"/>
                <a:ea typeface="UD デジタル 教科書体 NP-R" panose="02020400000000000000" pitchFamily="18" charset="-128"/>
              </a:endParaRPr>
            </a:p>
            <a:p>
              <a:pPr marL="457189" indent="-457189">
                <a:spcAft>
                  <a:spcPts val="1333"/>
                </a:spcAft>
                <a:buSzPct val="100000"/>
                <a:buChar char="■"/>
              </a:pPr>
              <a:r>
                <a:rPr 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異動・上司交代の直後、離職者が出た職場は特に注意</a:t>
              </a:r>
              <a:endParaRPr lang="en-US" dirty="0">
                <a:latin typeface="UD デジタル 教科書体 NP-R" panose="02020400000000000000" pitchFamily="18" charset="-128"/>
                <a:ea typeface="UD デジタル 教科書体 NP-R" panose="02020400000000000000" pitchFamily="18" charset="-128"/>
              </a:endParaRPr>
            </a:p>
            <a:p>
              <a:pPr marL="457189" indent="-457189">
                <a:spcAft>
                  <a:spcPts val="1333"/>
                </a:spcAft>
                <a:buSzPct val="100000"/>
                <a:buChar char="■"/>
              </a:pPr>
              <a:r>
                <a:rPr 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悩みの解決に向け、一歩でも行動する</a:t>
              </a:r>
              <a:endParaRPr lang="en-US" dirty="0">
                <a:latin typeface="UD デジタル 教科書体 NP-R" panose="02020400000000000000" pitchFamily="18" charset="-128"/>
                <a:ea typeface="UD デジタル 教科書体 NP-R" panose="02020400000000000000" pitchFamily="18" charset="-128"/>
              </a:endParaRPr>
            </a:p>
            <a:p>
              <a:pPr marL="457189" indent="-457189">
                <a:spcAft>
                  <a:spcPts val="1333"/>
                </a:spcAft>
                <a:buSzPct val="100000"/>
                <a:buChar char="■"/>
              </a:pPr>
              <a:r>
                <a:rPr lang="en-US" dirty="0">
                  <a:solidFill>
                    <a:srgbClr val="FF0000"/>
                  </a:solidFill>
                  <a:latin typeface="UD デジタル 教科書体 NP-R" panose="02020400000000000000" pitchFamily="18" charset="-128"/>
                  <a:ea typeface="UD デジタル 教科書体 NP-R" panose="02020400000000000000" pitchFamily="18" charset="-128"/>
                  <a:cs typeface="Yu Gothic" pitchFamily="34" charset="-120"/>
                </a:rPr>
                <a:t>「気にかけてもらえている」</a:t>
              </a:r>
              <a:r>
                <a:rPr 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と感じるとき、人は会社に留まろうとする</a:t>
              </a:r>
              <a:endParaRPr lang="en-US" dirty="0">
                <a:latin typeface="UD デジタル 教科書体 NP-R" panose="02020400000000000000" pitchFamily="18" charset="-128"/>
                <a:ea typeface="UD デジタル 教科書体 NP-R" panose="02020400000000000000" pitchFamily="18" charset="-128"/>
              </a:endParaRPr>
            </a:p>
          </p:txBody>
        </p:sp>
      </p:grpSp>
      <p:sp>
        <p:nvSpPr>
          <p:cNvPr id="8" name="Text 14">
            <a:extLst>
              <a:ext uri="{FF2B5EF4-FFF2-40B4-BE49-F238E27FC236}">
                <a16:creationId xmlns:a16="http://schemas.microsoft.com/office/drawing/2014/main" id="{601648D3-8F77-3E2D-6771-91C08392CEC7}"/>
              </a:ext>
            </a:extLst>
          </p:cNvPr>
          <p:cNvSpPr/>
          <p:nvPr/>
        </p:nvSpPr>
        <p:spPr>
          <a:xfrm>
            <a:off x="4876800" y="7246411"/>
            <a:ext cx="6705600" cy="365760"/>
          </a:xfrm>
          <a:prstGeom prst="rect">
            <a:avLst/>
          </a:prstGeom>
          <a:noFill/>
          <a:ln/>
        </p:spPr>
        <p:txBody>
          <a:bodyPr wrap="square" lIns="0" tIns="0" rIns="0" bIns="0" rtlCol="0" anchor="ctr"/>
          <a:lstStyle/>
          <a:p>
            <a:r>
              <a:rPr lang="en-US" sz="1600" b="1" i="1" dirty="0">
                <a:solidFill>
                  <a:srgbClr val="D97706"/>
                </a:solidFill>
                <a:latin typeface="Yu Gothic" pitchFamily="34" charset="0"/>
                <a:ea typeface="Yu Gothic" pitchFamily="34" charset="-122"/>
                <a:cs typeface="Yu Gothic" pitchFamily="34" charset="-120"/>
              </a:rPr>
              <a:t>定着の鍵は制度よりも、日々の関わりの中にある。</a:t>
            </a:r>
            <a:endParaRPr lang="en-US" sz="1600" dirty="0"/>
          </a:p>
        </p:txBody>
      </p:sp>
      <p:grpSp>
        <p:nvGrpSpPr>
          <p:cNvPr id="23" name="グループ化 22">
            <a:extLst>
              <a:ext uri="{FF2B5EF4-FFF2-40B4-BE49-F238E27FC236}">
                <a16:creationId xmlns:a16="http://schemas.microsoft.com/office/drawing/2014/main" id="{1A1ECD57-82DE-49E8-C4E6-DCEA85A14352}"/>
              </a:ext>
            </a:extLst>
          </p:cNvPr>
          <p:cNvGrpSpPr/>
          <p:nvPr/>
        </p:nvGrpSpPr>
        <p:grpSpPr>
          <a:xfrm>
            <a:off x="912434" y="2843444"/>
            <a:ext cx="3885708" cy="3695064"/>
            <a:chOff x="853440" y="2751679"/>
            <a:chExt cx="4023360" cy="4023360"/>
          </a:xfrm>
          <a:solidFill>
            <a:schemeClr val="bg1"/>
          </a:solidFill>
        </p:grpSpPr>
        <p:sp>
          <p:nvSpPr>
            <p:cNvPr id="9" name="Shape 5">
              <a:extLst>
                <a:ext uri="{FF2B5EF4-FFF2-40B4-BE49-F238E27FC236}">
                  <a16:creationId xmlns:a16="http://schemas.microsoft.com/office/drawing/2014/main" id="{8BD51361-3B03-7A4D-7443-FE4C11C8A4ED}"/>
                </a:ext>
              </a:extLst>
            </p:cNvPr>
            <p:cNvSpPr/>
            <p:nvPr/>
          </p:nvSpPr>
          <p:spPr>
            <a:xfrm>
              <a:off x="853440" y="2751679"/>
              <a:ext cx="4023360" cy="4023360"/>
            </a:xfrm>
            <a:prstGeom prst="rect">
              <a:avLst/>
            </a:prstGeom>
            <a:grpFill/>
            <a:ln w="12700">
              <a:solidFill>
                <a:srgbClr val="1E3A5F"/>
              </a:solidFill>
              <a:prstDash val="solid"/>
            </a:ln>
          </p:spPr>
          <p:txBody>
            <a:bodyPr/>
            <a:lstStyle/>
            <a:p>
              <a:endParaRPr lang="ja-JP" altLang="en-US" sz="2400">
                <a:latin typeface="UD デジタル 教科書体 NP-R" panose="02020400000000000000" pitchFamily="18" charset="-128"/>
                <a:ea typeface="UD デジタル 教科書体 NP-R" panose="02020400000000000000" pitchFamily="18" charset="-128"/>
              </a:endParaRPr>
            </a:p>
          </p:txBody>
        </p:sp>
        <p:sp>
          <p:nvSpPr>
            <p:cNvPr id="10" name="Text 6">
              <a:extLst>
                <a:ext uri="{FF2B5EF4-FFF2-40B4-BE49-F238E27FC236}">
                  <a16:creationId xmlns:a16="http://schemas.microsoft.com/office/drawing/2014/main" id="{8E741030-7377-49A9-954D-8E3C826250D5}"/>
                </a:ext>
              </a:extLst>
            </p:cNvPr>
            <p:cNvSpPr/>
            <p:nvPr/>
          </p:nvSpPr>
          <p:spPr>
            <a:xfrm>
              <a:off x="853440" y="3056479"/>
              <a:ext cx="4023360" cy="426720"/>
            </a:xfrm>
            <a:prstGeom prst="rect">
              <a:avLst/>
            </a:prstGeom>
            <a:noFill/>
            <a:ln/>
          </p:spPr>
          <p:txBody>
            <a:bodyPr wrap="square" lIns="0" tIns="0" rIns="0" bIns="0" rtlCol="0" anchor="ctr"/>
            <a:lstStyle/>
            <a:p>
              <a:pPr algn="ctr"/>
              <a:r>
                <a:rPr lang="en-US" sz="1600" dirty="0">
                  <a:latin typeface="UD デジタル 教科書体 NP-R" panose="02020400000000000000" pitchFamily="18" charset="-128"/>
                  <a:ea typeface="UD デジタル 教科書体 NP-R" panose="02020400000000000000" pitchFamily="18" charset="-128"/>
                  <a:cs typeface="Yu Gothic" pitchFamily="34" charset="-120"/>
                </a:rPr>
                <a:t>20名規模なら</a:t>
              </a:r>
              <a:endParaRPr lang="en-US" sz="1600" dirty="0">
                <a:latin typeface="UD デジタル 教科書体 NP-R" panose="02020400000000000000" pitchFamily="18" charset="-128"/>
                <a:ea typeface="UD デジタル 教科書体 NP-R" panose="02020400000000000000" pitchFamily="18" charset="-128"/>
              </a:endParaRPr>
            </a:p>
          </p:txBody>
        </p:sp>
        <p:sp>
          <p:nvSpPr>
            <p:cNvPr id="11" name="Text 7">
              <a:extLst>
                <a:ext uri="{FF2B5EF4-FFF2-40B4-BE49-F238E27FC236}">
                  <a16:creationId xmlns:a16="http://schemas.microsoft.com/office/drawing/2014/main" id="{21C5C24C-2EDE-403B-6BEA-337AB3744791}"/>
                </a:ext>
              </a:extLst>
            </p:cNvPr>
            <p:cNvSpPr/>
            <p:nvPr/>
          </p:nvSpPr>
          <p:spPr>
            <a:xfrm>
              <a:off x="853440" y="3544159"/>
              <a:ext cx="4023360" cy="1219200"/>
            </a:xfrm>
            <a:prstGeom prst="rect">
              <a:avLst/>
            </a:prstGeom>
            <a:noFill/>
            <a:ln/>
          </p:spPr>
          <p:txBody>
            <a:bodyPr wrap="square" lIns="0" tIns="0" rIns="0" bIns="0" rtlCol="0" anchor="ctr"/>
            <a:lstStyle/>
            <a:p>
              <a:pPr algn="ctr"/>
              <a:r>
                <a:rPr lang="en-US" sz="7200" b="1" dirty="0">
                  <a:latin typeface="UD デジタル 教科書体 NP-R" panose="02020400000000000000" pitchFamily="18" charset="-128"/>
                  <a:ea typeface="UD デジタル 教科書体 NP-R" panose="02020400000000000000" pitchFamily="18" charset="-128"/>
                  <a:cs typeface="Yu Gothic" pitchFamily="34" charset="-120"/>
                </a:rPr>
                <a:t>1週間</a:t>
              </a:r>
              <a:endParaRPr lang="en-US" sz="7200" dirty="0">
                <a:latin typeface="UD デジタル 教科書体 NP-R" panose="02020400000000000000" pitchFamily="18" charset="-128"/>
                <a:ea typeface="UD デジタル 教科書体 NP-R" panose="02020400000000000000" pitchFamily="18" charset="-128"/>
              </a:endParaRPr>
            </a:p>
          </p:txBody>
        </p:sp>
        <p:sp>
          <p:nvSpPr>
            <p:cNvPr id="12" name="Shape 8">
              <a:extLst>
                <a:ext uri="{FF2B5EF4-FFF2-40B4-BE49-F238E27FC236}">
                  <a16:creationId xmlns:a16="http://schemas.microsoft.com/office/drawing/2014/main" id="{DA5DDFB5-9EA7-3C27-D6E8-6CFAFBA84564}"/>
                </a:ext>
              </a:extLst>
            </p:cNvPr>
            <p:cNvSpPr/>
            <p:nvPr/>
          </p:nvSpPr>
          <p:spPr>
            <a:xfrm>
              <a:off x="1950720" y="4824319"/>
              <a:ext cx="1828800" cy="0"/>
            </a:xfrm>
            <a:prstGeom prst="line">
              <a:avLst/>
            </a:prstGeom>
            <a:grpFill/>
            <a:ln w="12700">
              <a:solidFill>
                <a:srgbClr val="67E8F9"/>
              </a:solidFill>
              <a:prstDash val="solid"/>
            </a:ln>
          </p:spPr>
          <p:txBody>
            <a:bodyPr/>
            <a:lstStyle/>
            <a:p>
              <a:endParaRPr lang="ja-JP" altLang="en-US" sz="2400">
                <a:latin typeface="UD デジタル 教科書体 NP-R" panose="02020400000000000000" pitchFamily="18" charset="-128"/>
                <a:ea typeface="UD デジタル 教科書体 NP-R" panose="02020400000000000000" pitchFamily="18" charset="-128"/>
              </a:endParaRPr>
            </a:p>
          </p:txBody>
        </p:sp>
        <p:sp>
          <p:nvSpPr>
            <p:cNvPr id="21" name="Text 9">
              <a:extLst>
                <a:ext uri="{FF2B5EF4-FFF2-40B4-BE49-F238E27FC236}">
                  <a16:creationId xmlns:a16="http://schemas.microsoft.com/office/drawing/2014/main" id="{B542A001-0EA5-DB6C-1419-73DC3601CDA3}"/>
                </a:ext>
              </a:extLst>
            </p:cNvPr>
            <p:cNvSpPr/>
            <p:nvPr/>
          </p:nvSpPr>
          <p:spPr>
            <a:xfrm>
              <a:off x="853440" y="5007199"/>
              <a:ext cx="4023360" cy="975360"/>
            </a:xfrm>
            <a:prstGeom prst="rect">
              <a:avLst/>
            </a:prstGeom>
            <a:noFill/>
            <a:ln/>
          </p:spPr>
          <p:txBody>
            <a:bodyPr wrap="square" lIns="0" tIns="0" rIns="0" bIns="0" rtlCol="0" anchor="ctr"/>
            <a:lstStyle/>
            <a:p>
              <a:pPr algn="ctr"/>
              <a:r>
                <a:rPr lang="en-US" sz="1600" dirty="0">
                  <a:latin typeface="UD デジタル 教科書体 NP-R" panose="02020400000000000000" pitchFamily="18" charset="-128"/>
                  <a:ea typeface="UD デジタル 教科書体 NP-R" panose="02020400000000000000" pitchFamily="18" charset="-128"/>
                  <a:cs typeface="Yu Gothic" pitchFamily="34" charset="-120"/>
                </a:rPr>
                <a:t>で全員と話せる</a:t>
              </a:r>
              <a:endParaRPr lang="en-US" sz="1600" dirty="0">
                <a:latin typeface="UD デジタル 教科書体 NP-R" panose="02020400000000000000" pitchFamily="18" charset="-128"/>
                <a:ea typeface="UD デジタル 教科書体 NP-R" panose="02020400000000000000" pitchFamily="18" charset="-128"/>
              </a:endParaRPr>
            </a:p>
            <a:p>
              <a:pPr algn="ctr"/>
              <a:r>
                <a:rPr lang="en-US" sz="1600" dirty="0">
                  <a:latin typeface="UD デジタル 教科書体 NP-R" panose="02020400000000000000" pitchFamily="18" charset="-128"/>
                  <a:ea typeface="UD デジタル 教科書体 NP-R" panose="02020400000000000000" pitchFamily="18" charset="-128"/>
                  <a:cs typeface="Yu Gothic" pitchFamily="34" charset="-120"/>
                </a:rPr>
                <a:t>（1人1時間でも）</a:t>
              </a:r>
              <a:endParaRPr lang="en-US" sz="1600" dirty="0">
                <a:latin typeface="UD デジタル 教科書体 NP-R" panose="02020400000000000000" pitchFamily="18" charset="-128"/>
                <a:ea typeface="UD デジタル 教科書体 NP-R" panose="02020400000000000000" pitchFamily="18" charset="-128"/>
              </a:endParaRPr>
            </a:p>
          </p:txBody>
        </p:sp>
        <p:sp>
          <p:nvSpPr>
            <p:cNvPr id="22" name="Text 10">
              <a:extLst>
                <a:ext uri="{FF2B5EF4-FFF2-40B4-BE49-F238E27FC236}">
                  <a16:creationId xmlns:a16="http://schemas.microsoft.com/office/drawing/2014/main" id="{C69719DC-C14F-1857-815D-640747D1993B}"/>
                </a:ext>
              </a:extLst>
            </p:cNvPr>
            <p:cNvSpPr/>
            <p:nvPr/>
          </p:nvSpPr>
          <p:spPr>
            <a:xfrm>
              <a:off x="853440" y="6165439"/>
              <a:ext cx="4023360" cy="426720"/>
            </a:xfrm>
            <a:prstGeom prst="rect">
              <a:avLst/>
            </a:prstGeom>
            <a:noFill/>
            <a:ln/>
          </p:spPr>
          <p:txBody>
            <a:bodyPr wrap="square" lIns="0" tIns="0" rIns="0" bIns="0" rtlCol="0" anchor="ctr"/>
            <a:lstStyle/>
            <a:p>
              <a:pPr algn="ctr"/>
              <a:r>
                <a:rPr lang="en-US" sz="1467" i="1" dirty="0">
                  <a:latin typeface="UD デジタル 教科書体 NP-R" panose="02020400000000000000" pitchFamily="18" charset="-128"/>
                  <a:ea typeface="UD デジタル 教科書体 NP-R" panose="02020400000000000000" pitchFamily="18" charset="-128"/>
                  <a:cs typeface="Yu Gothic" pitchFamily="34" charset="-120"/>
                </a:rPr>
                <a:t>まずは「話を聞くだけ」でも十分</a:t>
              </a:r>
              <a:endParaRPr lang="en-US" sz="1467" dirty="0">
                <a:latin typeface="UD デジタル 教科書体 NP-R" panose="02020400000000000000" pitchFamily="18" charset="-128"/>
                <a:ea typeface="UD デジタル 教科書体 NP-R" panose="02020400000000000000" pitchFamily="18" charset="-128"/>
              </a:endParaRPr>
            </a:p>
          </p:txBody>
        </p:sp>
      </p:grpSp>
    </p:spTree>
    <p:extLst>
      <p:ext uri="{BB962C8B-B14F-4D97-AF65-F5344CB8AC3E}">
        <p14:creationId xmlns:p14="http://schemas.microsoft.com/office/powerpoint/2010/main" val="16906997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00C64-777B-C550-3C01-A54EAE879F8A}"/>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C042D9B0-42B0-38C6-A39B-D66C966BB6BE}"/>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19</a:t>
            </a:fld>
            <a:endParaRPr kumimoji="1" lang="ja-JP" altLang="en-US" dirty="0"/>
          </a:p>
        </p:txBody>
      </p:sp>
      <p:sp>
        <p:nvSpPr>
          <p:cNvPr id="13" name="Text 12">
            <a:extLst>
              <a:ext uri="{FF2B5EF4-FFF2-40B4-BE49-F238E27FC236}">
                <a16:creationId xmlns:a16="http://schemas.microsoft.com/office/drawing/2014/main" id="{F6F1DDD6-EE57-06D7-888F-BCF3EF1E579B}"/>
              </a:ext>
            </a:extLst>
          </p:cNvPr>
          <p:cNvSpPr/>
          <p:nvPr/>
        </p:nvSpPr>
        <p:spPr>
          <a:xfrm>
            <a:off x="2513485" y="6355628"/>
            <a:ext cx="7863840" cy="365760"/>
          </a:xfrm>
          <a:prstGeom prst="rect">
            <a:avLst/>
          </a:prstGeom>
          <a:noFill/>
          <a:ln/>
        </p:spPr>
        <p:txBody>
          <a:bodyPr wrap="square" lIns="0" tIns="0" rIns="0" bIns="0" rtlCol="0" anchor="ctr"/>
          <a:lstStyle/>
          <a:p>
            <a:pPr marL="0" indent="0">
              <a:buNone/>
            </a:pPr>
            <a:r>
              <a:rPr lang="en-US" sz="1200" b="1" dirty="0">
                <a:solidFill>
                  <a:srgbClr val="FFFFFF"/>
                </a:solidFill>
                <a:latin typeface="Yu Gothic" pitchFamily="34" charset="0"/>
                <a:ea typeface="Yu Gothic" pitchFamily="34" charset="-122"/>
                <a:cs typeface="Yu Gothic" pitchFamily="34" charset="-120"/>
              </a:rPr>
              <a:t>→ 短時間勤務・テレワーク整備、業務マニュアル化による属人性排除で離職を防げる可能性</a:t>
            </a:r>
            <a:endParaRPr lang="en-US" sz="1200" dirty="0"/>
          </a:p>
        </p:txBody>
      </p:sp>
      <p:grpSp>
        <p:nvGrpSpPr>
          <p:cNvPr id="45" name="グループ化 44">
            <a:extLst>
              <a:ext uri="{FF2B5EF4-FFF2-40B4-BE49-F238E27FC236}">
                <a16:creationId xmlns:a16="http://schemas.microsoft.com/office/drawing/2014/main" id="{87DBD0BE-EA7F-D5A8-B66A-E2B4A5A7B17F}"/>
              </a:ext>
            </a:extLst>
          </p:cNvPr>
          <p:cNvGrpSpPr/>
          <p:nvPr/>
        </p:nvGrpSpPr>
        <p:grpSpPr>
          <a:xfrm>
            <a:off x="0" y="0"/>
            <a:ext cx="12211050" cy="1108681"/>
            <a:chOff x="0" y="0"/>
            <a:chExt cx="12211050" cy="1108681"/>
          </a:xfrm>
        </p:grpSpPr>
        <p:grpSp>
          <p:nvGrpSpPr>
            <p:cNvPr id="46" name="グループ化 45">
              <a:extLst>
                <a:ext uri="{FF2B5EF4-FFF2-40B4-BE49-F238E27FC236}">
                  <a16:creationId xmlns:a16="http://schemas.microsoft.com/office/drawing/2014/main" id="{29803DD9-6EA8-0C21-7C09-E34FE795E99C}"/>
                </a:ext>
              </a:extLst>
            </p:cNvPr>
            <p:cNvGrpSpPr/>
            <p:nvPr/>
          </p:nvGrpSpPr>
          <p:grpSpPr>
            <a:xfrm>
              <a:off x="0" y="0"/>
              <a:ext cx="12182168" cy="1108681"/>
              <a:chOff x="0" y="0"/>
              <a:chExt cx="12182168" cy="1108681"/>
            </a:xfrm>
          </p:grpSpPr>
          <p:sp>
            <p:nvSpPr>
              <p:cNvPr id="48" name="Shape 0">
                <a:extLst>
                  <a:ext uri="{FF2B5EF4-FFF2-40B4-BE49-F238E27FC236}">
                    <a16:creationId xmlns:a16="http://schemas.microsoft.com/office/drawing/2014/main" id="{DB4688B1-8AEA-A85D-2B1A-C85E140967C0}"/>
                  </a:ext>
                </a:extLst>
              </p:cNvPr>
              <p:cNvSpPr/>
              <p:nvPr/>
            </p:nvSpPr>
            <p:spPr>
              <a:xfrm>
                <a:off x="0" y="0"/>
                <a:ext cx="12182168" cy="1108681"/>
              </a:xfrm>
              <a:prstGeom prst="rect">
                <a:avLst/>
              </a:prstGeom>
              <a:solidFill>
                <a:srgbClr val="F8FAFC"/>
              </a:solidFill>
              <a:ln w="12700">
                <a:solidFill>
                  <a:srgbClr val="F8FAFC"/>
                </a:solidFill>
                <a:prstDash val="solid"/>
              </a:ln>
            </p:spPr>
            <p:txBody>
              <a:bodyPr/>
              <a:lstStyle/>
              <a:p>
                <a:endParaRPr lang="ja-JP" altLang="en-US"/>
              </a:p>
            </p:txBody>
          </p:sp>
          <p:sp>
            <p:nvSpPr>
              <p:cNvPr id="49" name="Shape 1">
                <a:extLst>
                  <a:ext uri="{FF2B5EF4-FFF2-40B4-BE49-F238E27FC236}">
                    <a16:creationId xmlns:a16="http://schemas.microsoft.com/office/drawing/2014/main" id="{4308BD82-95F3-71B8-E4E8-CF5B757D7353}"/>
                  </a:ext>
                </a:extLst>
              </p:cNvPr>
              <p:cNvSpPr/>
              <p:nvPr/>
            </p:nvSpPr>
            <p:spPr>
              <a:xfrm>
                <a:off x="0" y="0"/>
                <a:ext cx="130672" cy="1108681"/>
              </a:xfrm>
              <a:prstGeom prst="rect">
                <a:avLst/>
              </a:prstGeom>
              <a:solidFill>
                <a:srgbClr val="0891B2"/>
              </a:solidFill>
              <a:ln w="12700">
                <a:solidFill>
                  <a:srgbClr val="0891B2"/>
                </a:solidFill>
                <a:prstDash val="solid"/>
              </a:ln>
            </p:spPr>
            <p:txBody>
              <a:bodyPr/>
              <a:lstStyle/>
              <a:p>
                <a:endParaRPr lang="ja-JP" altLang="en-US"/>
              </a:p>
            </p:txBody>
          </p:sp>
          <p:sp>
            <p:nvSpPr>
              <p:cNvPr id="50" name="Text 2">
                <a:extLst>
                  <a:ext uri="{FF2B5EF4-FFF2-40B4-BE49-F238E27FC236}">
                    <a16:creationId xmlns:a16="http://schemas.microsoft.com/office/drawing/2014/main" id="{893D7584-C902-22CC-2E92-587F8EA977F8}"/>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5</a:t>
                </a:r>
                <a:endParaRPr lang="en-US" sz="1100" dirty="0">
                  <a:latin typeface="UD デジタル 教科書体 NP-R" panose="02020400000000000000" pitchFamily="18" charset="-128"/>
                  <a:ea typeface="UD デジタル 教科書体 NP-R" panose="02020400000000000000" pitchFamily="18" charset="-128"/>
                </a:endParaRPr>
              </a:p>
            </p:txBody>
          </p:sp>
          <p:sp>
            <p:nvSpPr>
              <p:cNvPr id="51" name="Text 3">
                <a:extLst>
                  <a:ext uri="{FF2B5EF4-FFF2-40B4-BE49-F238E27FC236}">
                    <a16:creationId xmlns:a16="http://schemas.microsoft.com/office/drawing/2014/main" id="{3D51863C-277C-3AC1-49D3-9A04212C2940}"/>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latin typeface="UD デジタル 教科書体 NP-R" panose="02020400000000000000" pitchFamily="18" charset="-128"/>
                    <a:ea typeface="UD デジタル 教科書体 NP-R" panose="02020400000000000000" pitchFamily="18" charset="-128"/>
                    <a:cs typeface="Yu Gothic" pitchFamily="34" charset="-120"/>
                  </a:rPr>
                  <a:t>定着のための取組：③</a:t>
                </a:r>
                <a:endParaRPr lang="en-US" altLang="ja-JP" sz="3200" b="1" dirty="0">
                  <a:latin typeface="UD デジタル 教科書体 NP-R" panose="02020400000000000000" pitchFamily="18" charset="-128"/>
                  <a:ea typeface="UD デジタル 教科書体 NP-R" panose="02020400000000000000" pitchFamily="18" charset="-128"/>
                  <a:cs typeface="Yu Gothic" pitchFamily="34" charset="-120"/>
                </a:endParaRPr>
              </a:p>
            </p:txBody>
          </p:sp>
          <p:sp>
            <p:nvSpPr>
              <p:cNvPr id="52" name="テキスト ボックス 51">
                <a:extLst>
                  <a:ext uri="{FF2B5EF4-FFF2-40B4-BE49-F238E27FC236}">
                    <a16:creationId xmlns:a16="http://schemas.microsoft.com/office/drawing/2014/main" id="{06952FFC-673F-3DF9-ED5C-85278CDB78AA}"/>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a:t>
                </a:r>
                <a:r>
                  <a:rPr kumimoji="1" lang="en-US" altLang="ja-JP" sz="1400" dirty="0">
                    <a:latin typeface="UD デジタル 教科書体 NP-R" panose="02020400000000000000" pitchFamily="18" charset="-128"/>
                    <a:ea typeface="UD デジタル 教科書体 NP-R" panose="02020400000000000000" pitchFamily="18" charset="-128"/>
                  </a:rPr>
                  <a:t>P</a:t>
                </a:r>
                <a:r>
                  <a:rPr kumimoji="1" lang="ja-JP" altLang="en-US" sz="1400" dirty="0">
                    <a:latin typeface="UD デジタル 教科書体 NP-R" panose="02020400000000000000" pitchFamily="18" charset="-128"/>
                    <a:ea typeface="UD デジタル 教科書体 NP-R" panose="02020400000000000000" pitchFamily="18" charset="-128"/>
                  </a:rPr>
                  <a:t>２１</a:t>
                </a:r>
              </a:p>
            </p:txBody>
          </p:sp>
        </p:grpSp>
        <p:cxnSp>
          <p:nvCxnSpPr>
            <p:cNvPr id="47" name="直線コネクタ 46">
              <a:extLst>
                <a:ext uri="{FF2B5EF4-FFF2-40B4-BE49-F238E27FC236}">
                  <a16:creationId xmlns:a16="http://schemas.microsoft.com/office/drawing/2014/main" id="{6B586DB8-257C-E4A8-6E87-DE1BBA4F2416}"/>
                </a:ext>
              </a:extLst>
            </p:cNvPr>
            <p:cNvCxnSpPr>
              <a:stCxn id="49" idx="2"/>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8" name="Text 14">
            <a:extLst>
              <a:ext uri="{FF2B5EF4-FFF2-40B4-BE49-F238E27FC236}">
                <a16:creationId xmlns:a16="http://schemas.microsoft.com/office/drawing/2014/main" id="{848F863E-E118-87F2-C3A5-CEAD3C22F15B}"/>
              </a:ext>
            </a:extLst>
          </p:cNvPr>
          <p:cNvSpPr/>
          <p:nvPr/>
        </p:nvSpPr>
        <p:spPr>
          <a:xfrm>
            <a:off x="4876800" y="7246411"/>
            <a:ext cx="6705600" cy="365760"/>
          </a:xfrm>
          <a:prstGeom prst="rect">
            <a:avLst/>
          </a:prstGeom>
          <a:noFill/>
          <a:ln/>
        </p:spPr>
        <p:txBody>
          <a:bodyPr wrap="square" lIns="0" tIns="0" rIns="0" bIns="0" rtlCol="0" anchor="ctr"/>
          <a:lstStyle/>
          <a:p>
            <a:r>
              <a:rPr lang="en-US" sz="1600" b="1" i="1" dirty="0">
                <a:solidFill>
                  <a:srgbClr val="D97706"/>
                </a:solidFill>
                <a:latin typeface="Yu Gothic" pitchFamily="34" charset="0"/>
                <a:ea typeface="Yu Gothic" pitchFamily="34" charset="-122"/>
                <a:cs typeface="Yu Gothic" pitchFamily="34" charset="-120"/>
              </a:rPr>
              <a:t>定着の鍵は制度よりも、日々の関わりの中にある。</a:t>
            </a:r>
            <a:endParaRPr lang="en-US" sz="1600" dirty="0"/>
          </a:p>
        </p:txBody>
      </p:sp>
      <p:sp>
        <p:nvSpPr>
          <p:cNvPr id="5" name="Text 4">
            <a:extLst>
              <a:ext uri="{FF2B5EF4-FFF2-40B4-BE49-F238E27FC236}">
                <a16:creationId xmlns:a16="http://schemas.microsoft.com/office/drawing/2014/main" id="{E5CAAFEA-D9F6-55F7-F609-1CB1124AAE24}"/>
              </a:ext>
            </a:extLst>
          </p:cNvPr>
          <p:cNvSpPr/>
          <p:nvPr/>
        </p:nvSpPr>
        <p:spPr>
          <a:xfrm>
            <a:off x="609600" y="2101721"/>
            <a:ext cx="10972800" cy="487680"/>
          </a:xfrm>
          <a:prstGeom prst="rect">
            <a:avLst/>
          </a:prstGeom>
          <a:noFill/>
          <a:ln/>
        </p:spPr>
        <p:txBody>
          <a:bodyPr wrap="square" lIns="0" tIns="0" rIns="0" bIns="0" rtlCol="0" anchor="ctr"/>
          <a:lstStyle/>
          <a:p>
            <a:r>
              <a:rPr lang="en-US" sz="20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余裕の無さが、業務負荷と人間関係の悪化を招いている</a:t>
            </a:r>
            <a:endParaRPr lang="en-US" sz="2000" dirty="0">
              <a:latin typeface="UD デジタル 教科書体 NP-R" panose="02020400000000000000" pitchFamily="18" charset="-128"/>
              <a:ea typeface="UD デジタル 教科書体 NP-R" panose="02020400000000000000" pitchFamily="18" charset="-128"/>
            </a:endParaRPr>
          </a:p>
        </p:txBody>
      </p:sp>
      <p:grpSp>
        <p:nvGrpSpPr>
          <p:cNvPr id="14" name="グループ化 13">
            <a:extLst>
              <a:ext uri="{FF2B5EF4-FFF2-40B4-BE49-F238E27FC236}">
                <a16:creationId xmlns:a16="http://schemas.microsoft.com/office/drawing/2014/main" id="{DABEEB55-F0EB-C51B-A20F-DE61A9DFD1BD}"/>
              </a:ext>
            </a:extLst>
          </p:cNvPr>
          <p:cNvGrpSpPr/>
          <p:nvPr/>
        </p:nvGrpSpPr>
        <p:grpSpPr>
          <a:xfrm>
            <a:off x="609600" y="2962042"/>
            <a:ext cx="5364480" cy="3498580"/>
            <a:chOff x="609600" y="2011680"/>
            <a:chExt cx="5364480" cy="4023360"/>
          </a:xfrm>
        </p:grpSpPr>
        <p:sp>
          <p:nvSpPr>
            <p:cNvPr id="15" name="Shape 5">
              <a:extLst>
                <a:ext uri="{FF2B5EF4-FFF2-40B4-BE49-F238E27FC236}">
                  <a16:creationId xmlns:a16="http://schemas.microsoft.com/office/drawing/2014/main" id="{EB75EF50-09CA-BCA1-64A7-B1E5AB64EED7}"/>
                </a:ext>
              </a:extLst>
            </p:cNvPr>
            <p:cNvSpPr/>
            <p:nvPr/>
          </p:nvSpPr>
          <p:spPr>
            <a:xfrm>
              <a:off x="609600" y="2011680"/>
              <a:ext cx="5364480" cy="4023360"/>
            </a:xfrm>
            <a:prstGeom prst="rect">
              <a:avLst/>
            </a:prstGeom>
            <a:solidFill>
              <a:srgbClr val="F8FAFC"/>
            </a:solidFill>
            <a:ln w="6350">
              <a:solidFill>
                <a:srgbClr val="E2E8F0"/>
              </a:solidFill>
              <a:prstDash val="solid"/>
            </a:ln>
          </p:spPr>
          <p:txBody>
            <a:bodyPr/>
            <a:lstStyle/>
            <a:p>
              <a:endParaRPr lang="ja-JP" altLang="en-US" sz="2800">
                <a:latin typeface="UD デジタル 教科書体 NP-R" panose="02020400000000000000" pitchFamily="18" charset="-128"/>
                <a:ea typeface="UD デジタル 教科書体 NP-R" panose="02020400000000000000" pitchFamily="18" charset="-128"/>
              </a:endParaRPr>
            </a:p>
          </p:txBody>
        </p:sp>
        <p:sp>
          <p:nvSpPr>
            <p:cNvPr id="16" name="Shape 6">
              <a:extLst>
                <a:ext uri="{FF2B5EF4-FFF2-40B4-BE49-F238E27FC236}">
                  <a16:creationId xmlns:a16="http://schemas.microsoft.com/office/drawing/2014/main" id="{B252EABF-8655-3EC3-A9BA-9A8F9D9E4330}"/>
                </a:ext>
              </a:extLst>
            </p:cNvPr>
            <p:cNvSpPr/>
            <p:nvPr/>
          </p:nvSpPr>
          <p:spPr>
            <a:xfrm>
              <a:off x="609600" y="2011680"/>
              <a:ext cx="121920" cy="4023360"/>
            </a:xfrm>
            <a:prstGeom prst="rect">
              <a:avLst/>
            </a:prstGeom>
            <a:solidFill>
              <a:srgbClr val="0891B2"/>
            </a:solidFill>
            <a:ln w="12700">
              <a:solidFill>
                <a:srgbClr val="0891B2"/>
              </a:solidFill>
              <a:prstDash val="solid"/>
            </a:ln>
          </p:spPr>
          <p:txBody>
            <a:bodyPr/>
            <a:lstStyle/>
            <a:p>
              <a:endParaRPr lang="ja-JP" altLang="en-US" sz="2800">
                <a:latin typeface="UD デジタル 教科書体 NP-R" panose="02020400000000000000" pitchFamily="18" charset="-128"/>
                <a:ea typeface="UD デジタル 教科書体 NP-R" panose="02020400000000000000" pitchFamily="18" charset="-128"/>
              </a:endParaRPr>
            </a:p>
          </p:txBody>
        </p:sp>
        <p:sp>
          <p:nvSpPr>
            <p:cNvPr id="17" name="Text 7">
              <a:extLst>
                <a:ext uri="{FF2B5EF4-FFF2-40B4-BE49-F238E27FC236}">
                  <a16:creationId xmlns:a16="http://schemas.microsoft.com/office/drawing/2014/main" id="{8B05307B-981B-C53F-400D-873F372D9BBD}"/>
                </a:ext>
              </a:extLst>
            </p:cNvPr>
            <p:cNvSpPr/>
            <p:nvPr/>
          </p:nvSpPr>
          <p:spPr>
            <a:xfrm>
              <a:off x="914400" y="2194560"/>
              <a:ext cx="4998720" cy="487680"/>
            </a:xfrm>
            <a:prstGeom prst="rect">
              <a:avLst/>
            </a:prstGeom>
            <a:noFill/>
            <a:ln/>
          </p:spPr>
          <p:txBody>
            <a:bodyPr wrap="square" lIns="0" tIns="0" rIns="0" bIns="0" rtlCol="0" anchor="ctr"/>
            <a:lstStyle/>
            <a:p>
              <a:r>
                <a:rPr lang="en-US" sz="20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業務の見直しで余裕を作る</a:t>
              </a:r>
              <a:endParaRPr lang="en-US" sz="2000" dirty="0">
                <a:latin typeface="UD デジタル 教科書体 NP-R" panose="02020400000000000000" pitchFamily="18" charset="-128"/>
                <a:ea typeface="UD デジタル 教科書体 NP-R" panose="02020400000000000000" pitchFamily="18" charset="-128"/>
              </a:endParaRPr>
            </a:p>
          </p:txBody>
        </p:sp>
        <p:sp>
          <p:nvSpPr>
            <p:cNvPr id="18" name="Text 8">
              <a:extLst>
                <a:ext uri="{FF2B5EF4-FFF2-40B4-BE49-F238E27FC236}">
                  <a16:creationId xmlns:a16="http://schemas.microsoft.com/office/drawing/2014/main" id="{3C557DEE-BA10-5A13-DE98-690A714E2CD2}"/>
                </a:ext>
              </a:extLst>
            </p:cNvPr>
            <p:cNvSpPr/>
            <p:nvPr/>
          </p:nvSpPr>
          <p:spPr>
            <a:xfrm>
              <a:off x="1036320" y="2804160"/>
              <a:ext cx="4876800" cy="2377440"/>
            </a:xfrm>
            <a:prstGeom prst="rect">
              <a:avLst/>
            </a:prstGeom>
            <a:noFill/>
            <a:ln/>
          </p:spPr>
          <p:txBody>
            <a:bodyPr wrap="square" lIns="0" tIns="0" rIns="0" bIns="0" rtlCol="0" anchor="ctr"/>
            <a:lstStyle/>
            <a:p>
              <a:pPr marL="457189" indent="-457189">
                <a:spcAft>
                  <a:spcPts val="1067"/>
                </a:spcAft>
                <a:buSzPct val="100000"/>
                <a:buChar char="■"/>
              </a:pPr>
              <a:r>
                <a:rPr 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業務の簡略化</a:t>
              </a:r>
              <a:endParaRPr lang="en-US" dirty="0">
                <a:latin typeface="UD デジタル 教科書体 NP-R" panose="02020400000000000000" pitchFamily="18" charset="-128"/>
                <a:ea typeface="UD デジタル 教科書体 NP-R" panose="02020400000000000000" pitchFamily="18" charset="-128"/>
              </a:endParaRPr>
            </a:p>
            <a:p>
              <a:pPr marL="457189" indent="-457189">
                <a:spcAft>
                  <a:spcPts val="1067"/>
                </a:spcAft>
                <a:buSzPct val="100000"/>
                <a:buChar char="■"/>
              </a:pPr>
              <a:r>
                <a:rPr 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マニュアル化による複数人実施</a:t>
              </a:r>
              <a:endParaRPr lang="en-US" dirty="0">
                <a:latin typeface="UD デジタル 教科書体 NP-R" panose="02020400000000000000" pitchFamily="18" charset="-128"/>
                <a:ea typeface="UD デジタル 教科書体 NP-R" panose="02020400000000000000" pitchFamily="18" charset="-128"/>
              </a:endParaRPr>
            </a:p>
            <a:p>
              <a:pPr marL="457189" indent="-457189">
                <a:spcAft>
                  <a:spcPts val="1067"/>
                </a:spcAft>
                <a:buSzPct val="100000"/>
                <a:buChar char="■"/>
              </a:pPr>
              <a:r>
                <a:rPr 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IT・AIの活用</a:t>
              </a:r>
              <a:endParaRPr lang="en-US" dirty="0">
                <a:latin typeface="UD デジタル 教科書体 NP-R" panose="02020400000000000000" pitchFamily="18" charset="-128"/>
                <a:ea typeface="UD デジタル 教科書体 NP-R" panose="02020400000000000000" pitchFamily="18" charset="-128"/>
              </a:endParaRPr>
            </a:p>
            <a:p>
              <a:pPr marL="457189" indent="-457189">
                <a:spcAft>
                  <a:spcPts val="1067"/>
                </a:spcAft>
                <a:buSzPct val="100000"/>
                <a:buChar char="■"/>
              </a:pPr>
              <a:r>
                <a:rPr 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属人化の解消</a:t>
              </a:r>
              <a:endParaRPr lang="en-US" dirty="0">
                <a:latin typeface="UD デジタル 教科書体 NP-R" panose="02020400000000000000" pitchFamily="18" charset="-128"/>
                <a:ea typeface="UD デジタル 教科書体 NP-R" panose="02020400000000000000" pitchFamily="18" charset="-128"/>
              </a:endParaRPr>
            </a:p>
          </p:txBody>
        </p:sp>
        <p:sp>
          <p:nvSpPr>
            <p:cNvPr id="19" name="Text 9">
              <a:extLst>
                <a:ext uri="{FF2B5EF4-FFF2-40B4-BE49-F238E27FC236}">
                  <a16:creationId xmlns:a16="http://schemas.microsoft.com/office/drawing/2014/main" id="{4FCC23DF-9FB8-5423-1DC6-75BBE948A2BB}"/>
                </a:ext>
              </a:extLst>
            </p:cNvPr>
            <p:cNvSpPr/>
            <p:nvPr/>
          </p:nvSpPr>
          <p:spPr>
            <a:xfrm>
              <a:off x="1036320" y="5364480"/>
              <a:ext cx="4876800" cy="487680"/>
            </a:xfrm>
            <a:prstGeom prst="rect">
              <a:avLst/>
            </a:prstGeom>
            <a:noFill/>
            <a:ln/>
          </p:spPr>
          <p:txBody>
            <a:bodyPr wrap="square" lIns="0" tIns="0" rIns="0" bIns="0" rtlCol="0" anchor="ctr"/>
            <a:lstStyle/>
            <a:p>
              <a:r>
                <a:rPr lang="en-US" sz="1600" i="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 業務負荷が下がり、職場の人間関係も改善する</a:t>
              </a:r>
              <a:endParaRPr lang="en-US" sz="1600" dirty="0">
                <a:latin typeface="UD デジタル 教科書体 NP-R" panose="02020400000000000000" pitchFamily="18" charset="-128"/>
                <a:ea typeface="UD デジタル 教科書体 NP-R" panose="02020400000000000000" pitchFamily="18" charset="-128"/>
              </a:endParaRPr>
            </a:p>
          </p:txBody>
        </p:sp>
      </p:grpSp>
      <p:grpSp>
        <p:nvGrpSpPr>
          <p:cNvPr id="20" name="グループ化 19">
            <a:extLst>
              <a:ext uri="{FF2B5EF4-FFF2-40B4-BE49-F238E27FC236}">
                <a16:creationId xmlns:a16="http://schemas.microsoft.com/office/drawing/2014/main" id="{42D18642-F655-770D-CAA7-024B598FE5CB}"/>
              </a:ext>
            </a:extLst>
          </p:cNvPr>
          <p:cNvGrpSpPr/>
          <p:nvPr/>
        </p:nvGrpSpPr>
        <p:grpSpPr>
          <a:xfrm>
            <a:off x="6217920" y="2962042"/>
            <a:ext cx="5364480" cy="3498580"/>
            <a:chOff x="6217920" y="2011680"/>
            <a:chExt cx="5364480" cy="4023360"/>
          </a:xfrm>
        </p:grpSpPr>
        <p:sp>
          <p:nvSpPr>
            <p:cNvPr id="24" name="Shape 10">
              <a:extLst>
                <a:ext uri="{FF2B5EF4-FFF2-40B4-BE49-F238E27FC236}">
                  <a16:creationId xmlns:a16="http://schemas.microsoft.com/office/drawing/2014/main" id="{55F76383-3500-C457-0FA1-E9F469622CF3}"/>
                </a:ext>
              </a:extLst>
            </p:cNvPr>
            <p:cNvSpPr/>
            <p:nvPr/>
          </p:nvSpPr>
          <p:spPr>
            <a:xfrm>
              <a:off x="6217920" y="2011680"/>
              <a:ext cx="5364480" cy="4023360"/>
            </a:xfrm>
            <a:prstGeom prst="rect">
              <a:avLst/>
            </a:prstGeom>
            <a:solidFill>
              <a:srgbClr val="F8FAFC"/>
            </a:solidFill>
            <a:ln w="6350">
              <a:solidFill>
                <a:srgbClr val="E2E8F0"/>
              </a:solidFill>
              <a:prstDash val="solid"/>
            </a:ln>
          </p:spPr>
          <p:txBody>
            <a:bodyPr/>
            <a:lstStyle/>
            <a:p>
              <a:endParaRPr lang="ja-JP" altLang="en-US" sz="2800">
                <a:latin typeface="UD デジタル 教科書体 NP-R" panose="02020400000000000000" pitchFamily="18" charset="-128"/>
                <a:ea typeface="UD デジタル 教科書体 NP-R" panose="02020400000000000000" pitchFamily="18" charset="-128"/>
              </a:endParaRPr>
            </a:p>
          </p:txBody>
        </p:sp>
        <p:sp>
          <p:nvSpPr>
            <p:cNvPr id="26" name="Shape 11">
              <a:extLst>
                <a:ext uri="{FF2B5EF4-FFF2-40B4-BE49-F238E27FC236}">
                  <a16:creationId xmlns:a16="http://schemas.microsoft.com/office/drawing/2014/main" id="{1D503FA5-7AE6-26D0-BD5C-EEF2F23426E1}"/>
                </a:ext>
              </a:extLst>
            </p:cNvPr>
            <p:cNvSpPr/>
            <p:nvPr/>
          </p:nvSpPr>
          <p:spPr>
            <a:xfrm>
              <a:off x="6217920" y="2011680"/>
              <a:ext cx="121920" cy="4023360"/>
            </a:xfrm>
            <a:prstGeom prst="rect">
              <a:avLst/>
            </a:prstGeom>
            <a:solidFill>
              <a:srgbClr val="D97706"/>
            </a:solidFill>
            <a:ln w="12700">
              <a:solidFill>
                <a:srgbClr val="D97706"/>
              </a:solidFill>
              <a:prstDash val="solid"/>
            </a:ln>
          </p:spPr>
          <p:txBody>
            <a:bodyPr/>
            <a:lstStyle/>
            <a:p>
              <a:endParaRPr lang="ja-JP" altLang="en-US" sz="2800">
                <a:latin typeface="UD デジタル 教科書体 NP-R" panose="02020400000000000000" pitchFamily="18" charset="-128"/>
                <a:ea typeface="UD デジタル 教科書体 NP-R" panose="02020400000000000000" pitchFamily="18" charset="-128"/>
              </a:endParaRPr>
            </a:p>
          </p:txBody>
        </p:sp>
        <p:sp>
          <p:nvSpPr>
            <p:cNvPr id="27" name="Text 12">
              <a:extLst>
                <a:ext uri="{FF2B5EF4-FFF2-40B4-BE49-F238E27FC236}">
                  <a16:creationId xmlns:a16="http://schemas.microsoft.com/office/drawing/2014/main" id="{FA4AFAED-1A37-932C-5A26-785DE585EC18}"/>
                </a:ext>
              </a:extLst>
            </p:cNvPr>
            <p:cNvSpPr/>
            <p:nvPr/>
          </p:nvSpPr>
          <p:spPr>
            <a:xfrm>
              <a:off x="6522720" y="2194560"/>
              <a:ext cx="4998720" cy="487680"/>
            </a:xfrm>
            <a:prstGeom prst="rect">
              <a:avLst/>
            </a:prstGeom>
            <a:noFill/>
            <a:ln/>
          </p:spPr>
          <p:txBody>
            <a:bodyPr wrap="square" lIns="0" tIns="0" rIns="0" bIns="0" rtlCol="0" anchor="ctr"/>
            <a:lstStyle/>
            <a:p>
              <a:r>
                <a:rPr lang="en-US" sz="20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業績と会社の方向性を共有する</a:t>
              </a:r>
              <a:endParaRPr lang="en-US" sz="2000" dirty="0">
                <a:latin typeface="UD デジタル 教科書体 NP-R" panose="02020400000000000000" pitchFamily="18" charset="-128"/>
                <a:ea typeface="UD デジタル 教科書体 NP-R" panose="02020400000000000000" pitchFamily="18" charset="-128"/>
              </a:endParaRPr>
            </a:p>
          </p:txBody>
        </p:sp>
        <p:sp>
          <p:nvSpPr>
            <p:cNvPr id="28" name="Text 13">
              <a:extLst>
                <a:ext uri="{FF2B5EF4-FFF2-40B4-BE49-F238E27FC236}">
                  <a16:creationId xmlns:a16="http://schemas.microsoft.com/office/drawing/2014/main" id="{502A27D2-424D-7AF6-0ED8-F9CE744315E3}"/>
                </a:ext>
              </a:extLst>
            </p:cNvPr>
            <p:cNvSpPr/>
            <p:nvPr/>
          </p:nvSpPr>
          <p:spPr>
            <a:xfrm>
              <a:off x="6583680" y="2804160"/>
              <a:ext cx="4876800" cy="853440"/>
            </a:xfrm>
            <a:prstGeom prst="rect">
              <a:avLst/>
            </a:prstGeom>
            <a:noFill/>
            <a:ln/>
          </p:spPr>
          <p:txBody>
            <a:bodyPr wrap="square" lIns="0" tIns="0" rIns="0" bIns="0" rtlCol="0" anchor="ctr"/>
            <a:lstStyle/>
            <a:p>
              <a:r>
                <a:rPr 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会社の将来不安は「ここで働き続けられるのか」という根本的信頼を揺るがす。</a:t>
              </a:r>
              <a:endParaRPr lang="en-US" sz="1600" dirty="0">
                <a:latin typeface="UD デジタル 教科書体 NP-R" panose="02020400000000000000" pitchFamily="18" charset="-128"/>
                <a:ea typeface="UD デジタル 教科書体 NP-R" panose="02020400000000000000" pitchFamily="18" charset="-128"/>
              </a:endParaRPr>
            </a:p>
          </p:txBody>
        </p:sp>
        <p:sp>
          <p:nvSpPr>
            <p:cNvPr id="29" name="Text 14">
              <a:extLst>
                <a:ext uri="{FF2B5EF4-FFF2-40B4-BE49-F238E27FC236}">
                  <a16:creationId xmlns:a16="http://schemas.microsoft.com/office/drawing/2014/main" id="{BFE2EDB2-4CD4-46DE-9F70-20A08178E360}"/>
                </a:ext>
              </a:extLst>
            </p:cNvPr>
            <p:cNvSpPr/>
            <p:nvPr/>
          </p:nvSpPr>
          <p:spPr>
            <a:xfrm>
              <a:off x="6583680" y="3779520"/>
              <a:ext cx="4876800" cy="2072640"/>
            </a:xfrm>
            <a:prstGeom prst="rect">
              <a:avLst/>
            </a:prstGeom>
            <a:noFill/>
            <a:ln/>
          </p:spPr>
          <p:txBody>
            <a:bodyPr wrap="square" lIns="0" tIns="0" rIns="0" bIns="0" rtlCol="0" anchor="ctr"/>
            <a:lstStyle/>
            <a:p>
              <a:pPr marL="457189" indent="-457189">
                <a:spcAft>
                  <a:spcPts val="533"/>
                </a:spcAft>
                <a:buSzPct val="100000"/>
                <a:buChar char="■"/>
              </a:pPr>
              <a:r>
                <a:rPr 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社長自ら会社の状態と方向性を伝える</a:t>
              </a:r>
              <a:endParaRPr lang="en-US" sz="1600" dirty="0">
                <a:latin typeface="UD デジタル 教科書体 NP-R" panose="02020400000000000000" pitchFamily="18" charset="-128"/>
                <a:ea typeface="UD デジタル 教科書体 NP-R" panose="02020400000000000000" pitchFamily="18" charset="-128"/>
              </a:endParaRPr>
            </a:p>
            <a:p>
              <a:pPr marL="457189" indent="-457189">
                <a:spcAft>
                  <a:spcPts val="533"/>
                </a:spcAft>
                <a:buSzPct val="100000"/>
                <a:buChar char="■"/>
              </a:pPr>
              <a:r>
                <a:rPr 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厳しい状況も正直に共有する</a:t>
              </a:r>
              <a:endParaRPr lang="en-US" sz="1600" dirty="0">
                <a:latin typeface="UD デジタル 教科書体 NP-R" panose="02020400000000000000" pitchFamily="18" charset="-128"/>
                <a:ea typeface="UD デジタル 教科書体 NP-R" panose="02020400000000000000" pitchFamily="18" charset="-128"/>
              </a:endParaRPr>
            </a:p>
            <a:p>
              <a:pPr marL="457189" indent="-457189">
                <a:spcAft>
                  <a:spcPts val="533"/>
                </a:spcAft>
                <a:buSzPct val="100000"/>
                <a:buChar char="■"/>
              </a:pPr>
              <a:r>
                <a:rPr 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「どう対処しようとしているか」を示す</a:t>
              </a:r>
              <a:endParaRPr lang="en-US" sz="1600" dirty="0">
                <a:latin typeface="UD デジタル 教科書体 NP-R" panose="02020400000000000000" pitchFamily="18" charset="-128"/>
                <a:ea typeface="UD デジタル 教科書体 NP-R" panose="02020400000000000000" pitchFamily="18" charset="-128"/>
              </a:endParaRPr>
            </a:p>
          </p:txBody>
        </p:sp>
      </p:grpSp>
      <p:sp>
        <p:nvSpPr>
          <p:cNvPr id="30" name="Text 4">
            <a:extLst>
              <a:ext uri="{FF2B5EF4-FFF2-40B4-BE49-F238E27FC236}">
                <a16:creationId xmlns:a16="http://schemas.microsoft.com/office/drawing/2014/main" id="{A1E92B91-62CD-3030-6320-5DED24F7246E}"/>
              </a:ext>
            </a:extLst>
          </p:cNvPr>
          <p:cNvSpPr/>
          <p:nvPr/>
        </p:nvSpPr>
        <p:spPr>
          <a:xfrm>
            <a:off x="609600" y="1481320"/>
            <a:ext cx="10972800" cy="487680"/>
          </a:xfrm>
          <a:prstGeom prst="rect">
            <a:avLst/>
          </a:prstGeom>
          <a:noFill/>
          <a:ln/>
        </p:spPr>
        <p:txBody>
          <a:bodyPr wrap="square" lIns="0" tIns="0" rIns="0" bIns="0" rtlCol="0" anchor="ctr"/>
          <a:lstStyle/>
          <a:p>
            <a:r>
              <a:rPr lang="ja-JP" altLang="en-US" sz="28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取組③　業務改善の実施</a:t>
            </a:r>
            <a:endParaRPr lang="en-US" sz="2800" dirty="0">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1473128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58B115D-45C3-4304-8B2C-A825FC528F8A}"/>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2</a:t>
            </a:fld>
            <a:endParaRPr kumimoji="1" lang="ja-JP" altLang="en-US" dirty="0"/>
          </a:p>
        </p:txBody>
      </p:sp>
      <p:sp>
        <p:nvSpPr>
          <p:cNvPr id="4" name="テキスト ボックス 3">
            <a:extLst>
              <a:ext uri="{FF2B5EF4-FFF2-40B4-BE49-F238E27FC236}">
                <a16:creationId xmlns:a16="http://schemas.microsoft.com/office/drawing/2014/main" id="{0A94C734-8673-ED99-4E1C-D5A039DA43A3}"/>
              </a:ext>
            </a:extLst>
          </p:cNvPr>
          <p:cNvSpPr txBox="1"/>
          <p:nvPr/>
        </p:nvSpPr>
        <p:spPr>
          <a:xfrm>
            <a:off x="518116" y="5817492"/>
            <a:ext cx="11403041" cy="830997"/>
          </a:xfrm>
          <a:prstGeom prst="rect">
            <a:avLst/>
          </a:prstGeom>
          <a:noFill/>
        </p:spPr>
        <p:txBody>
          <a:bodyPr wrap="square" rtlCol="0">
            <a:spAutoFit/>
          </a:bodyPr>
          <a:lstStyle/>
          <a:p>
            <a:r>
              <a:rPr lang="en-US" altLang="ja-JP" sz="2400" dirty="0">
                <a:ln w="19050">
                  <a:noFill/>
                </a:ln>
                <a:latin typeface="UD デジタル 教科書体 NP-R" panose="02020400000000000000" pitchFamily="18" charset="-128"/>
                <a:ea typeface="UD デジタル 教科書体 NP-R" panose="02020400000000000000" pitchFamily="18" charset="-128"/>
              </a:rPr>
              <a:t>2024</a:t>
            </a:r>
            <a:r>
              <a:rPr lang="ja-JP" altLang="en-US" sz="2400" dirty="0">
                <a:ln w="19050">
                  <a:noFill/>
                </a:ln>
                <a:latin typeface="UD デジタル 教科書体 NP-R" panose="02020400000000000000" pitchFamily="18" charset="-128"/>
                <a:ea typeface="UD デジタル 教科書体 NP-R" panose="02020400000000000000" pitchFamily="18" charset="-128"/>
              </a:rPr>
              <a:t>年データで</a:t>
            </a:r>
            <a:r>
              <a:rPr lang="ja-JP" altLang="en-US" sz="2400">
                <a:ln w="19050">
                  <a:noFill/>
                </a:ln>
                <a:latin typeface="UD デジタル 教科書体 NP-R" panose="02020400000000000000" pitchFamily="18" charset="-128"/>
                <a:ea typeface="UD デジタル 教科書体 NP-R" panose="02020400000000000000" pitchFamily="18" charset="-128"/>
              </a:rPr>
              <a:t>全規模の</a:t>
            </a:r>
            <a:r>
              <a:rPr lang="en-US" altLang="ja-JP" sz="2400">
                <a:ln w="19050">
                  <a:noFill/>
                </a:ln>
                <a:latin typeface="UD デジタル 教科書体 NP-R" panose="02020400000000000000" pitchFamily="18" charset="-128"/>
                <a:ea typeface="UD デジタル 教科書体 NP-R" panose="02020400000000000000" pitchFamily="18" charset="-128"/>
              </a:rPr>
              <a:t>50</a:t>
            </a:r>
            <a:r>
              <a:rPr lang="ja-JP" altLang="en-US" sz="2400" dirty="0">
                <a:ln w="19050">
                  <a:noFill/>
                </a:ln>
                <a:latin typeface="UD デジタル 教科書体 NP-R" panose="02020400000000000000" pitchFamily="18" charset="-128"/>
                <a:ea typeface="UD デジタル 教科書体 NP-R" panose="02020400000000000000" pitchFamily="18" charset="-128"/>
              </a:rPr>
              <a:t>％超が不足を実感している。</a:t>
            </a:r>
            <a:endParaRPr lang="en-US" altLang="ja-JP" sz="2400" dirty="0">
              <a:ln w="19050">
                <a:noFill/>
              </a:ln>
              <a:latin typeface="UD デジタル 教科書体 NP-R" panose="02020400000000000000" pitchFamily="18" charset="-128"/>
              <a:ea typeface="UD デジタル 教科書体 NP-R" panose="02020400000000000000" pitchFamily="18" charset="-128"/>
            </a:endParaRPr>
          </a:p>
          <a:p>
            <a:r>
              <a:rPr lang="ja-JP" altLang="en-US" sz="2400" dirty="0">
                <a:ln w="19050">
                  <a:noFill/>
                </a:ln>
                <a:latin typeface="UD デジタル 教科書体 NP-R" panose="02020400000000000000" pitchFamily="18" charset="-128"/>
                <a:ea typeface="UD デジタル 教科書体 NP-R" panose="02020400000000000000" pitchFamily="18" charset="-128"/>
              </a:rPr>
              <a:t>不足感は年々増加。ここ</a:t>
            </a:r>
            <a:r>
              <a:rPr lang="en-US" altLang="ja-JP" sz="2400" dirty="0">
                <a:ln w="19050">
                  <a:noFill/>
                </a:ln>
                <a:latin typeface="UD デジタル 教科書体 NP-R" panose="02020400000000000000" pitchFamily="18" charset="-128"/>
                <a:ea typeface="UD デジタル 教科書体 NP-R" panose="02020400000000000000" pitchFamily="18" charset="-128"/>
              </a:rPr>
              <a:t>30</a:t>
            </a:r>
            <a:r>
              <a:rPr lang="ja-JP" altLang="en-US" sz="2400" dirty="0">
                <a:ln w="19050">
                  <a:noFill/>
                </a:ln>
                <a:latin typeface="UD デジタル 教科書体 NP-R" panose="02020400000000000000" pitchFamily="18" charset="-128"/>
                <a:ea typeface="UD デジタル 教科書体 NP-R" panose="02020400000000000000" pitchFamily="18" charset="-128"/>
              </a:rPr>
              <a:t>年経験のない人手不足の状況となっている。</a:t>
            </a:r>
          </a:p>
        </p:txBody>
      </p:sp>
      <p:grpSp>
        <p:nvGrpSpPr>
          <p:cNvPr id="8" name="グループ化 7">
            <a:extLst>
              <a:ext uri="{FF2B5EF4-FFF2-40B4-BE49-F238E27FC236}">
                <a16:creationId xmlns:a16="http://schemas.microsoft.com/office/drawing/2014/main" id="{42F7743F-FA16-7A79-2217-B9319859E437}"/>
              </a:ext>
            </a:extLst>
          </p:cNvPr>
          <p:cNvGrpSpPr/>
          <p:nvPr/>
        </p:nvGrpSpPr>
        <p:grpSpPr>
          <a:xfrm>
            <a:off x="518116" y="1362319"/>
            <a:ext cx="5322274" cy="4231013"/>
            <a:chOff x="0" y="0"/>
            <a:chExt cx="4326255" cy="3739515"/>
          </a:xfrm>
        </p:grpSpPr>
        <p:pic>
          <p:nvPicPr>
            <p:cNvPr id="16" name="Picture 5">
              <a:extLst>
                <a:ext uri="{FF2B5EF4-FFF2-40B4-BE49-F238E27FC236}">
                  <a16:creationId xmlns:a16="http://schemas.microsoft.com/office/drawing/2014/main" id="{67C62E7C-CC8E-400F-CD7F-096BDEAA0E1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041" t="5907" b="17849"/>
            <a:stretch>
              <a:fillRect/>
            </a:stretch>
          </p:blipFill>
          <p:spPr bwMode="auto">
            <a:xfrm>
              <a:off x="0" y="198120"/>
              <a:ext cx="4326255" cy="3541395"/>
            </a:xfrm>
            <a:prstGeom prst="rect">
              <a:avLst/>
            </a:prstGeom>
            <a:noFill/>
            <a:ln>
              <a:noFill/>
            </a:ln>
            <a:extLst>
              <a:ext uri="{53640926-AAD7-44D8-BBD7-CCE9431645EC}">
                <a14:shadowObscured xmlns:a14="http://schemas.microsoft.com/office/drawing/2010/main"/>
              </a:ext>
            </a:extLst>
          </p:spPr>
        </p:pic>
        <p:pic>
          <p:nvPicPr>
            <p:cNvPr id="17" name="Picture 5">
              <a:extLst>
                <a:ext uri="{FF2B5EF4-FFF2-40B4-BE49-F238E27FC236}">
                  <a16:creationId xmlns:a16="http://schemas.microsoft.com/office/drawing/2014/main" id="{403A41A7-BAC5-C5D3-8636-76A266773979}"/>
                </a:ext>
              </a:extLst>
            </p:cNvPr>
            <p:cNvPicPr>
              <a:picLocks noChangeAspect="1"/>
            </p:cNvPicPr>
            <p:nvPr/>
          </p:nvPicPr>
          <p:blipFill rotWithShape="1">
            <a:blip r:embed="rId3">
              <a:extLst>
                <a:ext uri="{28A0092B-C50C-407E-A947-70E740481C1C}">
                  <a14:useLocalDpi xmlns:a14="http://schemas.microsoft.com/office/drawing/2010/main" val="0"/>
                </a:ext>
              </a:extLst>
            </a:blip>
            <a:srcRect r="9620" b="93274"/>
            <a:stretch>
              <a:fillRect/>
            </a:stretch>
          </p:blipFill>
          <p:spPr bwMode="auto">
            <a:xfrm>
              <a:off x="0" y="0"/>
              <a:ext cx="4206240" cy="312420"/>
            </a:xfrm>
            <a:prstGeom prst="rect">
              <a:avLst/>
            </a:prstGeom>
            <a:noFill/>
            <a:ln>
              <a:noFill/>
            </a:ln>
            <a:extLst>
              <a:ext uri="{53640926-AAD7-44D8-BBD7-CCE9431645EC}">
                <a14:shadowObscured xmlns:a14="http://schemas.microsoft.com/office/drawing/2010/main"/>
              </a:ext>
            </a:extLst>
          </p:spPr>
        </p:pic>
      </p:grpSp>
      <p:pic>
        <p:nvPicPr>
          <p:cNvPr id="5" name="Picture 5">
            <a:extLst>
              <a:ext uri="{FF2B5EF4-FFF2-40B4-BE49-F238E27FC236}">
                <a16:creationId xmlns:a16="http://schemas.microsoft.com/office/drawing/2014/main" id="{602F03EF-BB45-F62B-74EF-3A35A5475F5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97418" y="1302064"/>
            <a:ext cx="4561646" cy="4429291"/>
          </a:xfrm>
          <a:prstGeom prst="rect">
            <a:avLst/>
          </a:prstGeom>
          <a:noFill/>
          <a:ln>
            <a:noFill/>
          </a:ln>
        </p:spPr>
      </p:pic>
      <p:grpSp>
        <p:nvGrpSpPr>
          <p:cNvPr id="21" name="グループ化 20">
            <a:extLst>
              <a:ext uri="{FF2B5EF4-FFF2-40B4-BE49-F238E27FC236}">
                <a16:creationId xmlns:a16="http://schemas.microsoft.com/office/drawing/2014/main" id="{CEF3A37F-BF82-AF17-1D6C-DF0385DE9D3C}"/>
              </a:ext>
            </a:extLst>
          </p:cNvPr>
          <p:cNvGrpSpPr/>
          <p:nvPr/>
        </p:nvGrpSpPr>
        <p:grpSpPr>
          <a:xfrm>
            <a:off x="0" y="0"/>
            <a:ext cx="12211050" cy="1108681"/>
            <a:chOff x="0" y="0"/>
            <a:chExt cx="12211050" cy="1108681"/>
          </a:xfrm>
        </p:grpSpPr>
        <p:grpSp>
          <p:nvGrpSpPr>
            <p:cNvPr id="18" name="グループ化 17">
              <a:extLst>
                <a:ext uri="{FF2B5EF4-FFF2-40B4-BE49-F238E27FC236}">
                  <a16:creationId xmlns:a16="http://schemas.microsoft.com/office/drawing/2014/main" id="{4BE5B7E1-E9C4-769F-977E-11DC401F5736}"/>
                </a:ext>
              </a:extLst>
            </p:cNvPr>
            <p:cNvGrpSpPr/>
            <p:nvPr/>
          </p:nvGrpSpPr>
          <p:grpSpPr>
            <a:xfrm>
              <a:off x="0" y="0"/>
              <a:ext cx="12182168" cy="1108681"/>
              <a:chOff x="0" y="0"/>
              <a:chExt cx="12182168" cy="1108681"/>
            </a:xfrm>
          </p:grpSpPr>
          <p:sp>
            <p:nvSpPr>
              <p:cNvPr id="7" name="Shape 0">
                <a:extLst>
                  <a:ext uri="{FF2B5EF4-FFF2-40B4-BE49-F238E27FC236}">
                    <a16:creationId xmlns:a16="http://schemas.microsoft.com/office/drawing/2014/main" id="{DC3A46AA-F297-C332-926E-AD99974288B3}"/>
                  </a:ext>
                </a:extLst>
              </p:cNvPr>
              <p:cNvSpPr/>
              <p:nvPr/>
            </p:nvSpPr>
            <p:spPr>
              <a:xfrm>
                <a:off x="0" y="0"/>
                <a:ext cx="12182168" cy="1108681"/>
              </a:xfrm>
              <a:prstGeom prst="rect">
                <a:avLst/>
              </a:prstGeom>
              <a:solidFill>
                <a:srgbClr val="F8FAFC"/>
              </a:solidFill>
              <a:ln w="12700">
                <a:solidFill>
                  <a:srgbClr val="F8FAFC"/>
                </a:solidFill>
                <a:prstDash val="solid"/>
              </a:ln>
            </p:spPr>
            <p:txBody>
              <a:bodyPr/>
              <a:lstStyle/>
              <a:p>
                <a:endParaRPr lang="ja-JP" altLang="en-US"/>
              </a:p>
            </p:txBody>
          </p:sp>
          <p:sp>
            <p:nvSpPr>
              <p:cNvPr id="12" name="Shape 1">
                <a:extLst>
                  <a:ext uri="{FF2B5EF4-FFF2-40B4-BE49-F238E27FC236}">
                    <a16:creationId xmlns:a16="http://schemas.microsoft.com/office/drawing/2014/main" id="{BB139910-B3BA-23DB-CA64-E1329C1B7E7E}"/>
                  </a:ext>
                </a:extLst>
              </p:cNvPr>
              <p:cNvSpPr/>
              <p:nvPr/>
            </p:nvSpPr>
            <p:spPr>
              <a:xfrm>
                <a:off x="0" y="0"/>
                <a:ext cx="130672" cy="1108681"/>
              </a:xfrm>
              <a:prstGeom prst="rect">
                <a:avLst/>
              </a:prstGeom>
              <a:solidFill>
                <a:srgbClr val="0891B2"/>
              </a:solidFill>
              <a:ln w="12700">
                <a:solidFill>
                  <a:srgbClr val="0891B2"/>
                </a:solidFill>
                <a:prstDash val="solid"/>
              </a:ln>
            </p:spPr>
            <p:txBody>
              <a:bodyPr/>
              <a:lstStyle/>
              <a:p>
                <a:endParaRPr lang="ja-JP" altLang="en-US"/>
              </a:p>
            </p:txBody>
          </p:sp>
          <p:sp>
            <p:nvSpPr>
              <p:cNvPr id="13" name="Text 2">
                <a:extLst>
                  <a:ext uri="{FF2B5EF4-FFF2-40B4-BE49-F238E27FC236}">
                    <a16:creationId xmlns:a16="http://schemas.microsoft.com/office/drawing/2014/main" id="{A6AB05CB-3820-9B32-7834-4F2C2C399E26}"/>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2</a:t>
                </a:r>
                <a:endParaRPr lang="en-US" sz="1100" dirty="0">
                  <a:latin typeface="UD デジタル 教科書体 NP-R" panose="02020400000000000000" pitchFamily="18" charset="-128"/>
                  <a:ea typeface="UD デジタル 教科書体 NP-R" panose="02020400000000000000" pitchFamily="18" charset="-128"/>
                </a:endParaRPr>
              </a:p>
            </p:txBody>
          </p:sp>
          <p:sp>
            <p:nvSpPr>
              <p:cNvPr id="14" name="Text 3">
                <a:extLst>
                  <a:ext uri="{FF2B5EF4-FFF2-40B4-BE49-F238E27FC236}">
                    <a16:creationId xmlns:a16="http://schemas.microsoft.com/office/drawing/2014/main" id="{F4A7686D-8F63-CAC6-4EA2-910474695FA1}"/>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en-US" sz="3200" b="1" dirty="0">
                    <a:ea typeface="UD デジタル 教科書体 NP-R" panose="02020400000000000000" pitchFamily="18" charset="-128"/>
                    <a:cs typeface="Yu Gothic" pitchFamily="34" charset="-120"/>
                  </a:rPr>
                  <a:t>人手不足の現状</a:t>
                </a:r>
                <a:endParaRPr lang="en-US" sz="3200" dirty="0">
                  <a:ea typeface="UD デジタル 教科書体 NP-R" panose="02020400000000000000" pitchFamily="18" charset="-128"/>
                </a:endParaRPr>
              </a:p>
            </p:txBody>
          </p:sp>
          <p:sp>
            <p:nvSpPr>
              <p:cNvPr id="6" name="テキスト ボックス 5">
                <a:extLst>
                  <a:ext uri="{FF2B5EF4-FFF2-40B4-BE49-F238E27FC236}">
                    <a16:creationId xmlns:a16="http://schemas.microsoft.com/office/drawing/2014/main" id="{C61CEB41-790A-C78F-3429-DE163A951D2F}"/>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a:t>
                </a:r>
                <a:r>
                  <a:rPr kumimoji="1" lang="en-US" altLang="ja-JP" sz="1400" dirty="0">
                    <a:latin typeface="UD デジタル 教科書体 NP-R" panose="02020400000000000000" pitchFamily="18" charset="-128"/>
                    <a:ea typeface="UD デジタル 教科書体 NP-R" panose="02020400000000000000" pitchFamily="18" charset="-128"/>
                  </a:rPr>
                  <a:t>P1</a:t>
                </a:r>
                <a:r>
                  <a:rPr kumimoji="1" lang="ja-JP" altLang="en-US" sz="1400" dirty="0">
                    <a:latin typeface="UD デジタル 教科書体 NP-R" panose="02020400000000000000" pitchFamily="18" charset="-128"/>
                    <a:ea typeface="UD デジタル 教科書体 NP-R" panose="02020400000000000000" pitchFamily="18" charset="-128"/>
                  </a:rPr>
                  <a:t>４</a:t>
                </a:r>
              </a:p>
            </p:txBody>
          </p:sp>
        </p:grpSp>
        <p:cxnSp>
          <p:nvCxnSpPr>
            <p:cNvPr id="20" name="直線コネクタ 19">
              <a:extLst>
                <a:ext uri="{FF2B5EF4-FFF2-40B4-BE49-F238E27FC236}">
                  <a16:creationId xmlns:a16="http://schemas.microsoft.com/office/drawing/2014/main" id="{31069AB5-FE39-A5FA-5AA3-6BA1DEFCCE47}"/>
                </a:ext>
              </a:extLst>
            </p:cNvPr>
            <p:cNvCxnSpPr>
              <a:stCxn id="12" idx="2"/>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72378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8C056-787C-820E-E5BF-0FEDE798D3E0}"/>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2B769E5-43D7-64FC-FBCB-3DC373E88DB8}"/>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20</a:t>
            </a:fld>
            <a:endParaRPr kumimoji="1" lang="ja-JP" altLang="en-US" dirty="0"/>
          </a:p>
        </p:txBody>
      </p:sp>
      <p:sp>
        <p:nvSpPr>
          <p:cNvPr id="13" name="Text 12">
            <a:extLst>
              <a:ext uri="{FF2B5EF4-FFF2-40B4-BE49-F238E27FC236}">
                <a16:creationId xmlns:a16="http://schemas.microsoft.com/office/drawing/2014/main" id="{395E004A-EBF9-6A88-57F4-B1ABAC87665F}"/>
              </a:ext>
            </a:extLst>
          </p:cNvPr>
          <p:cNvSpPr/>
          <p:nvPr/>
        </p:nvSpPr>
        <p:spPr>
          <a:xfrm>
            <a:off x="2513485" y="6355628"/>
            <a:ext cx="7863840" cy="365760"/>
          </a:xfrm>
          <a:prstGeom prst="rect">
            <a:avLst/>
          </a:prstGeom>
          <a:noFill/>
          <a:ln/>
        </p:spPr>
        <p:txBody>
          <a:bodyPr wrap="square" lIns="0" tIns="0" rIns="0" bIns="0" rtlCol="0" anchor="ctr"/>
          <a:lstStyle/>
          <a:p>
            <a:pPr marL="0" indent="0">
              <a:buNone/>
            </a:pPr>
            <a:r>
              <a:rPr lang="en-US" sz="1200" b="1" dirty="0">
                <a:solidFill>
                  <a:srgbClr val="FFFFFF"/>
                </a:solidFill>
                <a:latin typeface="Yu Gothic" pitchFamily="34" charset="0"/>
                <a:ea typeface="Yu Gothic" pitchFamily="34" charset="-122"/>
                <a:cs typeface="Yu Gothic" pitchFamily="34" charset="-120"/>
              </a:rPr>
              <a:t>→ 短時間勤務・テレワーク整備、業務マニュアル化による属人性排除で離職を防げる可能性</a:t>
            </a:r>
            <a:endParaRPr lang="en-US" sz="1200" dirty="0"/>
          </a:p>
        </p:txBody>
      </p:sp>
      <p:grpSp>
        <p:nvGrpSpPr>
          <p:cNvPr id="45" name="グループ化 44">
            <a:extLst>
              <a:ext uri="{FF2B5EF4-FFF2-40B4-BE49-F238E27FC236}">
                <a16:creationId xmlns:a16="http://schemas.microsoft.com/office/drawing/2014/main" id="{7AA72E0A-4220-384F-2DE9-962D0605CDE1}"/>
              </a:ext>
            </a:extLst>
          </p:cNvPr>
          <p:cNvGrpSpPr/>
          <p:nvPr/>
        </p:nvGrpSpPr>
        <p:grpSpPr>
          <a:xfrm>
            <a:off x="0" y="0"/>
            <a:ext cx="12211050" cy="1108681"/>
            <a:chOff x="0" y="0"/>
            <a:chExt cx="12211050" cy="1108681"/>
          </a:xfrm>
        </p:grpSpPr>
        <p:grpSp>
          <p:nvGrpSpPr>
            <p:cNvPr id="46" name="グループ化 45">
              <a:extLst>
                <a:ext uri="{FF2B5EF4-FFF2-40B4-BE49-F238E27FC236}">
                  <a16:creationId xmlns:a16="http://schemas.microsoft.com/office/drawing/2014/main" id="{EDDDDB58-90FD-8723-2BB5-D79A701D647F}"/>
                </a:ext>
              </a:extLst>
            </p:cNvPr>
            <p:cNvGrpSpPr/>
            <p:nvPr/>
          </p:nvGrpSpPr>
          <p:grpSpPr>
            <a:xfrm>
              <a:off x="0" y="0"/>
              <a:ext cx="12182168" cy="1108681"/>
              <a:chOff x="0" y="0"/>
              <a:chExt cx="12182168" cy="1108681"/>
            </a:xfrm>
          </p:grpSpPr>
          <p:sp>
            <p:nvSpPr>
              <p:cNvPr id="48" name="Shape 0">
                <a:extLst>
                  <a:ext uri="{FF2B5EF4-FFF2-40B4-BE49-F238E27FC236}">
                    <a16:creationId xmlns:a16="http://schemas.microsoft.com/office/drawing/2014/main" id="{582ACBF3-4F10-5B23-D28A-0121E0B09987}"/>
                  </a:ext>
                </a:extLst>
              </p:cNvPr>
              <p:cNvSpPr/>
              <p:nvPr/>
            </p:nvSpPr>
            <p:spPr>
              <a:xfrm>
                <a:off x="0" y="0"/>
                <a:ext cx="12182168" cy="1108681"/>
              </a:xfrm>
              <a:prstGeom prst="rect">
                <a:avLst/>
              </a:prstGeom>
              <a:solidFill>
                <a:srgbClr val="F8FAFC"/>
              </a:solidFill>
              <a:ln w="12700">
                <a:solidFill>
                  <a:srgbClr val="F8FAFC"/>
                </a:solidFill>
                <a:prstDash val="solid"/>
              </a:ln>
            </p:spPr>
            <p:txBody>
              <a:bodyPr/>
              <a:lstStyle/>
              <a:p>
                <a:endParaRPr lang="ja-JP" altLang="en-US"/>
              </a:p>
            </p:txBody>
          </p:sp>
          <p:sp>
            <p:nvSpPr>
              <p:cNvPr id="49" name="Shape 1">
                <a:extLst>
                  <a:ext uri="{FF2B5EF4-FFF2-40B4-BE49-F238E27FC236}">
                    <a16:creationId xmlns:a16="http://schemas.microsoft.com/office/drawing/2014/main" id="{422DE82C-4FFC-B70B-8A41-203F9EBA93D4}"/>
                  </a:ext>
                </a:extLst>
              </p:cNvPr>
              <p:cNvSpPr/>
              <p:nvPr/>
            </p:nvSpPr>
            <p:spPr>
              <a:xfrm>
                <a:off x="0" y="0"/>
                <a:ext cx="130672" cy="1108681"/>
              </a:xfrm>
              <a:prstGeom prst="rect">
                <a:avLst/>
              </a:prstGeom>
              <a:solidFill>
                <a:srgbClr val="0891B2"/>
              </a:solidFill>
              <a:ln w="12700">
                <a:solidFill>
                  <a:srgbClr val="0891B2"/>
                </a:solidFill>
                <a:prstDash val="solid"/>
              </a:ln>
            </p:spPr>
            <p:txBody>
              <a:bodyPr/>
              <a:lstStyle/>
              <a:p>
                <a:endParaRPr lang="ja-JP" altLang="en-US"/>
              </a:p>
            </p:txBody>
          </p:sp>
          <p:sp>
            <p:nvSpPr>
              <p:cNvPr id="50" name="Text 2">
                <a:extLst>
                  <a:ext uri="{FF2B5EF4-FFF2-40B4-BE49-F238E27FC236}">
                    <a16:creationId xmlns:a16="http://schemas.microsoft.com/office/drawing/2014/main" id="{15AEFAA1-F92E-FE62-DE04-E46AF44EDBB1}"/>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5</a:t>
                </a:r>
                <a:endParaRPr lang="en-US" sz="1100" dirty="0">
                  <a:latin typeface="UD デジタル 教科書体 NP-R" panose="02020400000000000000" pitchFamily="18" charset="-128"/>
                  <a:ea typeface="UD デジタル 教科書体 NP-R" panose="02020400000000000000" pitchFamily="18" charset="-128"/>
                </a:endParaRPr>
              </a:p>
            </p:txBody>
          </p:sp>
          <p:sp>
            <p:nvSpPr>
              <p:cNvPr id="51" name="Text 3">
                <a:extLst>
                  <a:ext uri="{FF2B5EF4-FFF2-40B4-BE49-F238E27FC236}">
                    <a16:creationId xmlns:a16="http://schemas.microsoft.com/office/drawing/2014/main" id="{97187C48-190C-7F93-6053-FF34444F5797}"/>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latin typeface="UD デジタル 教科書体 NP-R" panose="02020400000000000000" pitchFamily="18" charset="-128"/>
                    <a:ea typeface="UD デジタル 教科書体 NP-R" panose="02020400000000000000" pitchFamily="18" charset="-128"/>
                    <a:cs typeface="Yu Gothic" pitchFamily="34" charset="-120"/>
                  </a:rPr>
                  <a:t>定着の先　動機付け要因への対応</a:t>
                </a:r>
              </a:p>
            </p:txBody>
          </p:sp>
          <p:sp>
            <p:nvSpPr>
              <p:cNvPr id="52" name="テキスト ボックス 51">
                <a:extLst>
                  <a:ext uri="{FF2B5EF4-FFF2-40B4-BE49-F238E27FC236}">
                    <a16:creationId xmlns:a16="http://schemas.microsoft.com/office/drawing/2014/main" id="{72B14F95-49F4-CCFA-E7B8-A092D5C6FC66}"/>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a:t>
                </a:r>
                <a:r>
                  <a:rPr kumimoji="1" lang="en-US" altLang="ja-JP" sz="1400" dirty="0">
                    <a:latin typeface="UD デジタル 教科書体 NP-R" panose="02020400000000000000" pitchFamily="18" charset="-128"/>
                    <a:ea typeface="UD デジタル 教科書体 NP-R" panose="02020400000000000000" pitchFamily="18" charset="-128"/>
                  </a:rPr>
                  <a:t>P</a:t>
                </a:r>
                <a:r>
                  <a:rPr kumimoji="1" lang="ja-JP" altLang="en-US" sz="1400" dirty="0">
                    <a:latin typeface="UD デジタル 教科書体 NP-R" panose="02020400000000000000" pitchFamily="18" charset="-128"/>
                    <a:ea typeface="UD デジタル 教科書体 NP-R" panose="02020400000000000000" pitchFamily="18" charset="-128"/>
                  </a:rPr>
                  <a:t>２２</a:t>
                </a:r>
              </a:p>
            </p:txBody>
          </p:sp>
        </p:grpSp>
        <p:cxnSp>
          <p:nvCxnSpPr>
            <p:cNvPr id="47" name="直線コネクタ 46">
              <a:extLst>
                <a:ext uri="{FF2B5EF4-FFF2-40B4-BE49-F238E27FC236}">
                  <a16:creationId xmlns:a16="http://schemas.microsoft.com/office/drawing/2014/main" id="{99D30743-65F1-D2C4-7605-62AEF03C7ACE}"/>
                </a:ext>
              </a:extLst>
            </p:cNvPr>
            <p:cNvCxnSpPr>
              <a:stCxn id="49" idx="2"/>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8" name="Text 14">
            <a:extLst>
              <a:ext uri="{FF2B5EF4-FFF2-40B4-BE49-F238E27FC236}">
                <a16:creationId xmlns:a16="http://schemas.microsoft.com/office/drawing/2014/main" id="{CFBFA98E-2B67-0CDA-DD47-5AB5330F52C7}"/>
              </a:ext>
            </a:extLst>
          </p:cNvPr>
          <p:cNvSpPr/>
          <p:nvPr/>
        </p:nvSpPr>
        <p:spPr>
          <a:xfrm>
            <a:off x="4876800" y="7246411"/>
            <a:ext cx="6705600" cy="365760"/>
          </a:xfrm>
          <a:prstGeom prst="rect">
            <a:avLst/>
          </a:prstGeom>
          <a:noFill/>
          <a:ln/>
        </p:spPr>
        <p:txBody>
          <a:bodyPr wrap="square" lIns="0" tIns="0" rIns="0" bIns="0" rtlCol="0" anchor="ctr"/>
          <a:lstStyle/>
          <a:p>
            <a:r>
              <a:rPr lang="en-US" sz="1600" b="1" i="1" dirty="0">
                <a:solidFill>
                  <a:srgbClr val="D97706"/>
                </a:solidFill>
                <a:latin typeface="Yu Gothic" pitchFamily="34" charset="0"/>
                <a:ea typeface="Yu Gothic" pitchFamily="34" charset="-122"/>
                <a:cs typeface="Yu Gothic" pitchFamily="34" charset="-120"/>
              </a:rPr>
              <a:t>定着の鍵は制度よりも、日々の関わりの中にある。</a:t>
            </a:r>
            <a:endParaRPr lang="en-US" sz="1600" dirty="0"/>
          </a:p>
        </p:txBody>
      </p:sp>
      <p:sp>
        <p:nvSpPr>
          <p:cNvPr id="3" name="Text 4">
            <a:extLst>
              <a:ext uri="{FF2B5EF4-FFF2-40B4-BE49-F238E27FC236}">
                <a16:creationId xmlns:a16="http://schemas.microsoft.com/office/drawing/2014/main" id="{03A022CC-3661-3994-D4B3-64CE92FBF03C}"/>
              </a:ext>
            </a:extLst>
          </p:cNvPr>
          <p:cNvSpPr/>
          <p:nvPr/>
        </p:nvSpPr>
        <p:spPr>
          <a:xfrm>
            <a:off x="609600" y="1480806"/>
            <a:ext cx="10972800" cy="487680"/>
          </a:xfrm>
          <a:prstGeom prst="rect">
            <a:avLst/>
          </a:prstGeom>
          <a:noFill/>
          <a:ln/>
        </p:spPr>
        <p:txBody>
          <a:bodyPr wrap="square" lIns="0" tIns="0" rIns="0" bIns="0" rtlCol="0" anchor="ctr"/>
          <a:lstStyle/>
          <a:p>
            <a:r>
              <a:rPr lang="en-US" sz="24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「働き続けられる職場」から「働き続けたい職場」へ</a:t>
            </a:r>
            <a:endParaRPr lang="en-US" sz="2400" dirty="0">
              <a:latin typeface="UD デジタル 教科書体 NP-R" panose="02020400000000000000" pitchFamily="18" charset="-128"/>
              <a:ea typeface="UD デジタル 教科書体 NP-R" panose="02020400000000000000" pitchFamily="18" charset="-128"/>
            </a:endParaRPr>
          </a:p>
        </p:txBody>
      </p:sp>
      <p:sp>
        <p:nvSpPr>
          <p:cNvPr id="4" name="Shape 5">
            <a:extLst>
              <a:ext uri="{FF2B5EF4-FFF2-40B4-BE49-F238E27FC236}">
                <a16:creationId xmlns:a16="http://schemas.microsoft.com/office/drawing/2014/main" id="{660784AB-DBAC-1295-570F-52925AAA165A}"/>
              </a:ext>
            </a:extLst>
          </p:cNvPr>
          <p:cNvSpPr/>
          <p:nvPr/>
        </p:nvSpPr>
        <p:spPr>
          <a:xfrm>
            <a:off x="609600" y="2212326"/>
            <a:ext cx="5364480" cy="4023360"/>
          </a:xfrm>
          <a:prstGeom prst="rect">
            <a:avLst/>
          </a:prstGeom>
          <a:solidFill>
            <a:srgbClr val="FFFFFF"/>
          </a:solidFill>
          <a:ln w="19050">
            <a:solidFill>
              <a:srgbClr val="0891B2"/>
            </a:solidFill>
            <a:prstDash val="solid"/>
          </a:ln>
        </p:spPr>
        <p:txBody>
          <a:bodyPr/>
          <a:lstStyle/>
          <a:p>
            <a:endParaRPr lang="ja-JP" altLang="en-US" sz="2800">
              <a:latin typeface="UD デジタル 教科書体 NP-R" panose="02020400000000000000" pitchFamily="18" charset="-128"/>
              <a:ea typeface="UD デジタル 教科書体 NP-R" panose="02020400000000000000" pitchFamily="18" charset="-128"/>
            </a:endParaRPr>
          </a:p>
        </p:txBody>
      </p:sp>
      <p:sp>
        <p:nvSpPr>
          <p:cNvPr id="6" name="Text 6">
            <a:extLst>
              <a:ext uri="{FF2B5EF4-FFF2-40B4-BE49-F238E27FC236}">
                <a16:creationId xmlns:a16="http://schemas.microsoft.com/office/drawing/2014/main" id="{736ED356-9DA6-E046-1AD4-553048E8FB73}"/>
              </a:ext>
            </a:extLst>
          </p:cNvPr>
          <p:cNvSpPr/>
          <p:nvPr/>
        </p:nvSpPr>
        <p:spPr>
          <a:xfrm>
            <a:off x="853440" y="2395206"/>
            <a:ext cx="1219200" cy="792480"/>
          </a:xfrm>
          <a:prstGeom prst="rect">
            <a:avLst/>
          </a:prstGeom>
          <a:noFill/>
          <a:ln/>
        </p:spPr>
        <p:txBody>
          <a:bodyPr wrap="square" lIns="0" tIns="0" rIns="0" bIns="0" rtlCol="0" anchor="ctr"/>
          <a:lstStyle/>
          <a:p>
            <a:r>
              <a:rPr lang="en-US" sz="54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①</a:t>
            </a:r>
            <a:endParaRPr lang="en-US" sz="5400" dirty="0">
              <a:latin typeface="UD デジタル 教科書体 NP-R" panose="02020400000000000000" pitchFamily="18" charset="-128"/>
              <a:ea typeface="UD デジタル 教科書体 NP-R" panose="02020400000000000000" pitchFamily="18" charset="-128"/>
            </a:endParaRPr>
          </a:p>
        </p:txBody>
      </p:sp>
      <p:sp>
        <p:nvSpPr>
          <p:cNvPr id="7" name="Text 7">
            <a:extLst>
              <a:ext uri="{FF2B5EF4-FFF2-40B4-BE49-F238E27FC236}">
                <a16:creationId xmlns:a16="http://schemas.microsoft.com/office/drawing/2014/main" id="{853162ED-B213-B529-7DEF-F3E84B9AE918}"/>
              </a:ext>
            </a:extLst>
          </p:cNvPr>
          <p:cNvSpPr/>
          <p:nvPr/>
        </p:nvSpPr>
        <p:spPr>
          <a:xfrm>
            <a:off x="1828800" y="2578086"/>
            <a:ext cx="4023360" cy="609600"/>
          </a:xfrm>
          <a:prstGeom prst="rect">
            <a:avLst/>
          </a:prstGeom>
          <a:noFill/>
          <a:ln/>
        </p:spPr>
        <p:txBody>
          <a:bodyPr wrap="square" lIns="0" tIns="0" rIns="0" bIns="0" rtlCol="0" anchor="ctr"/>
          <a:lstStyle/>
          <a:p>
            <a:r>
              <a:rPr lang="en-US" sz="28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貢献を認める</a:t>
            </a:r>
            <a:endParaRPr lang="en-US" sz="2800" dirty="0">
              <a:latin typeface="UD デジタル 教科書体 NP-R" panose="02020400000000000000" pitchFamily="18" charset="-128"/>
              <a:ea typeface="UD デジタル 教科書体 NP-R" panose="02020400000000000000" pitchFamily="18" charset="-128"/>
            </a:endParaRPr>
          </a:p>
        </p:txBody>
      </p:sp>
      <p:sp>
        <p:nvSpPr>
          <p:cNvPr id="9" name="Shape 8">
            <a:extLst>
              <a:ext uri="{FF2B5EF4-FFF2-40B4-BE49-F238E27FC236}">
                <a16:creationId xmlns:a16="http://schemas.microsoft.com/office/drawing/2014/main" id="{0EC2516B-0505-2396-1A57-799952236AE2}"/>
              </a:ext>
            </a:extLst>
          </p:cNvPr>
          <p:cNvSpPr/>
          <p:nvPr/>
        </p:nvSpPr>
        <p:spPr>
          <a:xfrm>
            <a:off x="853440" y="3431526"/>
            <a:ext cx="4876800" cy="0"/>
          </a:xfrm>
          <a:prstGeom prst="line">
            <a:avLst/>
          </a:prstGeom>
          <a:noFill/>
          <a:ln w="6350">
            <a:solidFill>
              <a:srgbClr val="E2E8F0"/>
            </a:solidFill>
            <a:prstDash val="solid"/>
          </a:ln>
        </p:spPr>
        <p:txBody>
          <a:bodyPr/>
          <a:lstStyle/>
          <a:p>
            <a:endParaRPr lang="ja-JP" altLang="en-US" sz="2800">
              <a:latin typeface="UD デジタル 教科書体 NP-R" panose="02020400000000000000" pitchFamily="18" charset="-128"/>
              <a:ea typeface="UD デジタル 教科書体 NP-R" panose="02020400000000000000" pitchFamily="18" charset="-128"/>
            </a:endParaRPr>
          </a:p>
        </p:txBody>
      </p:sp>
      <p:sp>
        <p:nvSpPr>
          <p:cNvPr id="10" name="Text 9">
            <a:extLst>
              <a:ext uri="{FF2B5EF4-FFF2-40B4-BE49-F238E27FC236}">
                <a16:creationId xmlns:a16="http://schemas.microsoft.com/office/drawing/2014/main" id="{529D3424-C7AC-83E9-A038-05AB4480ABC7}"/>
              </a:ext>
            </a:extLst>
          </p:cNvPr>
          <p:cNvSpPr/>
          <p:nvPr/>
        </p:nvSpPr>
        <p:spPr>
          <a:xfrm>
            <a:off x="853440" y="3614406"/>
            <a:ext cx="4876800" cy="1158240"/>
          </a:xfrm>
          <a:prstGeom prst="rect">
            <a:avLst/>
          </a:prstGeom>
          <a:noFill/>
          <a:ln/>
        </p:spPr>
        <p:txBody>
          <a:bodyPr wrap="square" lIns="0" tIns="0" rIns="0" bIns="0" rtlCol="0" anchor="ctr"/>
          <a:lstStyle/>
          <a:p>
            <a:r>
              <a:rPr 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「会社に自分の貢献が認められている」という実感は、会社への愛着と信頼を増す。</a:t>
            </a:r>
            <a:endParaRPr lang="en-US" dirty="0">
              <a:latin typeface="UD デジタル 教科書体 NP-R" panose="02020400000000000000" pitchFamily="18" charset="-128"/>
              <a:ea typeface="UD デジタル 教科書体 NP-R" panose="02020400000000000000" pitchFamily="18" charset="-128"/>
            </a:endParaRPr>
          </a:p>
        </p:txBody>
      </p:sp>
      <p:sp>
        <p:nvSpPr>
          <p:cNvPr id="11" name="Text 10">
            <a:extLst>
              <a:ext uri="{FF2B5EF4-FFF2-40B4-BE49-F238E27FC236}">
                <a16:creationId xmlns:a16="http://schemas.microsoft.com/office/drawing/2014/main" id="{339C7F31-AA80-9E1E-1811-A7EE5F263456}"/>
              </a:ext>
            </a:extLst>
          </p:cNvPr>
          <p:cNvSpPr/>
          <p:nvPr/>
        </p:nvSpPr>
        <p:spPr>
          <a:xfrm>
            <a:off x="853440" y="4894566"/>
            <a:ext cx="4876800" cy="1219200"/>
          </a:xfrm>
          <a:prstGeom prst="rect">
            <a:avLst/>
          </a:prstGeom>
          <a:noFill/>
          <a:ln/>
        </p:spPr>
        <p:txBody>
          <a:bodyPr wrap="square" lIns="0" tIns="0" rIns="0" bIns="0" rtlCol="0" anchor="ctr"/>
          <a:lstStyle/>
          <a:p>
            <a:r>
              <a:rPr 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 面談時や貢献を感じた時に伝える</a:t>
            </a:r>
            <a:endParaRPr lang="en-US" sz="1600" dirty="0">
              <a:latin typeface="UD デジタル 教科書体 NP-R" panose="02020400000000000000" pitchFamily="18" charset="-128"/>
              <a:ea typeface="UD デジタル 教科書体 NP-R" panose="02020400000000000000" pitchFamily="18" charset="-128"/>
            </a:endParaRPr>
          </a:p>
          <a:p>
            <a:r>
              <a:rPr 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 特別なコストをかけずに実践できる</a:t>
            </a:r>
            <a:endParaRPr lang="en-US" sz="1600" dirty="0">
              <a:latin typeface="UD デジタル 教科書体 NP-R" panose="02020400000000000000" pitchFamily="18" charset="-128"/>
              <a:ea typeface="UD デジタル 教科書体 NP-R" panose="02020400000000000000" pitchFamily="18" charset="-128"/>
            </a:endParaRPr>
          </a:p>
          <a:p>
            <a:r>
              <a:rPr 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 経営者と社員が近い中小企業の強み</a:t>
            </a:r>
            <a:endParaRPr lang="en-US" sz="1600" dirty="0">
              <a:latin typeface="UD デジタル 教科書体 NP-R" panose="02020400000000000000" pitchFamily="18" charset="-128"/>
              <a:ea typeface="UD デジタル 教科書体 NP-R" panose="02020400000000000000" pitchFamily="18" charset="-128"/>
            </a:endParaRPr>
          </a:p>
        </p:txBody>
      </p:sp>
      <p:sp>
        <p:nvSpPr>
          <p:cNvPr id="12" name="Shape 11">
            <a:extLst>
              <a:ext uri="{FF2B5EF4-FFF2-40B4-BE49-F238E27FC236}">
                <a16:creationId xmlns:a16="http://schemas.microsoft.com/office/drawing/2014/main" id="{B1569058-63F9-903B-0FA6-1C91C85909CB}"/>
              </a:ext>
            </a:extLst>
          </p:cNvPr>
          <p:cNvSpPr/>
          <p:nvPr/>
        </p:nvSpPr>
        <p:spPr>
          <a:xfrm>
            <a:off x="6217920" y="2212326"/>
            <a:ext cx="5364480" cy="4023360"/>
          </a:xfrm>
          <a:prstGeom prst="rect">
            <a:avLst/>
          </a:prstGeom>
          <a:solidFill>
            <a:srgbClr val="FFFFFF"/>
          </a:solidFill>
          <a:ln w="19050">
            <a:solidFill>
              <a:srgbClr val="D97706"/>
            </a:solidFill>
            <a:prstDash val="solid"/>
          </a:ln>
        </p:spPr>
        <p:txBody>
          <a:bodyPr/>
          <a:lstStyle/>
          <a:p>
            <a:endParaRPr lang="ja-JP" altLang="en-US" sz="2800">
              <a:latin typeface="UD デジタル 教科書体 NP-R" panose="02020400000000000000" pitchFamily="18" charset="-128"/>
              <a:ea typeface="UD デジタル 教科書体 NP-R" panose="02020400000000000000" pitchFamily="18" charset="-128"/>
            </a:endParaRPr>
          </a:p>
        </p:txBody>
      </p:sp>
      <p:sp>
        <p:nvSpPr>
          <p:cNvPr id="21" name="Text 12">
            <a:extLst>
              <a:ext uri="{FF2B5EF4-FFF2-40B4-BE49-F238E27FC236}">
                <a16:creationId xmlns:a16="http://schemas.microsoft.com/office/drawing/2014/main" id="{DAC9316F-0F63-DACA-3291-F06C2BE0ECBF}"/>
              </a:ext>
            </a:extLst>
          </p:cNvPr>
          <p:cNvSpPr/>
          <p:nvPr/>
        </p:nvSpPr>
        <p:spPr>
          <a:xfrm>
            <a:off x="6461760" y="2395206"/>
            <a:ext cx="1219200" cy="792480"/>
          </a:xfrm>
          <a:prstGeom prst="rect">
            <a:avLst/>
          </a:prstGeom>
          <a:noFill/>
          <a:ln/>
        </p:spPr>
        <p:txBody>
          <a:bodyPr wrap="square" lIns="0" tIns="0" rIns="0" bIns="0" rtlCol="0" anchor="ctr"/>
          <a:lstStyle/>
          <a:p>
            <a:r>
              <a:rPr lang="en-US" sz="5400" b="1" dirty="0">
                <a:solidFill>
                  <a:srgbClr val="D97706"/>
                </a:solidFill>
                <a:latin typeface="UD デジタル 教科書体 NP-R" panose="02020400000000000000" pitchFamily="18" charset="-128"/>
                <a:ea typeface="UD デジタル 教科書体 NP-R" panose="02020400000000000000" pitchFamily="18" charset="-128"/>
                <a:cs typeface="Yu Gothic" pitchFamily="34" charset="-120"/>
              </a:rPr>
              <a:t>②</a:t>
            </a:r>
            <a:endParaRPr lang="en-US" sz="5400" dirty="0">
              <a:latin typeface="UD デジタル 教科書体 NP-R" panose="02020400000000000000" pitchFamily="18" charset="-128"/>
              <a:ea typeface="UD デジタル 教科書体 NP-R" panose="02020400000000000000" pitchFamily="18" charset="-128"/>
            </a:endParaRPr>
          </a:p>
        </p:txBody>
      </p:sp>
      <p:sp>
        <p:nvSpPr>
          <p:cNvPr id="22" name="Text 13">
            <a:extLst>
              <a:ext uri="{FF2B5EF4-FFF2-40B4-BE49-F238E27FC236}">
                <a16:creationId xmlns:a16="http://schemas.microsoft.com/office/drawing/2014/main" id="{EEB32514-82DD-5B54-E24E-D48BE3AFF065}"/>
              </a:ext>
            </a:extLst>
          </p:cNvPr>
          <p:cNvSpPr/>
          <p:nvPr/>
        </p:nvSpPr>
        <p:spPr>
          <a:xfrm>
            <a:off x="7437120" y="2578086"/>
            <a:ext cx="4023360" cy="609600"/>
          </a:xfrm>
          <a:prstGeom prst="rect">
            <a:avLst/>
          </a:prstGeom>
          <a:noFill/>
          <a:ln/>
        </p:spPr>
        <p:txBody>
          <a:bodyPr wrap="square" lIns="0" tIns="0" rIns="0" bIns="0" rtlCol="0" anchor="ctr"/>
          <a:lstStyle/>
          <a:p>
            <a:r>
              <a:rPr lang="en-US" sz="28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成長機会と裁量</a:t>
            </a:r>
            <a:endParaRPr lang="en-US" sz="2800" dirty="0">
              <a:latin typeface="UD デジタル 教科書体 NP-R" panose="02020400000000000000" pitchFamily="18" charset="-128"/>
              <a:ea typeface="UD デジタル 教科書体 NP-R" panose="02020400000000000000" pitchFamily="18" charset="-128"/>
            </a:endParaRPr>
          </a:p>
        </p:txBody>
      </p:sp>
      <p:sp>
        <p:nvSpPr>
          <p:cNvPr id="23" name="Shape 14">
            <a:extLst>
              <a:ext uri="{FF2B5EF4-FFF2-40B4-BE49-F238E27FC236}">
                <a16:creationId xmlns:a16="http://schemas.microsoft.com/office/drawing/2014/main" id="{2404C8F8-DB60-45FF-1D17-74214033D83D}"/>
              </a:ext>
            </a:extLst>
          </p:cNvPr>
          <p:cNvSpPr/>
          <p:nvPr/>
        </p:nvSpPr>
        <p:spPr>
          <a:xfrm>
            <a:off x="6461760" y="3431526"/>
            <a:ext cx="4876800" cy="0"/>
          </a:xfrm>
          <a:prstGeom prst="line">
            <a:avLst/>
          </a:prstGeom>
          <a:noFill/>
          <a:ln w="6350">
            <a:solidFill>
              <a:srgbClr val="E2E8F0"/>
            </a:solidFill>
            <a:prstDash val="solid"/>
          </a:ln>
        </p:spPr>
        <p:txBody>
          <a:bodyPr/>
          <a:lstStyle/>
          <a:p>
            <a:endParaRPr lang="ja-JP" altLang="en-US" sz="2800">
              <a:latin typeface="UD デジタル 教科書体 NP-R" panose="02020400000000000000" pitchFamily="18" charset="-128"/>
              <a:ea typeface="UD デジタル 教科書体 NP-R" panose="02020400000000000000" pitchFamily="18" charset="-128"/>
            </a:endParaRPr>
          </a:p>
        </p:txBody>
      </p:sp>
      <p:sp>
        <p:nvSpPr>
          <p:cNvPr id="25" name="Text 15">
            <a:extLst>
              <a:ext uri="{FF2B5EF4-FFF2-40B4-BE49-F238E27FC236}">
                <a16:creationId xmlns:a16="http://schemas.microsoft.com/office/drawing/2014/main" id="{ECE4E10C-F768-A211-5657-ACA320EEC2F2}"/>
              </a:ext>
            </a:extLst>
          </p:cNvPr>
          <p:cNvSpPr/>
          <p:nvPr/>
        </p:nvSpPr>
        <p:spPr>
          <a:xfrm>
            <a:off x="6461760" y="3614406"/>
            <a:ext cx="4876800" cy="1158240"/>
          </a:xfrm>
          <a:prstGeom prst="rect">
            <a:avLst/>
          </a:prstGeom>
          <a:noFill/>
          <a:ln/>
        </p:spPr>
        <p:txBody>
          <a:bodyPr wrap="square" lIns="0" tIns="0" rIns="0" bIns="0" rtlCol="0" anchor="ctr"/>
          <a:lstStyle/>
          <a:p>
            <a:r>
              <a:rPr lang="en-US" dirty="0" err="1">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普段と異なる仕事・立場を与え「自分で考え、決め、動ける余地」を作る</a:t>
            </a:r>
            <a:r>
              <a:rPr 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a:t>
            </a:r>
            <a:endParaRPr lang="en-US" dirty="0">
              <a:latin typeface="UD デジタル 教科書体 NP-R" panose="02020400000000000000" pitchFamily="18" charset="-128"/>
              <a:ea typeface="UD デジタル 教科書体 NP-R" panose="02020400000000000000" pitchFamily="18" charset="-128"/>
            </a:endParaRPr>
          </a:p>
        </p:txBody>
      </p:sp>
      <p:sp>
        <p:nvSpPr>
          <p:cNvPr id="31" name="Text 16">
            <a:extLst>
              <a:ext uri="{FF2B5EF4-FFF2-40B4-BE49-F238E27FC236}">
                <a16:creationId xmlns:a16="http://schemas.microsoft.com/office/drawing/2014/main" id="{7F7EDF4D-55DA-E339-ADBF-7A8C606A6D1E}"/>
              </a:ext>
            </a:extLst>
          </p:cNvPr>
          <p:cNvSpPr/>
          <p:nvPr/>
        </p:nvSpPr>
        <p:spPr>
          <a:xfrm>
            <a:off x="6461760" y="4894566"/>
            <a:ext cx="4876800" cy="1219200"/>
          </a:xfrm>
          <a:prstGeom prst="rect">
            <a:avLst/>
          </a:prstGeom>
          <a:noFill/>
          <a:ln/>
        </p:spPr>
        <p:txBody>
          <a:bodyPr wrap="square" lIns="0" tIns="0" rIns="0" bIns="0" rtlCol="0" anchor="ctr"/>
          <a:lstStyle/>
          <a:p>
            <a:r>
              <a:rPr 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 </a:t>
            </a:r>
            <a:r>
              <a:rPr lang="en-US" sz="1600" dirty="0" err="1">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責任を負担に感じる従業員もいる</a:t>
            </a:r>
            <a:r>
              <a:rPr lang="ja-JP" alt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ため</a:t>
            </a:r>
            <a:endParaRPr lang="en-US" altLang="ja-JP"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endParaRPr>
          </a:p>
          <a:p>
            <a:r>
              <a:rPr lang="ja-JP" alt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　 </a:t>
            </a:r>
            <a:r>
              <a:rPr lang="en-US" altLang="ja-JP" sz="1600" dirty="0" err="1">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与え方は画一的にしない</a:t>
            </a:r>
            <a:endParaRPr lang="en-US" altLang="ja-JP" sz="1600" dirty="0">
              <a:latin typeface="UD デジタル 教科書体 NP-R" panose="02020400000000000000" pitchFamily="18" charset="-128"/>
              <a:ea typeface="UD デジタル 教科書体 NP-R" panose="02020400000000000000" pitchFamily="18" charset="-128"/>
            </a:endParaRPr>
          </a:p>
          <a:p>
            <a:endParaRPr lang="en-US" sz="1600" dirty="0">
              <a:latin typeface="UD デジタル 教科書体 NP-R" panose="02020400000000000000" pitchFamily="18" charset="-128"/>
              <a:ea typeface="UD デジタル 教科書体 NP-R" panose="02020400000000000000" pitchFamily="18" charset="-128"/>
            </a:endParaRPr>
          </a:p>
          <a:p>
            <a:r>
              <a:rPr lang="en-US" sz="16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 「任せる」が「放置」にならぬようフォロー</a:t>
            </a:r>
            <a:endParaRPr lang="en-US" sz="1600" dirty="0">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18470801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6C8B0-9480-4F03-9B6E-EA9447891FD6}"/>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89F5BBC0-BEF6-AA62-DA76-FC3C9AA735D3}"/>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21</a:t>
            </a:fld>
            <a:endParaRPr kumimoji="1" lang="ja-JP" altLang="en-US" dirty="0"/>
          </a:p>
        </p:txBody>
      </p:sp>
      <p:sp>
        <p:nvSpPr>
          <p:cNvPr id="13" name="Text 12">
            <a:extLst>
              <a:ext uri="{FF2B5EF4-FFF2-40B4-BE49-F238E27FC236}">
                <a16:creationId xmlns:a16="http://schemas.microsoft.com/office/drawing/2014/main" id="{41CD691B-23CD-059F-6D76-148C2CF2D7E1}"/>
              </a:ext>
            </a:extLst>
          </p:cNvPr>
          <p:cNvSpPr/>
          <p:nvPr/>
        </p:nvSpPr>
        <p:spPr>
          <a:xfrm>
            <a:off x="2513485" y="6355628"/>
            <a:ext cx="7863840" cy="365760"/>
          </a:xfrm>
          <a:prstGeom prst="rect">
            <a:avLst/>
          </a:prstGeom>
          <a:noFill/>
          <a:ln/>
        </p:spPr>
        <p:txBody>
          <a:bodyPr wrap="square" lIns="0" tIns="0" rIns="0" bIns="0" rtlCol="0" anchor="ctr"/>
          <a:lstStyle/>
          <a:p>
            <a:pPr marL="0" indent="0">
              <a:buNone/>
            </a:pPr>
            <a:r>
              <a:rPr lang="en-US" sz="1200" b="1" dirty="0">
                <a:solidFill>
                  <a:srgbClr val="FFFFFF"/>
                </a:solidFill>
                <a:latin typeface="Yu Gothic" pitchFamily="34" charset="0"/>
                <a:ea typeface="Yu Gothic" pitchFamily="34" charset="-122"/>
                <a:cs typeface="Yu Gothic" pitchFamily="34" charset="-120"/>
              </a:rPr>
              <a:t>→ 短時間勤務・テレワーク整備、業務マニュアル化による属人性排除で離職を防げる可能性</a:t>
            </a:r>
            <a:endParaRPr lang="en-US" sz="1200" dirty="0"/>
          </a:p>
        </p:txBody>
      </p:sp>
      <p:grpSp>
        <p:nvGrpSpPr>
          <p:cNvPr id="45" name="グループ化 44">
            <a:extLst>
              <a:ext uri="{FF2B5EF4-FFF2-40B4-BE49-F238E27FC236}">
                <a16:creationId xmlns:a16="http://schemas.microsoft.com/office/drawing/2014/main" id="{CCA8B173-E3CB-7288-7AEB-D7115C7EB3A4}"/>
              </a:ext>
            </a:extLst>
          </p:cNvPr>
          <p:cNvGrpSpPr/>
          <p:nvPr/>
        </p:nvGrpSpPr>
        <p:grpSpPr>
          <a:xfrm>
            <a:off x="0" y="0"/>
            <a:ext cx="12211050" cy="1108681"/>
            <a:chOff x="0" y="0"/>
            <a:chExt cx="12211050" cy="1108681"/>
          </a:xfrm>
        </p:grpSpPr>
        <p:grpSp>
          <p:nvGrpSpPr>
            <p:cNvPr id="46" name="グループ化 45">
              <a:extLst>
                <a:ext uri="{FF2B5EF4-FFF2-40B4-BE49-F238E27FC236}">
                  <a16:creationId xmlns:a16="http://schemas.microsoft.com/office/drawing/2014/main" id="{5D26716F-E2A1-A240-5DF1-B1C7049F91F9}"/>
                </a:ext>
              </a:extLst>
            </p:cNvPr>
            <p:cNvGrpSpPr/>
            <p:nvPr/>
          </p:nvGrpSpPr>
          <p:grpSpPr>
            <a:xfrm>
              <a:off x="0" y="0"/>
              <a:ext cx="12182168" cy="1108681"/>
              <a:chOff x="0" y="0"/>
              <a:chExt cx="12182168" cy="1108681"/>
            </a:xfrm>
          </p:grpSpPr>
          <p:sp>
            <p:nvSpPr>
              <p:cNvPr id="48" name="Shape 0">
                <a:extLst>
                  <a:ext uri="{FF2B5EF4-FFF2-40B4-BE49-F238E27FC236}">
                    <a16:creationId xmlns:a16="http://schemas.microsoft.com/office/drawing/2014/main" id="{002A4A0C-D797-A336-C634-FD3CD4D7C3F2}"/>
                  </a:ext>
                </a:extLst>
              </p:cNvPr>
              <p:cNvSpPr/>
              <p:nvPr/>
            </p:nvSpPr>
            <p:spPr>
              <a:xfrm>
                <a:off x="0" y="0"/>
                <a:ext cx="12182168" cy="1108681"/>
              </a:xfrm>
              <a:prstGeom prst="rect">
                <a:avLst/>
              </a:prstGeom>
              <a:solidFill>
                <a:srgbClr val="F8FAFC"/>
              </a:solidFill>
              <a:ln w="12700">
                <a:solidFill>
                  <a:srgbClr val="F8FAFC"/>
                </a:solidFill>
                <a:prstDash val="solid"/>
              </a:ln>
            </p:spPr>
            <p:txBody>
              <a:bodyPr/>
              <a:lstStyle/>
              <a:p>
                <a:endParaRPr lang="ja-JP" altLang="en-US"/>
              </a:p>
            </p:txBody>
          </p:sp>
          <p:sp>
            <p:nvSpPr>
              <p:cNvPr id="49" name="Shape 1">
                <a:extLst>
                  <a:ext uri="{FF2B5EF4-FFF2-40B4-BE49-F238E27FC236}">
                    <a16:creationId xmlns:a16="http://schemas.microsoft.com/office/drawing/2014/main" id="{D6A7018C-94D0-6472-93DF-7CE02B2D702B}"/>
                  </a:ext>
                </a:extLst>
              </p:cNvPr>
              <p:cNvSpPr/>
              <p:nvPr/>
            </p:nvSpPr>
            <p:spPr>
              <a:xfrm>
                <a:off x="0" y="0"/>
                <a:ext cx="130672" cy="1108681"/>
              </a:xfrm>
              <a:prstGeom prst="rect">
                <a:avLst/>
              </a:prstGeom>
              <a:solidFill>
                <a:srgbClr val="0891B2"/>
              </a:solidFill>
              <a:ln w="12700">
                <a:solidFill>
                  <a:srgbClr val="0891B2"/>
                </a:solidFill>
                <a:prstDash val="solid"/>
              </a:ln>
            </p:spPr>
            <p:txBody>
              <a:bodyPr/>
              <a:lstStyle/>
              <a:p>
                <a:endParaRPr lang="ja-JP" altLang="en-US"/>
              </a:p>
            </p:txBody>
          </p:sp>
          <p:sp>
            <p:nvSpPr>
              <p:cNvPr id="50" name="Text 2">
                <a:extLst>
                  <a:ext uri="{FF2B5EF4-FFF2-40B4-BE49-F238E27FC236}">
                    <a16:creationId xmlns:a16="http://schemas.microsoft.com/office/drawing/2014/main" id="{06048EFF-4538-996D-77BC-2160368E8F90}"/>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6</a:t>
                </a:r>
                <a:endParaRPr lang="en-US" sz="1100" dirty="0">
                  <a:latin typeface="UD デジタル 教科書体 NP-R" panose="02020400000000000000" pitchFamily="18" charset="-128"/>
                  <a:ea typeface="UD デジタル 教科書体 NP-R" panose="02020400000000000000" pitchFamily="18" charset="-128"/>
                </a:endParaRPr>
              </a:p>
            </p:txBody>
          </p:sp>
          <p:sp>
            <p:nvSpPr>
              <p:cNvPr id="51" name="Text 3">
                <a:extLst>
                  <a:ext uri="{FF2B5EF4-FFF2-40B4-BE49-F238E27FC236}">
                    <a16:creationId xmlns:a16="http://schemas.microsoft.com/office/drawing/2014/main" id="{8A36682D-A6CD-1062-CCFB-D560CD827370}"/>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latin typeface="UD デジタル 教科書体 NP-R" panose="02020400000000000000" pitchFamily="18" charset="-128"/>
                    <a:ea typeface="UD デジタル 教科書体 NP-R" panose="02020400000000000000" pitchFamily="18" charset="-128"/>
                    <a:cs typeface="Yu Gothic" pitchFamily="34" charset="-120"/>
                  </a:rPr>
                  <a:t>支援</a:t>
                </a:r>
              </a:p>
            </p:txBody>
          </p:sp>
          <p:sp>
            <p:nvSpPr>
              <p:cNvPr id="52" name="テキスト ボックス 51">
                <a:extLst>
                  <a:ext uri="{FF2B5EF4-FFF2-40B4-BE49-F238E27FC236}">
                    <a16:creationId xmlns:a16="http://schemas.microsoft.com/office/drawing/2014/main" id="{4B23F525-513F-9659-B846-95ED84891866}"/>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a:t>
                </a:r>
                <a:r>
                  <a:rPr kumimoji="1" lang="en-US" altLang="ja-JP" sz="1400" dirty="0">
                    <a:latin typeface="UD デジタル 教科書体 NP-R" panose="02020400000000000000" pitchFamily="18" charset="-128"/>
                    <a:ea typeface="UD デジタル 教科書体 NP-R" panose="02020400000000000000" pitchFamily="18" charset="-128"/>
                  </a:rPr>
                  <a:t>P</a:t>
                </a:r>
                <a:r>
                  <a:rPr kumimoji="1" lang="ja-JP" altLang="en-US" sz="1400" dirty="0">
                    <a:latin typeface="UD デジタル 教科書体 NP-R" panose="02020400000000000000" pitchFamily="18" charset="-128"/>
                    <a:ea typeface="UD デジタル 教科書体 NP-R" panose="02020400000000000000" pitchFamily="18" charset="-128"/>
                  </a:rPr>
                  <a:t>２２</a:t>
                </a:r>
              </a:p>
            </p:txBody>
          </p:sp>
        </p:grpSp>
        <p:cxnSp>
          <p:nvCxnSpPr>
            <p:cNvPr id="47" name="直線コネクタ 46">
              <a:extLst>
                <a:ext uri="{FF2B5EF4-FFF2-40B4-BE49-F238E27FC236}">
                  <a16:creationId xmlns:a16="http://schemas.microsoft.com/office/drawing/2014/main" id="{CC4FE6A8-0AB8-1319-454C-C949C2FABE84}"/>
                </a:ext>
              </a:extLst>
            </p:cNvPr>
            <p:cNvCxnSpPr>
              <a:stCxn id="49" idx="2"/>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8" name="Text 14">
            <a:extLst>
              <a:ext uri="{FF2B5EF4-FFF2-40B4-BE49-F238E27FC236}">
                <a16:creationId xmlns:a16="http://schemas.microsoft.com/office/drawing/2014/main" id="{38F06BDE-5133-8BF2-43BB-64B297930BAA}"/>
              </a:ext>
            </a:extLst>
          </p:cNvPr>
          <p:cNvSpPr/>
          <p:nvPr/>
        </p:nvSpPr>
        <p:spPr>
          <a:xfrm>
            <a:off x="4876800" y="7246411"/>
            <a:ext cx="6705600" cy="365760"/>
          </a:xfrm>
          <a:prstGeom prst="rect">
            <a:avLst/>
          </a:prstGeom>
          <a:noFill/>
          <a:ln/>
        </p:spPr>
        <p:txBody>
          <a:bodyPr wrap="square" lIns="0" tIns="0" rIns="0" bIns="0" rtlCol="0" anchor="ctr"/>
          <a:lstStyle/>
          <a:p>
            <a:r>
              <a:rPr lang="en-US" sz="1600" b="1" i="1" dirty="0">
                <a:solidFill>
                  <a:srgbClr val="D97706"/>
                </a:solidFill>
                <a:latin typeface="Yu Gothic" pitchFamily="34" charset="0"/>
                <a:ea typeface="Yu Gothic" pitchFamily="34" charset="-122"/>
                <a:cs typeface="Yu Gothic" pitchFamily="34" charset="-120"/>
              </a:rPr>
              <a:t>定着の鍵は制度よりも、日々の関わりの中にある。</a:t>
            </a:r>
            <a:endParaRPr lang="en-US" sz="1600" dirty="0"/>
          </a:p>
        </p:txBody>
      </p:sp>
      <p:sp>
        <p:nvSpPr>
          <p:cNvPr id="5" name="Text 3">
            <a:extLst>
              <a:ext uri="{FF2B5EF4-FFF2-40B4-BE49-F238E27FC236}">
                <a16:creationId xmlns:a16="http://schemas.microsoft.com/office/drawing/2014/main" id="{2A84CE2C-567A-79E5-16F9-53AFB15B3101}"/>
              </a:ext>
            </a:extLst>
          </p:cNvPr>
          <p:cNvSpPr/>
          <p:nvPr/>
        </p:nvSpPr>
        <p:spPr>
          <a:xfrm>
            <a:off x="1209368" y="2268588"/>
            <a:ext cx="6971071" cy="585216"/>
          </a:xfrm>
          <a:prstGeom prst="rect">
            <a:avLst/>
          </a:prstGeom>
          <a:noFill/>
          <a:ln/>
        </p:spPr>
        <p:txBody>
          <a:bodyPr wrap="square" lIns="0" tIns="0" rIns="0" bIns="0" rtlCol="0" anchor="ctr"/>
          <a:lstStyle/>
          <a:p>
            <a:r>
              <a:rPr lang="en-US" sz="2400" b="1" dirty="0">
                <a:latin typeface="UD デジタル 教科書体 NP-R" panose="02020400000000000000" pitchFamily="18" charset="-128"/>
                <a:ea typeface="UD デジタル 教科書体 NP-R" panose="02020400000000000000" pitchFamily="18" charset="-128"/>
                <a:cs typeface="Yu Gothic" pitchFamily="34" charset="-120"/>
              </a:rPr>
              <a:t>支援者の視点①　人が少なくなる前提で考える</a:t>
            </a:r>
            <a:endParaRPr lang="en-US" sz="2400" dirty="0">
              <a:latin typeface="UD デジタル 教科書体 NP-R" panose="02020400000000000000" pitchFamily="18" charset="-128"/>
              <a:ea typeface="UD デジタル 教科書体 NP-R" panose="02020400000000000000" pitchFamily="18" charset="-128"/>
            </a:endParaRPr>
          </a:p>
        </p:txBody>
      </p:sp>
      <p:sp>
        <p:nvSpPr>
          <p:cNvPr id="14" name="Text 4">
            <a:extLst>
              <a:ext uri="{FF2B5EF4-FFF2-40B4-BE49-F238E27FC236}">
                <a16:creationId xmlns:a16="http://schemas.microsoft.com/office/drawing/2014/main" id="{3B14BD45-1319-127B-A545-B055120806F1}"/>
              </a:ext>
            </a:extLst>
          </p:cNvPr>
          <p:cNvSpPr/>
          <p:nvPr/>
        </p:nvSpPr>
        <p:spPr>
          <a:xfrm>
            <a:off x="1208514" y="3117070"/>
            <a:ext cx="9842090" cy="2975292"/>
          </a:xfrm>
          <a:prstGeom prst="rect">
            <a:avLst/>
          </a:prstGeom>
          <a:noFill/>
          <a:ln/>
        </p:spPr>
        <p:txBody>
          <a:bodyPr wrap="square" lIns="0" tIns="0" rIns="0" bIns="0" rtlCol="0" anchor="ctr"/>
          <a:lstStyle/>
          <a:p>
            <a:r>
              <a:rPr lang="ja-JP" altLang="en-US" sz="2400" dirty="0">
                <a:latin typeface="UD デジタル 教科書体 NP-R" panose="02020400000000000000" pitchFamily="18" charset="-128"/>
                <a:ea typeface="UD デジタル 教科書体 NP-R" panose="02020400000000000000" pitchFamily="18" charset="-128"/>
              </a:rPr>
              <a:t>人口は今以上に減っていく。現在人手に困っていない企業でも、高齢などで社員が離職した際に新たな人員の獲得が出来ないなど、この先新規獲得はさらに難しくなっていく。</a:t>
            </a:r>
            <a:endParaRPr lang="en-US" altLang="ja-JP" sz="2400" dirty="0">
              <a:latin typeface="UD デジタル 教科書体 NP-R" panose="02020400000000000000" pitchFamily="18" charset="-128"/>
              <a:ea typeface="UD デジタル 教科書体 NP-R" panose="02020400000000000000" pitchFamily="18" charset="-128"/>
            </a:endParaRPr>
          </a:p>
          <a:p>
            <a:endParaRPr lang="en-US" sz="2400" dirty="0">
              <a:latin typeface="UD デジタル 教科書体 NP-R" panose="02020400000000000000" pitchFamily="18" charset="-128"/>
              <a:ea typeface="UD デジタル 教科書体 NP-R" panose="02020400000000000000" pitchFamily="18" charset="-128"/>
            </a:endParaRPr>
          </a:p>
          <a:p>
            <a:r>
              <a:rPr lang="ja-JP" altLang="en-US" sz="2400" dirty="0">
                <a:latin typeface="UD デジタル 教科書体 NP-R" panose="02020400000000000000" pitchFamily="18" charset="-128"/>
                <a:ea typeface="UD デジタル 教科書体 NP-R" panose="02020400000000000000" pitchFamily="18" charset="-128"/>
              </a:rPr>
              <a:t>仕事のやり方が</a:t>
            </a:r>
            <a:r>
              <a:rPr lang="en-US" altLang="ja-JP" sz="2400" dirty="0">
                <a:latin typeface="UD デジタル 教科書体 NP-R" panose="02020400000000000000" pitchFamily="18" charset="-128"/>
                <a:ea typeface="UD デジタル 教科書体 NP-R" panose="02020400000000000000" pitchFamily="18" charset="-128"/>
              </a:rPr>
              <a:t>10</a:t>
            </a:r>
            <a:r>
              <a:rPr lang="ja-JP" altLang="en-US" sz="2400" dirty="0">
                <a:latin typeface="UD デジタル 教科書体 NP-R" panose="02020400000000000000" pitchFamily="18" charset="-128"/>
                <a:ea typeface="UD デジタル 教科書体 NP-R" panose="02020400000000000000" pitchFamily="18" charset="-128"/>
              </a:rPr>
              <a:t>年前からほぼ変わらない企業は数多くある。</a:t>
            </a:r>
            <a:endParaRPr lang="en-US" altLang="ja-JP" sz="2400" dirty="0">
              <a:latin typeface="UD デジタル 教科書体 NP-R" panose="02020400000000000000" pitchFamily="18" charset="-128"/>
              <a:ea typeface="UD デジタル 教科書体 NP-R" panose="02020400000000000000" pitchFamily="18" charset="-128"/>
            </a:endParaRPr>
          </a:p>
          <a:p>
            <a:r>
              <a:rPr lang="ja-JP" altLang="en-US" sz="2400" dirty="0">
                <a:latin typeface="UD デジタル 教科書体 NP-R" panose="02020400000000000000" pitchFamily="18" charset="-128"/>
                <a:ea typeface="UD デジタル 教科書体 NP-R" panose="02020400000000000000" pitchFamily="18" charset="-128"/>
              </a:rPr>
              <a:t>人手を減らして同じ結果を得る、もしくは事業自体を変化させることを想像しておく。</a:t>
            </a:r>
            <a:endParaRPr lang="en-US" sz="2400" dirty="0">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14147047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E3693-9695-C1FC-CF6A-12F3428BD980}"/>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F1FE87E-0087-CD61-774E-35B60BD2949E}"/>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22</a:t>
            </a:fld>
            <a:endParaRPr kumimoji="1" lang="ja-JP" altLang="en-US" dirty="0"/>
          </a:p>
        </p:txBody>
      </p:sp>
      <p:sp>
        <p:nvSpPr>
          <p:cNvPr id="13" name="Text 12">
            <a:extLst>
              <a:ext uri="{FF2B5EF4-FFF2-40B4-BE49-F238E27FC236}">
                <a16:creationId xmlns:a16="http://schemas.microsoft.com/office/drawing/2014/main" id="{33089FD0-11EC-B14F-30DE-7FF3AA25A1FF}"/>
              </a:ext>
            </a:extLst>
          </p:cNvPr>
          <p:cNvSpPr/>
          <p:nvPr/>
        </p:nvSpPr>
        <p:spPr>
          <a:xfrm>
            <a:off x="2513485" y="6355628"/>
            <a:ext cx="7863840" cy="365760"/>
          </a:xfrm>
          <a:prstGeom prst="rect">
            <a:avLst/>
          </a:prstGeom>
          <a:noFill/>
          <a:ln/>
        </p:spPr>
        <p:txBody>
          <a:bodyPr wrap="square" lIns="0" tIns="0" rIns="0" bIns="0" rtlCol="0" anchor="ctr"/>
          <a:lstStyle/>
          <a:p>
            <a:pPr marL="0" indent="0">
              <a:buNone/>
            </a:pPr>
            <a:r>
              <a:rPr lang="en-US" sz="1200" b="1" dirty="0">
                <a:solidFill>
                  <a:srgbClr val="FFFFFF"/>
                </a:solidFill>
                <a:latin typeface="Yu Gothic" pitchFamily="34" charset="0"/>
                <a:ea typeface="Yu Gothic" pitchFamily="34" charset="-122"/>
                <a:cs typeface="Yu Gothic" pitchFamily="34" charset="-120"/>
              </a:rPr>
              <a:t>→ 短時間勤務・テレワーク整備、業務マニュアル化による属人性排除で離職を防げる可能性</a:t>
            </a:r>
            <a:endParaRPr lang="en-US" sz="1200" dirty="0"/>
          </a:p>
        </p:txBody>
      </p:sp>
      <p:grpSp>
        <p:nvGrpSpPr>
          <p:cNvPr id="45" name="グループ化 44">
            <a:extLst>
              <a:ext uri="{FF2B5EF4-FFF2-40B4-BE49-F238E27FC236}">
                <a16:creationId xmlns:a16="http://schemas.microsoft.com/office/drawing/2014/main" id="{AE36EBF7-3DD9-F89A-9FB7-CE692E9479F5}"/>
              </a:ext>
            </a:extLst>
          </p:cNvPr>
          <p:cNvGrpSpPr/>
          <p:nvPr/>
        </p:nvGrpSpPr>
        <p:grpSpPr>
          <a:xfrm>
            <a:off x="0" y="0"/>
            <a:ext cx="12211050" cy="1108681"/>
            <a:chOff x="0" y="0"/>
            <a:chExt cx="12211050" cy="1108681"/>
          </a:xfrm>
        </p:grpSpPr>
        <p:grpSp>
          <p:nvGrpSpPr>
            <p:cNvPr id="46" name="グループ化 45">
              <a:extLst>
                <a:ext uri="{FF2B5EF4-FFF2-40B4-BE49-F238E27FC236}">
                  <a16:creationId xmlns:a16="http://schemas.microsoft.com/office/drawing/2014/main" id="{24EEE151-4526-F2F6-D9CE-60BE4BD9C938}"/>
                </a:ext>
              </a:extLst>
            </p:cNvPr>
            <p:cNvGrpSpPr/>
            <p:nvPr/>
          </p:nvGrpSpPr>
          <p:grpSpPr>
            <a:xfrm>
              <a:off x="0" y="0"/>
              <a:ext cx="12182168" cy="1108681"/>
              <a:chOff x="0" y="0"/>
              <a:chExt cx="12182168" cy="1108681"/>
            </a:xfrm>
          </p:grpSpPr>
          <p:sp>
            <p:nvSpPr>
              <p:cNvPr id="48" name="Shape 0">
                <a:extLst>
                  <a:ext uri="{FF2B5EF4-FFF2-40B4-BE49-F238E27FC236}">
                    <a16:creationId xmlns:a16="http://schemas.microsoft.com/office/drawing/2014/main" id="{949F7DF3-4042-ED75-F26B-B8302BB074D4}"/>
                  </a:ext>
                </a:extLst>
              </p:cNvPr>
              <p:cNvSpPr/>
              <p:nvPr/>
            </p:nvSpPr>
            <p:spPr>
              <a:xfrm>
                <a:off x="0" y="0"/>
                <a:ext cx="12182168" cy="1108681"/>
              </a:xfrm>
              <a:prstGeom prst="rect">
                <a:avLst/>
              </a:prstGeom>
              <a:solidFill>
                <a:srgbClr val="F8FAFC"/>
              </a:solidFill>
              <a:ln w="12700">
                <a:solidFill>
                  <a:srgbClr val="F8FAFC"/>
                </a:solidFill>
                <a:prstDash val="solid"/>
              </a:ln>
            </p:spPr>
            <p:txBody>
              <a:bodyPr/>
              <a:lstStyle/>
              <a:p>
                <a:endParaRPr lang="ja-JP" altLang="en-US"/>
              </a:p>
            </p:txBody>
          </p:sp>
          <p:sp>
            <p:nvSpPr>
              <p:cNvPr id="49" name="Shape 1">
                <a:extLst>
                  <a:ext uri="{FF2B5EF4-FFF2-40B4-BE49-F238E27FC236}">
                    <a16:creationId xmlns:a16="http://schemas.microsoft.com/office/drawing/2014/main" id="{4BDC39EB-E0CD-11CD-5CC8-8DA2E1F86D2A}"/>
                  </a:ext>
                </a:extLst>
              </p:cNvPr>
              <p:cNvSpPr/>
              <p:nvPr/>
            </p:nvSpPr>
            <p:spPr>
              <a:xfrm>
                <a:off x="0" y="0"/>
                <a:ext cx="130672" cy="1108681"/>
              </a:xfrm>
              <a:prstGeom prst="rect">
                <a:avLst/>
              </a:prstGeom>
              <a:solidFill>
                <a:srgbClr val="0891B2"/>
              </a:solidFill>
              <a:ln w="12700">
                <a:solidFill>
                  <a:srgbClr val="0891B2"/>
                </a:solidFill>
                <a:prstDash val="solid"/>
              </a:ln>
            </p:spPr>
            <p:txBody>
              <a:bodyPr/>
              <a:lstStyle/>
              <a:p>
                <a:endParaRPr lang="ja-JP" altLang="en-US"/>
              </a:p>
            </p:txBody>
          </p:sp>
          <p:sp>
            <p:nvSpPr>
              <p:cNvPr id="50" name="Text 2">
                <a:extLst>
                  <a:ext uri="{FF2B5EF4-FFF2-40B4-BE49-F238E27FC236}">
                    <a16:creationId xmlns:a16="http://schemas.microsoft.com/office/drawing/2014/main" id="{1A07DDF7-4391-C86F-697A-E06AADD4C573}"/>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6</a:t>
                </a:r>
                <a:endParaRPr lang="en-US" sz="1100" dirty="0">
                  <a:latin typeface="UD デジタル 教科書体 NP-R" panose="02020400000000000000" pitchFamily="18" charset="-128"/>
                  <a:ea typeface="UD デジタル 教科書体 NP-R" panose="02020400000000000000" pitchFamily="18" charset="-128"/>
                </a:endParaRPr>
              </a:p>
            </p:txBody>
          </p:sp>
          <p:sp>
            <p:nvSpPr>
              <p:cNvPr id="51" name="Text 3">
                <a:extLst>
                  <a:ext uri="{FF2B5EF4-FFF2-40B4-BE49-F238E27FC236}">
                    <a16:creationId xmlns:a16="http://schemas.microsoft.com/office/drawing/2014/main" id="{04AC44B8-DCDD-BAA3-61A8-1D81236B9B21}"/>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latin typeface="UD デジタル 教科書体 NP-R" panose="02020400000000000000" pitchFamily="18" charset="-128"/>
                    <a:ea typeface="UD デジタル 教科書体 NP-R" panose="02020400000000000000" pitchFamily="18" charset="-128"/>
                    <a:cs typeface="Yu Gothic" pitchFamily="34" charset="-120"/>
                  </a:rPr>
                  <a:t>支援</a:t>
                </a:r>
              </a:p>
            </p:txBody>
          </p:sp>
          <p:sp>
            <p:nvSpPr>
              <p:cNvPr id="52" name="テキスト ボックス 51">
                <a:extLst>
                  <a:ext uri="{FF2B5EF4-FFF2-40B4-BE49-F238E27FC236}">
                    <a16:creationId xmlns:a16="http://schemas.microsoft.com/office/drawing/2014/main" id="{A2B8B407-D745-2C07-3CC2-B886A8B8EE3A}"/>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a:t>
                </a:r>
                <a:r>
                  <a:rPr kumimoji="1" lang="en-US" altLang="ja-JP" sz="1400" dirty="0">
                    <a:latin typeface="UD デジタル 教科書体 NP-R" panose="02020400000000000000" pitchFamily="18" charset="-128"/>
                    <a:ea typeface="UD デジタル 教科書体 NP-R" panose="02020400000000000000" pitchFamily="18" charset="-128"/>
                  </a:rPr>
                  <a:t>P</a:t>
                </a:r>
                <a:r>
                  <a:rPr kumimoji="1" lang="ja-JP" altLang="en-US" sz="1400" dirty="0">
                    <a:latin typeface="UD デジタル 教科書体 NP-R" panose="02020400000000000000" pitchFamily="18" charset="-128"/>
                    <a:ea typeface="UD デジタル 教科書体 NP-R" panose="02020400000000000000" pitchFamily="18" charset="-128"/>
                  </a:rPr>
                  <a:t>２３</a:t>
                </a:r>
              </a:p>
            </p:txBody>
          </p:sp>
        </p:grpSp>
        <p:cxnSp>
          <p:nvCxnSpPr>
            <p:cNvPr id="47" name="直線コネクタ 46">
              <a:extLst>
                <a:ext uri="{FF2B5EF4-FFF2-40B4-BE49-F238E27FC236}">
                  <a16:creationId xmlns:a16="http://schemas.microsoft.com/office/drawing/2014/main" id="{209CA3A8-49BA-3440-DE88-DFBDD3D64A9B}"/>
                </a:ext>
              </a:extLst>
            </p:cNvPr>
            <p:cNvCxnSpPr>
              <a:stCxn id="49" idx="2"/>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8" name="Text 14">
            <a:extLst>
              <a:ext uri="{FF2B5EF4-FFF2-40B4-BE49-F238E27FC236}">
                <a16:creationId xmlns:a16="http://schemas.microsoft.com/office/drawing/2014/main" id="{AE569F46-4137-5783-DAA1-DFD48A9ABC30}"/>
              </a:ext>
            </a:extLst>
          </p:cNvPr>
          <p:cNvSpPr/>
          <p:nvPr/>
        </p:nvSpPr>
        <p:spPr>
          <a:xfrm>
            <a:off x="4876800" y="7246411"/>
            <a:ext cx="6705600" cy="365760"/>
          </a:xfrm>
          <a:prstGeom prst="rect">
            <a:avLst/>
          </a:prstGeom>
          <a:noFill/>
          <a:ln/>
        </p:spPr>
        <p:txBody>
          <a:bodyPr wrap="square" lIns="0" tIns="0" rIns="0" bIns="0" rtlCol="0" anchor="ctr"/>
          <a:lstStyle/>
          <a:p>
            <a:r>
              <a:rPr lang="en-US" sz="1600" b="1" i="1" dirty="0">
                <a:solidFill>
                  <a:srgbClr val="D97706"/>
                </a:solidFill>
                <a:latin typeface="Yu Gothic" pitchFamily="34" charset="0"/>
                <a:ea typeface="Yu Gothic" pitchFamily="34" charset="-122"/>
                <a:cs typeface="Yu Gothic" pitchFamily="34" charset="-120"/>
              </a:rPr>
              <a:t>定着の鍵は制度よりも、日々の関わりの中にある。</a:t>
            </a:r>
            <a:endParaRPr lang="en-US" sz="1600" dirty="0"/>
          </a:p>
        </p:txBody>
      </p:sp>
      <p:sp>
        <p:nvSpPr>
          <p:cNvPr id="5" name="Text 3">
            <a:extLst>
              <a:ext uri="{FF2B5EF4-FFF2-40B4-BE49-F238E27FC236}">
                <a16:creationId xmlns:a16="http://schemas.microsoft.com/office/drawing/2014/main" id="{A94534DF-1C42-34E6-E5FF-A54322C5BD9F}"/>
              </a:ext>
            </a:extLst>
          </p:cNvPr>
          <p:cNvSpPr/>
          <p:nvPr/>
        </p:nvSpPr>
        <p:spPr>
          <a:xfrm>
            <a:off x="1258529" y="2169596"/>
            <a:ext cx="6971071" cy="585216"/>
          </a:xfrm>
          <a:prstGeom prst="rect">
            <a:avLst/>
          </a:prstGeom>
          <a:noFill/>
          <a:ln/>
        </p:spPr>
        <p:txBody>
          <a:bodyPr wrap="square" lIns="0" tIns="0" rIns="0" bIns="0" rtlCol="0" anchor="ctr"/>
          <a:lstStyle/>
          <a:p>
            <a:r>
              <a:rPr lang="en-US" sz="2400" b="1" dirty="0" err="1">
                <a:latin typeface="UD デジタル 教科書体 NP-R" panose="02020400000000000000" pitchFamily="18" charset="-128"/>
                <a:ea typeface="UD デジタル 教科書体 NP-R" panose="02020400000000000000" pitchFamily="18" charset="-128"/>
                <a:cs typeface="Yu Gothic" pitchFamily="34" charset="-120"/>
              </a:rPr>
              <a:t>支援者の視点</a:t>
            </a:r>
            <a:r>
              <a:rPr lang="ja-JP" altLang="en-US" sz="2400" b="1" dirty="0">
                <a:latin typeface="UD デジタル 教科書体 NP-R" panose="02020400000000000000" pitchFamily="18" charset="-128"/>
                <a:ea typeface="UD デジタル 教科書体 NP-R" panose="02020400000000000000" pitchFamily="18" charset="-128"/>
                <a:cs typeface="Yu Gothic" pitchFamily="34" charset="-120"/>
              </a:rPr>
              <a:t>②</a:t>
            </a:r>
            <a:r>
              <a:rPr lang="en-US" sz="2400" b="1" dirty="0">
                <a:latin typeface="UD デジタル 教科書体 NP-R" panose="02020400000000000000" pitchFamily="18" charset="-128"/>
                <a:ea typeface="UD デジタル 教科書体 NP-R" panose="02020400000000000000" pitchFamily="18" charset="-128"/>
                <a:cs typeface="Yu Gothic" pitchFamily="34" charset="-120"/>
              </a:rPr>
              <a:t>　</a:t>
            </a:r>
            <a:r>
              <a:rPr lang="ja-JP" altLang="en-US" sz="2400" b="1" dirty="0">
                <a:latin typeface="UD デジタル 教科書体 NP-R" panose="02020400000000000000" pitchFamily="18" charset="-128"/>
                <a:ea typeface="UD デジタル 教科書体 NP-R" panose="02020400000000000000" pitchFamily="18" charset="-128"/>
                <a:cs typeface="Yu Gothic" pitchFamily="34" charset="-120"/>
              </a:rPr>
              <a:t>売上・利益を向上させる</a:t>
            </a:r>
            <a:endParaRPr lang="en-US" sz="2400" dirty="0">
              <a:latin typeface="UD デジタル 教科書体 NP-R" panose="02020400000000000000" pitchFamily="18" charset="-128"/>
              <a:ea typeface="UD デジタル 教科書体 NP-R" panose="02020400000000000000" pitchFamily="18" charset="-128"/>
            </a:endParaRPr>
          </a:p>
        </p:txBody>
      </p:sp>
      <p:grpSp>
        <p:nvGrpSpPr>
          <p:cNvPr id="24" name="グループ化 23">
            <a:extLst>
              <a:ext uri="{FF2B5EF4-FFF2-40B4-BE49-F238E27FC236}">
                <a16:creationId xmlns:a16="http://schemas.microsoft.com/office/drawing/2014/main" id="{CF3D0D99-8542-4547-94ED-8CDFD3E59CFE}"/>
              </a:ext>
            </a:extLst>
          </p:cNvPr>
          <p:cNvGrpSpPr/>
          <p:nvPr/>
        </p:nvGrpSpPr>
        <p:grpSpPr>
          <a:xfrm>
            <a:off x="651793" y="3103162"/>
            <a:ext cx="10972800" cy="1767840"/>
            <a:chOff x="609600" y="1767840"/>
            <a:chExt cx="10972800" cy="1767840"/>
          </a:xfrm>
        </p:grpSpPr>
        <p:sp>
          <p:nvSpPr>
            <p:cNvPr id="25" name="Shape 5">
              <a:extLst>
                <a:ext uri="{FF2B5EF4-FFF2-40B4-BE49-F238E27FC236}">
                  <a16:creationId xmlns:a16="http://schemas.microsoft.com/office/drawing/2014/main" id="{CF2F1393-2E0E-FE6C-48D5-5C492B8F3593}"/>
                </a:ext>
              </a:extLst>
            </p:cNvPr>
            <p:cNvSpPr/>
            <p:nvPr/>
          </p:nvSpPr>
          <p:spPr>
            <a:xfrm>
              <a:off x="609600" y="2194560"/>
              <a:ext cx="2560320" cy="1341120"/>
            </a:xfrm>
            <a:prstGeom prst="rect">
              <a:avLst/>
            </a:prstGeom>
            <a:solidFill>
              <a:srgbClr val="1E3A5F"/>
            </a:solidFill>
            <a:ln w="6350">
              <a:solidFill>
                <a:srgbClr val="1E3A5F"/>
              </a:solidFill>
              <a:prstDash val="solid"/>
            </a:ln>
          </p:spPr>
          <p:txBody>
            <a:bodyPr/>
            <a:lstStyle/>
            <a:p>
              <a:endParaRPr lang="ja-JP" altLang="en-US" sz="2400">
                <a:latin typeface="UD デジタル 教科書体 NP-R" panose="02020400000000000000" pitchFamily="18" charset="-128"/>
                <a:ea typeface="UD デジタル 教科書体 NP-R" panose="02020400000000000000" pitchFamily="18" charset="-128"/>
              </a:endParaRPr>
            </a:p>
          </p:txBody>
        </p:sp>
        <p:sp>
          <p:nvSpPr>
            <p:cNvPr id="26" name="Text 6">
              <a:extLst>
                <a:ext uri="{FF2B5EF4-FFF2-40B4-BE49-F238E27FC236}">
                  <a16:creationId xmlns:a16="http://schemas.microsoft.com/office/drawing/2014/main" id="{62A4690C-BB64-D706-B70E-762F34A8BBE0}"/>
                </a:ext>
              </a:extLst>
            </p:cNvPr>
            <p:cNvSpPr/>
            <p:nvPr/>
          </p:nvSpPr>
          <p:spPr>
            <a:xfrm>
              <a:off x="609600" y="2194560"/>
              <a:ext cx="2560320" cy="1341120"/>
            </a:xfrm>
            <a:prstGeom prst="rect">
              <a:avLst/>
            </a:prstGeom>
            <a:noFill/>
            <a:ln/>
          </p:spPr>
          <p:txBody>
            <a:bodyPr wrap="square" lIns="0" tIns="0" rIns="0" bIns="0" rtlCol="0" anchor="ctr"/>
            <a:lstStyle/>
            <a:p>
              <a:pPr algn="ctr"/>
              <a:r>
                <a:rPr lang="en-US" sz="1733" b="1" dirty="0">
                  <a:solidFill>
                    <a:srgbClr val="FFFFFF"/>
                  </a:solidFill>
                  <a:latin typeface="UD デジタル 教科書体 NP-R" panose="02020400000000000000" pitchFamily="18" charset="-128"/>
                  <a:ea typeface="UD デジタル 教科書体 NP-R" panose="02020400000000000000" pitchFamily="18" charset="-128"/>
                  <a:cs typeface="Yu Gothic" pitchFamily="34" charset="-120"/>
                </a:rPr>
                <a:t>業績低迷</a:t>
              </a:r>
              <a:endParaRPr lang="en-US" sz="1733" dirty="0">
                <a:latin typeface="UD デジタル 教科書体 NP-R" panose="02020400000000000000" pitchFamily="18" charset="-128"/>
                <a:ea typeface="UD デジタル 教科書体 NP-R" panose="02020400000000000000" pitchFamily="18" charset="-128"/>
              </a:endParaRPr>
            </a:p>
          </p:txBody>
        </p:sp>
        <p:sp>
          <p:nvSpPr>
            <p:cNvPr id="27" name="Text 7">
              <a:extLst>
                <a:ext uri="{FF2B5EF4-FFF2-40B4-BE49-F238E27FC236}">
                  <a16:creationId xmlns:a16="http://schemas.microsoft.com/office/drawing/2014/main" id="{E3D7B974-D91F-2A97-CF5A-83A707AE303F}"/>
                </a:ext>
              </a:extLst>
            </p:cNvPr>
            <p:cNvSpPr/>
            <p:nvPr/>
          </p:nvSpPr>
          <p:spPr>
            <a:xfrm>
              <a:off x="3145536" y="2682240"/>
              <a:ext cx="243840" cy="365760"/>
            </a:xfrm>
            <a:prstGeom prst="rect">
              <a:avLst/>
            </a:prstGeom>
            <a:noFill/>
            <a:ln/>
          </p:spPr>
          <p:txBody>
            <a:bodyPr wrap="square" lIns="0" tIns="0" rIns="0" bIns="0" rtlCol="0" anchor="ctr"/>
            <a:lstStyle/>
            <a:p>
              <a:pPr algn="ctr"/>
              <a:r>
                <a:rPr lang="en-US" sz="1867" b="1" dirty="0">
                  <a:solidFill>
                    <a:srgbClr val="D97706"/>
                  </a:solidFill>
                  <a:latin typeface="UD デジタル 教科書体 NP-R" panose="02020400000000000000" pitchFamily="18" charset="-128"/>
                  <a:ea typeface="UD デジタル 教科書体 NP-R" panose="02020400000000000000" pitchFamily="18" charset="-128"/>
                  <a:cs typeface="Yu Gothic" pitchFamily="34" charset="-120"/>
                </a:rPr>
                <a:t>▶</a:t>
              </a:r>
              <a:endParaRPr lang="en-US" sz="1867" dirty="0">
                <a:latin typeface="UD デジタル 教科書体 NP-R" panose="02020400000000000000" pitchFamily="18" charset="-128"/>
                <a:ea typeface="UD デジタル 教科書体 NP-R" panose="02020400000000000000" pitchFamily="18" charset="-128"/>
              </a:endParaRPr>
            </a:p>
          </p:txBody>
        </p:sp>
        <p:sp>
          <p:nvSpPr>
            <p:cNvPr id="28" name="Shape 8">
              <a:extLst>
                <a:ext uri="{FF2B5EF4-FFF2-40B4-BE49-F238E27FC236}">
                  <a16:creationId xmlns:a16="http://schemas.microsoft.com/office/drawing/2014/main" id="{9FAE90A9-5F0F-213A-5A1A-96AFD15DFA13}"/>
                </a:ext>
              </a:extLst>
            </p:cNvPr>
            <p:cNvSpPr/>
            <p:nvPr/>
          </p:nvSpPr>
          <p:spPr>
            <a:xfrm>
              <a:off x="3291840" y="2194560"/>
              <a:ext cx="2560320" cy="1341120"/>
            </a:xfrm>
            <a:prstGeom prst="rect">
              <a:avLst/>
            </a:prstGeom>
            <a:solidFill>
              <a:srgbClr val="F8FAFC"/>
            </a:solidFill>
            <a:ln w="6350">
              <a:solidFill>
                <a:srgbClr val="E2E8F0"/>
              </a:solidFill>
              <a:prstDash val="solid"/>
            </a:ln>
          </p:spPr>
          <p:txBody>
            <a:bodyPr/>
            <a:lstStyle/>
            <a:p>
              <a:endParaRPr lang="ja-JP" altLang="en-US" sz="2400">
                <a:latin typeface="UD デジタル 教科書体 NP-R" panose="02020400000000000000" pitchFamily="18" charset="-128"/>
                <a:ea typeface="UD デジタル 教科書体 NP-R" panose="02020400000000000000" pitchFamily="18" charset="-128"/>
              </a:endParaRPr>
            </a:p>
          </p:txBody>
        </p:sp>
        <p:sp>
          <p:nvSpPr>
            <p:cNvPr id="29" name="Text 9">
              <a:extLst>
                <a:ext uri="{FF2B5EF4-FFF2-40B4-BE49-F238E27FC236}">
                  <a16:creationId xmlns:a16="http://schemas.microsoft.com/office/drawing/2014/main" id="{1848237D-30A7-0CF9-DE6F-48E0BE3A237C}"/>
                </a:ext>
              </a:extLst>
            </p:cNvPr>
            <p:cNvSpPr/>
            <p:nvPr/>
          </p:nvSpPr>
          <p:spPr>
            <a:xfrm>
              <a:off x="3291840" y="2194560"/>
              <a:ext cx="2560320" cy="1341120"/>
            </a:xfrm>
            <a:prstGeom prst="rect">
              <a:avLst/>
            </a:prstGeom>
            <a:noFill/>
            <a:ln/>
          </p:spPr>
          <p:txBody>
            <a:bodyPr wrap="square" lIns="0" tIns="0" rIns="0" bIns="0" rtlCol="0" anchor="ctr"/>
            <a:lstStyle/>
            <a:p>
              <a:pPr algn="ctr"/>
              <a:r>
                <a:rPr lang="en-US" sz="1733"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給与・待遇</a:t>
              </a:r>
              <a:endParaRPr lang="en-US" sz="1733" dirty="0">
                <a:latin typeface="UD デジタル 教科書体 NP-R" panose="02020400000000000000" pitchFamily="18" charset="-128"/>
                <a:ea typeface="UD デジタル 教科書体 NP-R" panose="02020400000000000000" pitchFamily="18" charset="-128"/>
              </a:endParaRPr>
            </a:p>
            <a:p>
              <a:pPr algn="ctr"/>
              <a:r>
                <a:rPr lang="en-US" sz="1733"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改善ができない</a:t>
              </a:r>
              <a:endParaRPr lang="en-US" sz="1733" dirty="0">
                <a:latin typeface="UD デジタル 教科書体 NP-R" panose="02020400000000000000" pitchFamily="18" charset="-128"/>
                <a:ea typeface="UD デジタル 教科書体 NP-R" panose="02020400000000000000" pitchFamily="18" charset="-128"/>
              </a:endParaRPr>
            </a:p>
          </p:txBody>
        </p:sp>
        <p:sp>
          <p:nvSpPr>
            <p:cNvPr id="30" name="Text 10">
              <a:extLst>
                <a:ext uri="{FF2B5EF4-FFF2-40B4-BE49-F238E27FC236}">
                  <a16:creationId xmlns:a16="http://schemas.microsoft.com/office/drawing/2014/main" id="{635917A0-5E25-007F-9868-87597161B3B8}"/>
                </a:ext>
              </a:extLst>
            </p:cNvPr>
            <p:cNvSpPr/>
            <p:nvPr/>
          </p:nvSpPr>
          <p:spPr>
            <a:xfrm>
              <a:off x="5827776" y="2682240"/>
              <a:ext cx="243840" cy="365760"/>
            </a:xfrm>
            <a:prstGeom prst="rect">
              <a:avLst/>
            </a:prstGeom>
            <a:noFill/>
            <a:ln/>
          </p:spPr>
          <p:txBody>
            <a:bodyPr wrap="square" lIns="0" tIns="0" rIns="0" bIns="0" rtlCol="0" anchor="ctr"/>
            <a:lstStyle/>
            <a:p>
              <a:pPr algn="ctr"/>
              <a:r>
                <a:rPr lang="en-US" sz="1867" b="1" dirty="0">
                  <a:solidFill>
                    <a:srgbClr val="D97706"/>
                  </a:solidFill>
                  <a:latin typeface="UD デジタル 教科書体 NP-R" panose="02020400000000000000" pitchFamily="18" charset="-128"/>
                  <a:ea typeface="UD デジタル 教科書体 NP-R" panose="02020400000000000000" pitchFamily="18" charset="-128"/>
                  <a:cs typeface="Yu Gothic" pitchFamily="34" charset="-120"/>
                </a:rPr>
                <a:t>▶</a:t>
              </a:r>
              <a:endParaRPr lang="en-US" sz="1867" dirty="0">
                <a:latin typeface="UD デジタル 教科書体 NP-R" panose="02020400000000000000" pitchFamily="18" charset="-128"/>
                <a:ea typeface="UD デジタル 教科書体 NP-R" panose="02020400000000000000" pitchFamily="18" charset="-128"/>
              </a:endParaRPr>
            </a:p>
          </p:txBody>
        </p:sp>
        <p:sp>
          <p:nvSpPr>
            <p:cNvPr id="31" name="Shape 11">
              <a:extLst>
                <a:ext uri="{FF2B5EF4-FFF2-40B4-BE49-F238E27FC236}">
                  <a16:creationId xmlns:a16="http://schemas.microsoft.com/office/drawing/2014/main" id="{FB974CC3-11CE-D8DF-A51D-E7455C270598}"/>
                </a:ext>
              </a:extLst>
            </p:cNvPr>
            <p:cNvSpPr/>
            <p:nvPr/>
          </p:nvSpPr>
          <p:spPr>
            <a:xfrm>
              <a:off x="5974080" y="2194560"/>
              <a:ext cx="2560320" cy="1341120"/>
            </a:xfrm>
            <a:prstGeom prst="rect">
              <a:avLst/>
            </a:prstGeom>
            <a:solidFill>
              <a:srgbClr val="F8FAFC"/>
            </a:solidFill>
            <a:ln w="6350">
              <a:solidFill>
                <a:srgbClr val="E2E8F0"/>
              </a:solidFill>
              <a:prstDash val="solid"/>
            </a:ln>
          </p:spPr>
          <p:txBody>
            <a:bodyPr/>
            <a:lstStyle/>
            <a:p>
              <a:endParaRPr lang="ja-JP" altLang="en-US" sz="2400">
                <a:latin typeface="UD デジタル 教科書体 NP-R" panose="02020400000000000000" pitchFamily="18" charset="-128"/>
                <a:ea typeface="UD デジタル 教科書体 NP-R" panose="02020400000000000000" pitchFamily="18" charset="-128"/>
              </a:endParaRPr>
            </a:p>
          </p:txBody>
        </p:sp>
        <p:sp>
          <p:nvSpPr>
            <p:cNvPr id="32" name="Text 12">
              <a:extLst>
                <a:ext uri="{FF2B5EF4-FFF2-40B4-BE49-F238E27FC236}">
                  <a16:creationId xmlns:a16="http://schemas.microsoft.com/office/drawing/2014/main" id="{F1ED5EA6-8DD8-6082-A35E-9A899309CAC4}"/>
                </a:ext>
              </a:extLst>
            </p:cNvPr>
            <p:cNvSpPr/>
            <p:nvPr/>
          </p:nvSpPr>
          <p:spPr>
            <a:xfrm>
              <a:off x="5974080" y="2194560"/>
              <a:ext cx="2560320" cy="1341120"/>
            </a:xfrm>
            <a:prstGeom prst="rect">
              <a:avLst/>
            </a:prstGeom>
            <a:noFill/>
            <a:ln/>
          </p:spPr>
          <p:txBody>
            <a:bodyPr wrap="square" lIns="0" tIns="0" rIns="0" bIns="0" rtlCol="0" anchor="ctr"/>
            <a:lstStyle/>
            <a:p>
              <a:pPr algn="ctr"/>
              <a:r>
                <a:rPr lang="en-US" sz="1733"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従業員の</a:t>
              </a:r>
              <a:endParaRPr lang="en-US" sz="1733" dirty="0">
                <a:latin typeface="UD デジタル 教科書体 NP-R" panose="02020400000000000000" pitchFamily="18" charset="-128"/>
                <a:ea typeface="UD デジタル 教科書体 NP-R" panose="02020400000000000000" pitchFamily="18" charset="-128"/>
              </a:endParaRPr>
            </a:p>
            <a:p>
              <a:pPr algn="ctr"/>
              <a:r>
                <a:rPr lang="en-US" sz="1733"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先行き不安</a:t>
              </a:r>
              <a:endParaRPr lang="en-US" sz="1733" dirty="0">
                <a:latin typeface="UD デジタル 教科書体 NP-R" panose="02020400000000000000" pitchFamily="18" charset="-128"/>
                <a:ea typeface="UD デジタル 教科書体 NP-R" panose="02020400000000000000" pitchFamily="18" charset="-128"/>
              </a:endParaRPr>
            </a:p>
          </p:txBody>
        </p:sp>
        <p:sp>
          <p:nvSpPr>
            <p:cNvPr id="33" name="Text 13">
              <a:extLst>
                <a:ext uri="{FF2B5EF4-FFF2-40B4-BE49-F238E27FC236}">
                  <a16:creationId xmlns:a16="http://schemas.microsoft.com/office/drawing/2014/main" id="{15683D53-E068-A56A-4319-049F2AF32B0E}"/>
                </a:ext>
              </a:extLst>
            </p:cNvPr>
            <p:cNvSpPr/>
            <p:nvPr/>
          </p:nvSpPr>
          <p:spPr>
            <a:xfrm>
              <a:off x="8510016" y="2682240"/>
              <a:ext cx="243840" cy="365760"/>
            </a:xfrm>
            <a:prstGeom prst="rect">
              <a:avLst/>
            </a:prstGeom>
            <a:noFill/>
            <a:ln/>
          </p:spPr>
          <p:txBody>
            <a:bodyPr wrap="square" lIns="0" tIns="0" rIns="0" bIns="0" rtlCol="0" anchor="ctr"/>
            <a:lstStyle/>
            <a:p>
              <a:pPr algn="ctr"/>
              <a:r>
                <a:rPr lang="en-US" sz="1867" b="1" dirty="0">
                  <a:solidFill>
                    <a:srgbClr val="D97706"/>
                  </a:solidFill>
                  <a:latin typeface="UD デジタル 教科書体 NP-R" panose="02020400000000000000" pitchFamily="18" charset="-128"/>
                  <a:ea typeface="UD デジタル 教科書体 NP-R" panose="02020400000000000000" pitchFamily="18" charset="-128"/>
                  <a:cs typeface="Yu Gothic" pitchFamily="34" charset="-120"/>
                </a:rPr>
                <a:t>▶</a:t>
              </a:r>
              <a:endParaRPr lang="en-US" sz="1867" dirty="0">
                <a:latin typeface="UD デジタル 教科書体 NP-R" panose="02020400000000000000" pitchFamily="18" charset="-128"/>
                <a:ea typeface="UD デジタル 教科書体 NP-R" panose="02020400000000000000" pitchFamily="18" charset="-128"/>
              </a:endParaRPr>
            </a:p>
          </p:txBody>
        </p:sp>
        <p:sp>
          <p:nvSpPr>
            <p:cNvPr id="34" name="Shape 14">
              <a:extLst>
                <a:ext uri="{FF2B5EF4-FFF2-40B4-BE49-F238E27FC236}">
                  <a16:creationId xmlns:a16="http://schemas.microsoft.com/office/drawing/2014/main" id="{92B41B99-C5C6-B90E-B1F1-0350D63B3625}"/>
                </a:ext>
              </a:extLst>
            </p:cNvPr>
            <p:cNvSpPr/>
            <p:nvPr/>
          </p:nvSpPr>
          <p:spPr>
            <a:xfrm>
              <a:off x="8656320" y="2194560"/>
              <a:ext cx="2926080" cy="1341120"/>
            </a:xfrm>
            <a:prstGeom prst="rect">
              <a:avLst/>
            </a:prstGeom>
            <a:solidFill>
              <a:srgbClr val="F8FAFC"/>
            </a:solidFill>
            <a:ln w="6350">
              <a:solidFill>
                <a:srgbClr val="E2E8F0"/>
              </a:solidFill>
              <a:prstDash val="solid"/>
            </a:ln>
          </p:spPr>
          <p:txBody>
            <a:bodyPr/>
            <a:lstStyle/>
            <a:p>
              <a:endParaRPr lang="ja-JP" altLang="en-US" sz="2400">
                <a:latin typeface="UD デジタル 教科書体 NP-R" panose="02020400000000000000" pitchFamily="18" charset="-128"/>
                <a:ea typeface="UD デジタル 教科書体 NP-R" panose="02020400000000000000" pitchFamily="18" charset="-128"/>
              </a:endParaRPr>
            </a:p>
          </p:txBody>
        </p:sp>
        <p:sp>
          <p:nvSpPr>
            <p:cNvPr id="35" name="Text 15">
              <a:extLst>
                <a:ext uri="{FF2B5EF4-FFF2-40B4-BE49-F238E27FC236}">
                  <a16:creationId xmlns:a16="http://schemas.microsoft.com/office/drawing/2014/main" id="{7D600ADF-C2B5-6597-C22A-165F16C9D712}"/>
                </a:ext>
              </a:extLst>
            </p:cNvPr>
            <p:cNvSpPr/>
            <p:nvPr/>
          </p:nvSpPr>
          <p:spPr>
            <a:xfrm>
              <a:off x="8656320" y="2194560"/>
              <a:ext cx="2926080" cy="1341120"/>
            </a:xfrm>
            <a:prstGeom prst="rect">
              <a:avLst/>
            </a:prstGeom>
            <a:noFill/>
            <a:ln/>
          </p:spPr>
          <p:txBody>
            <a:bodyPr wrap="square" lIns="0" tIns="0" rIns="0" bIns="0" rtlCol="0" anchor="ctr"/>
            <a:lstStyle/>
            <a:p>
              <a:pPr algn="ctr"/>
              <a:r>
                <a:rPr lang="en-US" sz="1733"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離職・転職の</a:t>
              </a:r>
              <a:endParaRPr lang="en-US" sz="1733" dirty="0">
                <a:latin typeface="UD デジタル 教科書体 NP-R" panose="02020400000000000000" pitchFamily="18" charset="-128"/>
                <a:ea typeface="UD デジタル 教科書体 NP-R" panose="02020400000000000000" pitchFamily="18" charset="-128"/>
              </a:endParaRPr>
            </a:p>
            <a:p>
              <a:pPr algn="ctr"/>
              <a:r>
                <a:rPr lang="en-US" sz="1733"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検討</a:t>
              </a:r>
              <a:endParaRPr lang="en-US" sz="1733" dirty="0">
                <a:latin typeface="UD デジタル 教科書体 NP-R" panose="02020400000000000000" pitchFamily="18" charset="-128"/>
                <a:ea typeface="UD デジタル 教科書体 NP-R" panose="02020400000000000000" pitchFamily="18" charset="-128"/>
              </a:endParaRPr>
            </a:p>
          </p:txBody>
        </p:sp>
        <p:sp>
          <p:nvSpPr>
            <p:cNvPr id="36" name="Text 16">
              <a:extLst>
                <a:ext uri="{FF2B5EF4-FFF2-40B4-BE49-F238E27FC236}">
                  <a16:creationId xmlns:a16="http://schemas.microsoft.com/office/drawing/2014/main" id="{D7A5657B-FC46-48BE-921A-7781EFD0D9B1}"/>
                </a:ext>
              </a:extLst>
            </p:cNvPr>
            <p:cNvSpPr/>
            <p:nvPr/>
          </p:nvSpPr>
          <p:spPr>
            <a:xfrm>
              <a:off x="609600" y="1767840"/>
              <a:ext cx="10972800" cy="365760"/>
            </a:xfrm>
            <a:prstGeom prst="rect">
              <a:avLst/>
            </a:prstGeom>
            <a:noFill/>
            <a:ln/>
          </p:spPr>
          <p:txBody>
            <a:bodyPr wrap="square" lIns="0" tIns="0" rIns="0" bIns="0" rtlCol="0" anchor="ctr"/>
            <a:lstStyle/>
            <a:p>
              <a:r>
                <a:rPr lang="en-US" sz="1467" i="1" dirty="0">
                  <a:solidFill>
                    <a:srgbClr val="6B7280"/>
                  </a:solidFill>
                  <a:latin typeface="UD デジタル 教科書体 NP-R" panose="02020400000000000000" pitchFamily="18" charset="-128"/>
                  <a:ea typeface="UD デジタル 教科書体 NP-R" panose="02020400000000000000" pitchFamily="18" charset="-128"/>
                  <a:cs typeface="Yu Gothic" pitchFamily="34" charset="-120"/>
                </a:rPr>
                <a:t>離職の悪循環</a:t>
              </a:r>
              <a:endParaRPr lang="en-US" sz="1467" dirty="0">
                <a:latin typeface="UD デジタル 教科書体 NP-R" panose="02020400000000000000" pitchFamily="18" charset="-128"/>
                <a:ea typeface="UD デジタル 教科書体 NP-R" panose="02020400000000000000" pitchFamily="18" charset="-128"/>
              </a:endParaRPr>
            </a:p>
          </p:txBody>
        </p:sp>
      </p:grpSp>
      <p:sp>
        <p:nvSpPr>
          <p:cNvPr id="37" name="Text 17">
            <a:extLst>
              <a:ext uri="{FF2B5EF4-FFF2-40B4-BE49-F238E27FC236}">
                <a16:creationId xmlns:a16="http://schemas.microsoft.com/office/drawing/2014/main" id="{3461BBC1-87F6-1229-3455-AFC469283B9D}"/>
              </a:ext>
            </a:extLst>
          </p:cNvPr>
          <p:cNvSpPr/>
          <p:nvPr/>
        </p:nvSpPr>
        <p:spPr>
          <a:xfrm>
            <a:off x="5626129" y="4957995"/>
            <a:ext cx="731520" cy="426720"/>
          </a:xfrm>
          <a:prstGeom prst="rect">
            <a:avLst/>
          </a:prstGeom>
          <a:noFill/>
          <a:ln/>
        </p:spPr>
        <p:txBody>
          <a:bodyPr wrap="square" lIns="0" tIns="0" rIns="0" bIns="0" rtlCol="0" anchor="ctr"/>
          <a:lstStyle/>
          <a:p>
            <a:pPr algn="ctr"/>
            <a:r>
              <a:rPr lang="en-US" sz="2400" b="1" dirty="0">
                <a:solidFill>
                  <a:srgbClr val="0891B2"/>
                </a:solidFill>
                <a:latin typeface="Yu Gothic" pitchFamily="34" charset="0"/>
                <a:ea typeface="Yu Gothic" pitchFamily="34" charset="-122"/>
                <a:cs typeface="Yu Gothic" pitchFamily="34" charset="-120"/>
              </a:rPr>
              <a:t>↓</a:t>
            </a:r>
            <a:endParaRPr lang="en-US" sz="2400" dirty="0"/>
          </a:p>
        </p:txBody>
      </p:sp>
      <p:sp>
        <p:nvSpPr>
          <p:cNvPr id="38" name="Text 4">
            <a:extLst>
              <a:ext uri="{FF2B5EF4-FFF2-40B4-BE49-F238E27FC236}">
                <a16:creationId xmlns:a16="http://schemas.microsoft.com/office/drawing/2014/main" id="{A42DE71A-7647-9277-D7A1-4D65D1D1E95A}"/>
              </a:ext>
            </a:extLst>
          </p:cNvPr>
          <p:cNvSpPr/>
          <p:nvPr/>
        </p:nvSpPr>
        <p:spPr>
          <a:xfrm>
            <a:off x="1170039" y="5302383"/>
            <a:ext cx="9842090" cy="1341119"/>
          </a:xfrm>
          <a:prstGeom prst="rect">
            <a:avLst/>
          </a:prstGeom>
          <a:noFill/>
          <a:ln/>
        </p:spPr>
        <p:txBody>
          <a:bodyPr wrap="square" lIns="0" tIns="0" rIns="0" bIns="0" rtlCol="0" anchor="ctr"/>
          <a:lstStyle/>
          <a:p>
            <a:r>
              <a:rPr lang="ja-JP" altLang="en-US" sz="2400" dirty="0">
                <a:latin typeface="UD デジタル 教科書体 NP-R" panose="02020400000000000000" pitchFamily="18" charset="-128"/>
                <a:ea typeface="UD デジタル 教科書体 NP-R" panose="02020400000000000000" pitchFamily="18" charset="-128"/>
              </a:rPr>
              <a:t>業績が悪化すると、定着においても出来ることが少なくなる。</a:t>
            </a:r>
            <a:endParaRPr lang="en-US" altLang="ja-JP" sz="2400" dirty="0">
              <a:latin typeface="UD デジタル 教科書体 NP-R" panose="02020400000000000000" pitchFamily="18" charset="-128"/>
              <a:ea typeface="UD デジタル 教科書体 NP-R" panose="02020400000000000000" pitchFamily="18" charset="-128"/>
            </a:endParaRPr>
          </a:p>
          <a:p>
            <a:r>
              <a:rPr lang="ja-JP" altLang="en-US" sz="2400" dirty="0">
                <a:latin typeface="UD デジタル 教科書体 NP-R" panose="02020400000000000000" pitchFamily="18" charset="-128"/>
                <a:ea typeface="UD デジタル 教科書体 NP-R" panose="02020400000000000000" pitchFamily="18" charset="-128"/>
              </a:rPr>
              <a:t>根本的には売上・利益を向上することである。</a:t>
            </a:r>
            <a:endParaRPr lang="en-US" altLang="ja-JP" sz="2400" dirty="0">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2717579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E3D47-0A64-8EEF-FE6F-F4652747AB63}"/>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7C43E67C-3B37-11E8-F240-ED9CC9D3D683}"/>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3</a:t>
            </a:fld>
            <a:endParaRPr kumimoji="1" lang="ja-JP" altLang="en-US" dirty="0"/>
          </a:p>
        </p:txBody>
      </p:sp>
      <p:graphicFrame>
        <p:nvGraphicFramePr>
          <p:cNvPr id="16" name="表 15">
            <a:extLst>
              <a:ext uri="{FF2B5EF4-FFF2-40B4-BE49-F238E27FC236}">
                <a16:creationId xmlns:a16="http://schemas.microsoft.com/office/drawing/2014/main" id="{EE13F8AA-D83B-9215-4BED-3E85C8745A71}"/>
              </a:ext>
            </a:extLst>
          </p:cNvPr>
          <p:cNvGraphicFramePr>
            <a:graphicFrameLocks noGrp="1"/>
          </p:cNvGraphicFramePr>
          <p:nvPr>
            <p:extLst>
              <p:ext uri="{D42A27DB-BD31-4B8C-83A1-F6EECF244321}">
                <p14:modId xmlns:p14="http://schemas.microsoft.com/office/powerpoint/2010/main" val="1306317321"/>
              </p:ext>
            </p:extLst>
          </p:nvPr>
        </p:nvGraphicFramePr>
        <p:xfrm>
          <a:off x="534176" y="1413494"/>
          <a:ext cx="5926709" cy="4593137"/>
        </p:xfrm>
        <a:graphic>
          <a:graphicData uri="http://schemas.openxmlformats.org/drawingml/2006/table">
            <a:tbl>
              <a:tblPr firstRow="1" firstCol="1" bandRow="1">
                <a:tableStyleId>{5C22544A-7EE6-4342-B048-85BDC9FD1C3A}</a:tableStyleId>
              </a:tblPr>
              <a:tblGrid>
                <a:gridCol w="2682873">
                  <a:extLst>
                    <a:ext uri="{9D8B030D-6E8A-4147-A177-3AD203B41FA5}">
                      <a16:colId xmlns:a16="http://schemas.microsoft.com/office/drawing/2014/main" val="1311844278"/>
                    </a:ext>
                  </a:extLst>
                </a:gridCol>
                <a:gridCol w="3243836">
                  <a:extLst>
                    <a:ext uri="{9D8B030D-6E8A-4147-A177-3AD203B41FA5}">
                      <a16:colId xmlns:a16="http://schemas.microsoft.com/office/drawing/2014/main" val="1991311720"/>
                    </a:ext>
                  </a:extLst>
                </a:gridCol>
              </a:tblGrid>
              <a:tr h="546802">
                <a:tc gridSpan="2">
                  <a:txBody>
                    <a:bodyPr/>
                    <a:lstStyle/>
                    <a:p>
                      <a:pPr>
                        <a:buNone/>
                      </a:pPr>
                      <a:r>
                        <a:rPr lang="ja-JP" sz="2000" kern="0" dirty="0">
                          <a:effectLst/>
                          <a:latin typeface="UD デジタル 教科書体 NP-R" panose="02020400000000000000" pitchFamily="18" charset="-128"/>
                          <a:ea typeface="UD デジタル 教科書体 NP-R" panose="02020400000000000000" pitchFamily="18" charset="-128"/>
                        </a:rPr>
                        <a:t>日本の生産年齢人口</a:t>
                      </a:r>
                      <a:endParaRPr lang="ja-JP" sz="18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tc>
                <a:tc hMerge="1">
                  <a:txBody>
                    <a:bodyPr/>
                    <a:lstStyle/>
                    <a:p>
                      <a:endParaRPr kumimoji="1" lang="ja-JP" altLang="en-US"/>
                    </a:p>
                  </a:txBody>
                  <a:tcPr/>
                </a:tc>
                <a:extLst>
                  <a:ext uri="{0D108BD9-81ED-4DB2-BD59-A6C34878D82A}">
                    <a16:rowId xmlns:a16="http://schemas.microsoft.com/office/drawing/2014/main" val="44484189"/>
                  </a:ext>
                </a:extLst>
              </a:tr>
              <a:tr h="546802">
                <a:tc>
                  <a:txBody>
                    <a:bodyPr/>
                    <a:lstStyle/>
                    <a:p>
                      <a:pPr>
                        <a:buNone/>
                      </a:pPr>
                      <a:r>
                        <a:rPr lang="en-US" sz="2000" kern="0" dirty="0">
                          <a:effectLst/>
                          <a:latin typeface="UD デジタル 教科書体 NP-R" panose="02020400000000000000" pitchFamily="18" charset="-128"/>
                          <a:ea typeface="UD デジタル 教科書体 NP-R" panose="02020400000000000000" pitchFamily="18" charset="-128"/>
                        </a:rPr>
                        <a:t>1995</a:t>
                      </a:r>
                      <a:r>
                        <a:rPr lang="ja-JP" sz="2000" kern="0" dirty="0">
                          <a:effectLst/>
                          <a:latin typeface="UD デジタル 教科書体 NP-R" panose="02020400000000000000" pitchFamily="18" charset="-128"/>
                          <a:ea typeface="UD デジタル 教科書体 NP-R" panose="02020400000000000000" pitchFamily="18" charset="-128"/>
                        </a:rPr>
                        <a:t>年</a:t>
                      </a:r>
                      <a:endParaRPr lang="ja-JP" sz="18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tc>
                <a:tc>
                  <a:txBody>
                    <a:bodyPr/>
                    <a:lstStyle/>
                    <a:p>
                      <a:pPr>
                        <a:buNone/>
                      </a:pPr>
                      <a:r>
                        <a:rPr lang="ja-JP" sz="2000" kern="0" dirty="0">
                          <a:effectLst/>
                          <a:latin typeface="UD デジタル 教科書体 NP-R" panose="02020400000000000000" pitchFamily="18" charset="-128"/>
                          <a:ea typeface="UD デジタル 教科書体 NP-R" panose="02020400000000000000" pitchFamily="18" charset="-128"/>
                        </a:rPr>
                        <a:t>約</a:t>
                      </a:r>
                      <a:r>
                        <a:rPr lang="en-US" sz="2000" kern="0" dirty="0">
                          <a:effectLst/>
                          <a:latin typeface="UD デジタル 教科書体 NP-R" panose="02020400000000000000" pitchFamily="18" charset="-128"/>
                          <a:ea typeface="UD デジタル 教科書体 NP-R" panose="02020400000000000000" pitchFamily="18" charset="-128"/>
                        </a:rPr>
                        <a:t>8,716</a:t>
                      </a:r>
                      <a:r>
                        <a:rPr lang="ja-JP" sz="2000" kern="0" dirty="0">
                          <a:effectLst/>
                          <a:latin typeface="UD デジタル 教科書体 NP-R" panose="02020400000000000000" pitchFamily="18" charset="-128"/>
                          <a:ea typeface="UD デジタル 教科書体 NP-R" panose="02020400000000000000" pitchFamily="18" charset="-128"/>
                        </a:rPr>
                        <a:t>万人</a:t>
                      </a:r>
                      <a:endParaRPr lang="ja-JP" sz="18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tc>
                <a:extLst>
                  <a:ext uri="{0D108BD9-81ED-4DB2-BD59-A6C34878D82A}">
                    <a16:rowId xmlns:a16="http://schemas.microsoft.com/office/drawing/2014/main" val="1140344229"/>
                  </a:ext>
                </a:extLst>
              </a:tr>
              <a:tr h="546802">
                <a:tc>
                  <a:txBody>
                    <a:bodyPr/>
                    <a:lstStyle/>
                    <a:p>
                      <a:pPr>
                        <a:buNone/>
                      </a:pPr>
                      <a:r>
                        <a:rPr lang="en-US" sz="2000" kern="0" dirty="0">
                          <a:effectLst/>
                          <a:latin typeface="UD デジタル 教科書体 NP-R" panose="02020400000000000000" pitchFamily="18" charset="-128"/>
                          <a:ea typeface="UD デジタル 教科書体 NP-R" panose="02020400000000000000" pitchFamily="18" charset="-128"/>
                        </a:rPr>
                        <a:t>2000</a:t>
                      </a:r>
                      <a:r>
                        <a:rPr lang="ja-JP" sz="2000" kern="0" dirty="0">
                          <a:effectLst/>
                          <a:latin typeface="UD デジタル 教科書体 NP-R" panose="02020400000000000000" pitchFamily="18" charset="-128"/>
                          <a:ea typeface="UD デジタル 教科書体 NP-R" panose="02020400000000000000" pitchFamily="18" charset="-128"/>
                        </a:rPr>
                        <a:t>年</a:t>
                      </a:r>
                      <a:endParaRPr lang="ja-JP" sz="18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tc>
                <a:tc>
                  <a:txBody>
                    <a:bodyPr/>
                    <a:lstStyle/>
                    <a:p>
                      <a:pPr>
                        <a:buNone/>
                      </a:pPr>
                      <a:r>
                        <a:rPr lang="ja-JP" sz="2000" kern="0" dirty="0">
                          <a:effectLst/>
                          <a:latin typeface="UD デジタル 教科書体 NP-R" panose="02020400000000000000" pitchFamily="18" charset="-128"/>
                          <a:ea typeface="UD デジタル 教科書体 NP-R" panose="02020400000000000000" pitchFamily="18" charset="-128"/>
                        </a:rPr>
                        <a:t>約</a:t>
                      </a:r>
                      <a:r>
                        <a:rPr lang="en-US" sz="2000" kern="0" dirty="0">
                          <a:effectLst/>
                          <a:latin typeface="UD デジタル 教科書体 NP-R" panose="02020400000000000000" pitchFamily="18" charset="-128"/>
                          <a:ea typeface="UD デジタル 教科書体 NP-R" panose="02020400000000000000" pitchFamily="18" charset="-128"/>
                        </a:rPr>
                        <a:t>8,638</a:t>
                      </a:r>
                      <a:r>
                        <a:rPr lang="ja-JP" sz="2000" kern="0" dirty="0">
                          <a:effectLst/>
                          <a:latin typeface="UD デジタル 教科書体 NP-R" panose="02020400000000000000" pitchFamily="18" charset="-128"/>
                          <a:ea typeface="UD デジタル 教科書体 NP-R" panose="02020400000000000000" pitchFamily="18" charset="-128"/>
                        </a:rPr>
                        <a:t>万人</a:t>
                      </a:r>
                      <a:endParaRPr lang="ja-JP" sz="18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tc>
                <a:extLst>
                  <a:ext uri="{0D108BD9-81ED-4DB2-BD59-A6C34878D82A}">
                    <a16:rowId xmlns:a16="http://schemas.microsoft.com/office/drawing/2014/main" val="1092169437"/>
                  </a:ext>
                </a:extLst>
              </a:tr>
              <a:tr h="546802">
                <a:tc>
                  <a:txBody>
                    <a:bodyPr/>
                    <a:lstStyle/>
                    <a:p>
                      <a:pPr>
                        <a:buNone/>
                      </a:pPr>
                      <a:r>
                        <a:rPr lang="en-US" sz="2000" kern="0" dirty="0">
                          <a:effectLst/>
                          <a:latin typeface="UD デジタル 教科書体 NP-R" panose="02020400000000000000" pitchFamily="18" charset="-128"/>
                          <a:ea typeface="UD デジタル 教科書体 NP-R" panose="02020400000000000000" pitchFamily="18" charset="-128"/>
                        </a:rPr>
                        <a:t>2005</a:t>
                      </a:r>
                      <a:r>
                        <a:rPr lang="ja-JP" sz="2000" kern="0">
                          <a:effectLst/>
                          <a:latin typeface="UD デジタル 教科書体 NP-R" panose="02020400000000000000" pitchFamily="18" charset="-128"/>
                          <a:ea typeface="UD デジタル 教科書体 NP-R" panose="02020400000000000000" pitchFamily="18" charset="-128"/>
                        </a:rPr>
                        <a:t>年</a:t>
                      </a:r>
                      <a:endParaRPr lang="ja-JP" sz="1800" kern="10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tc>
                <a:tc>
                  <a:txBody>
                    <a:bodyPr/>
                    <a:lstStyle/>
                    <a:p>
                      <a:pPr>
                        <a:buNone/>
                      </a:pPr>
                      <a:r>
                        <a:rPr lang="ja-JP" sz="2000" kern="0" dirty="0">
                          <a:effectLst/>
                          <a:latin typeface="UD デジタル 教科書体 NP-R" panose="02020400000000000000" pitchFamily="18" charset="-128"/>
                          <a:ea typeface="UD デジタル 教科書体 NP-R" panose="02020400000000000000" pitchFamily="18" charset="-128"/>
                        </a:rPr>
                        <a:t>約</a:t>
                      </a:r>
                      <a:r>
                        <a:rPr lang="en-US" sz="2000" kern="0" dirty="0">
                          <a:effectLst/>
                          <a:latin typeface="UD デジタル 教科書体 NP-R" panose="02020400000000000000" pitchFamily="18" charset="-128"/>
                          <a:ea typeface="UD デジタル 教科書体 NP-R" panose="02020400000000000000" pitchFamily="18" charset="-128"/>
                        </a:rPr>
                        <a:t>8,409</a:t>
                      </a:r>
                      <a:r>
                        <a:rPr lang="ja-JP" sz="2000" kern="0" dirty="0">
                          <a:effectLst/>
                          <a:latin typeface="UD デジタル 教科書体 NP-R" panose="02020400000000000000" pitchFamily="18" charset="-128"/>
                          <a:ea typeface="UD デジタル 教科書体 NP-R" panose="02020400000000000000" pitchFamily="18" charset="-128"/>
                        </a:rPr>
                        <a:t>万人</a:t>
                      </a:r>
                      <a:endParaRPr lang="ja-JP" sz="18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tc>
                <a:extLst>
                  <a:ext uri="{0D108BD9-81ED-4DB2-BD59-A6C34878D82A}">
                    <a16:rowId xmlns:a16="http://schemas.microsoft.com/office/drawing/2014/main" val="1871149935"/>
                  </a:ext>
                </a:extLst>
              </a:tr>
              <a:tr h="546802">
                <a:tc>
                  <a:txBody>
                    <a:bodyPr/>
                    <a:lstStyle/>
                    <a:p>
                      <a:pPr>
                        <a:buNone/>
                      </a:pPr>
                      <a:r>
                        <a:rPr lang="en-US" sz="2000" kern="0" dirty="0">
                          <a:effectLst/>
                          <a:latin typeface="UD デジタル 教科書体 NP-R" panose="02020400000000000000" pitchFamily="18" charset="-128"/>
                          <a:ea typeface="UD デジタル 教科書体 NP-R" panose="02020400000000000000" pitchFamily="18" charset="-128"/>
                        </a:rPr>
                        <a:t>2010</a:t>
                      </a:r>
                      <a:r>
                        <a:rPr lang="ja-JP" sz="2000" kern="0">
                          <a:effectLst/>
                          <a:latin typeface="UD デジタル 教科書体 NP-R" panose="02020400000000000000" pitchFamily="18" charset="-128"/>
                          <a:ea typeface="UD デジタル 教科書体 NP-R" panose="02020400000000000000" pitchFamily="18" charset="-128"/>
                        </a:rPr>
                        <a:t>年</a:t>
                      </a:r>
                      <a:endParaRPr lang="ja-JP" sz="1800" kern="10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tc>
                <a:tc>
                  <a:txBody>
                    <a:bodyPr/>
                    <a:lstStyle/>
                    <a:p>
                      <a:pPr>
                        <a:buNone/>
                      </a:pPr>
                      <a:r>
                        <a:rPr lang="ja-JP" sz="2000" kern="0" dirty="0">
                          <a:effectLst/>
                          <a:latin typeface="UD デジタル 教科書体 NP-R" panose="02020400000000000000" pitchFamily="18" charset="-128"/>
                          <a:ea typeface="UD デジタル 教科書体 NP-R" panose="02020400000000000000" pitchFamily="18" charset="-128"/>
                        </a:rPr>
                        <a:t>約</a:t>
                      </a:r>
                      <a:r>
                        <a:rPr lang="en-US" sz="2000" kern="0" dirty="0">
                          <a:effectLst/>
                          <a:latin typeface="UD デジタル 教科書体 NP-R" panose="02020400000000000000" pitchFamily="18" charset="-128"/>
                          <a:ea typeface="UD デジタル 教科書体 NP-R" panose="02020400000000000000" pitchFamily="18" charset="-128"/>
                        </a:rPr>
                        <a:t>8,173</a:t>
                      </a:r>
                      <a:r>
                        <a:rPr lang="ja-JP" sz="2000" kern="0" dirty="0">
                          <a:effectLst/>
                          <a:latin typeface="UD デジタル 教科書体 NP-R" panose="02020400000000000000" pitchFamily="18" charset="-128"/>
                          <a:ea typeface="UD デジタル 教科書体 NP-R" panose="02020400000000000000" pitchFamily="18" charset="-128"/>
                        </a:rPr>
                        <a:t>万人</a:t>
                      </a:r>
                      <a:endParaRPr lang="ja-JP" sz="18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tc>
                <a:extLst>
                  <a:ext uri="{0D108BD9-81ED-4DB2-BD59-A6C34878D82A}">
                    <a16:rowId xmlns:a16="http://schemas.microsoft.com/office/drawing/2014/main" val="3463495048"/>
                  </a:ext>
                </a:extLst>
              </a:tr>
              <a:tr h="546802">
                <a:tc>
                  <a:txBody>
                    <a:bodyPr/>
                    <a:lstStyle/>
                    <a:p>
                      <a:pPr>
                        <a:buNone/>
                      </a:pPr>
                      <a:r>
                        <a:rPr lang="en-US" sz="2000" kern="0" dirty="0">
                          <a:effectLst/>
                          <a:latin typeface="UD デジタル 教科書体 NP-R" panose="02020400000000000000" pitchFamily="18" charset="-128"/>
                          <a:ea typeface="UD デジタル 教科書体 NP-R" panose="02020400000000000000" pitchFamily="18" charset="-128"/>
                        </a:rPr>
                        <a:t>2015</a:t>
                      </a:r>
                      <a:r>
                        <a:rPr lang="ja-JP" sz="2000" kern="0" dirty="0">
                          <a:effectLst/>
                          <a:latin typeface="UD デジタル 教科書体 NP-R" panose="02020400000000000000" pitchFamily="18" charset="-128"/>
                          <a:ea typeface="UD デジタル 教科書体 NP-R" panose="02020400000000000000" pitchFamily="18" charset="-128"/>
                        </a:rPr>
                        <a:t>年</a:t>
                      </a:r>
                      <a:endParaRPr lang="ja-JP" sz="18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tc>
                <a:tc>
                  <a:txBody>
                    <a:bodyPr/>
                    <a:lstStyle/>
                    <a:p>
                      <a:pPr>
                        <a:buNone/>
                      </a:pPr>
                      <a:r>
                        <a:rPr lang="ja-JP" sz="2000" kern="0" dirty="0">
                          <a:effectLst/>
                          <a:latin typeface="UD デジタル 教科書体 NP-R" panose="02020400000000000000" pitchFamily="18" charset="-128"/>
                          <a:ea typeface="UD デジタル 教科書体 NP-R" panose="02020400000000000000" pitchFamily="18" charset="-128"/>
                        </a:rPr>
                        <a:t>約</a:t>
                      </a:r>
                      <a:r>
                        <a:rPr lang="en-US" sz="2000" kern="0" dirty="0">
                          <a:effectLst/>
                          <a:latin typeface="UD デジタル 教科書体 NP-R" panose="02020400000000000000" pitchFamily="18" charset="-128"/>
                          <a:ea typeface="UD デジタル 教科書体 NP-R" panose="02020400000000000000" pitchFamily="18" charset="-128"/>
                        </a:rPr>
                        <a:t>7,629</a:t>
                      </a:r>
                      <a:r>
                        <a:rPr lang="ja-JP" sz="2000" kern="0" dirty="0">
                          <a:effectLst/>
                          <a:latin typeface="UD デジタル 教科書体 NP-R" panose="02020400000000000000" pitchFamily="18" charset="-128"/>
                          <a:ea typeface="UD デジタル 教科書体 NP-R" panose="02020400000000000000" pitchFamily="18" charset="-128"/>
                        </a:rPr>
                        <a:t>万人</a:t>
                      </a:r>
                      <a:endParaRPr lang="ja-JP" sz="18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tc>
                <a:extLst>
                  <a:ext uri="{0D108BD9-81ED-4DB2-BD59-A6C34878D82A}">
                    <a16:rowId xmlns:a16="http://schemas.microsoft.com/office/drawing/2014/main" val="1374243895"/>
                  </a:ext>
                </a:extLst>
              </a:tr>
              <a:tr h="546802">
                <a:tc>
                  <a:txBody>
                    <a:bodyPr/>
                    <a:lstStyle/>
                    <a:p>
                      <a:pPr>
                        <a:buNone/>
                      </a:pPr>
                      <a:r>
                        <a:rPr lang="en-US" sz="2000" kern="0" dirty="0">
                          <a:effectLst/>
                          <a:latin typeface="UD デジタル 教科書体 NP-R" panose="02020400000000000000" pitchFamily="18" charset="-128"/>
                          <a:ea typeface="UD デジタル 教科書体 NP-R" panose="02020400000000000000" pitchFamily="18" charset="-128"/>
                        </a:rPr>
                        <a:t>2020</a:t>
                      </a:r>
                      <a:r>
                        <a:rPr lang="ja-JP" sz="2000" kern="0" dirty="0">
                          <a:effectLst/>
                          <a:latin typeface="UD デジタル 教科書体 NP-R" panose="02020400000000000000" pitchFamily="18" charset="-128"/>
                          <a:ea typeface="UD デジタル 教科書体 NP-R" panose="02020400000000000000" pitchFamily="18" charset="-128"/>
                        </a:rPr>
                        <a:t>年</a:t>
                      </a:r>
                      <a:endParaRPr lang="ja-JP" sz="18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tc>
                <a:tc>
                  <a:txBody>
                    <a:bodyPr/>
                    <a:lstStyle/>
                    <a:p>
                      <a:pPr>
                        <a:buNone/>
                      </a:pPr>
                      <a:r>
                        <a:rPr lang="ja-JP" sz="2000" kern="0" dirty="0">
                          <a:effectLst/>
                          <a:latin typeface="UD デジタル 教科書体 NP-R" panose="02020400000000000000" pitchFamily="18" charset="-128"/>
                          <a:ea typeface="UD デジタル 教科書体 NP-R" panose="02020400000000000000" pitchFamily="18" charset="-128"/>
                        </a:rPr>
                        <a:t>約</a:t>
                      </a:r>
                      <a:r>
                        <a:rPr lang="en-US" sz="2000" kern="0" dirty="0">
                          <a:effectLst/>
                          <a:latin typeface="UD デジタル 教科書体 NP-R" panose="02020400000000000000" pitchFamily="18" charset="-128"/>
                          <a:ea typeface="UD デジタル 教科書体 NP-R" panose="02020400000000000000" pitchFamily="18" charset="-128"/>
                        </a:rPr>
                        <a:t>7,509</a:t>
                      </a:r>
                      <a:r>
                        <a:rPr lang="ja-JP" sz="2000" kern="0" dirty="0">
                          <a:effectLst/>
                          <a:latin typeface="UD デジタル 教科書体 NP-R" panose="02020400000000000000" pitchFamily="18" charset="-128"/>
                          <a:ea typeface="UD デジタル 教科書体 NP-R" panose="02020400000000000000" pitchFamily="18" charset="-128"/>
                        </a:rPr>
                        <a:t>万人</a:t>
                      </a:r>
                      <a:endParaRPr lang="ja-JP" sz="18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tc>
                <a:extLst>
                  <a:ext uri="{0D108BD9-81ED-4DB2-BD59-A6C34878D82A}">
                    <a16:rowId xmlns:a16="http://schemas.microsoft.com/office/drawing/2014/main" val="3635685218"/>
                  </a:ext>
                </a:extLst>
              </a:tr>
              <a:tr h="765523">
                <a:tc>
                  <a:txBody>
                    <a:bodyPr/>
                    <a:lstStyle/>
                    <a:p>
                      <a:pPr>
                        <a:buNone/>
                      </a:pPr>
                      <a:r>
                        <a:rPr lang="en-US" sz="2000" kern="0" dirty="0">
                          <a:effectLst/>
                          <a:latin typeface="UD デジタル 教科書体 NP-R" panose="02020400000000000000" pitchFamily="18" charset="-128"/>
                          <a:ea typeface="UD デジタル 教科書体 NP-R" panose="02020400000000000000" pitchFamily="18" charset="-128"/>
                        </a:rPr>
                        <a:t>2025</a:t>
                      </a:r>
                      <a:r>
                        <a:rPr lang="ja-JP" sz="2000" kern="0" dirty="0">
                          <a:effectLst/>
                          <a:latin typeface="UD デジタル 教科書体 NP-R" panose="02020400000000000000" pitchFamily="18" charset="-128"/>
                          <a:ea typeface="UD デジタル 教科書体 NP-R" panose="02020400000000000000" pitchFamily="18" charset="-128"/>
                        </a:rPr>
                        <a:t>年</a:t>
                      </a:r>
                      <a:r>
                        <a:rPr lang="en-US" sz="1600" kern="0" dirty="0">
                          <a:effectLst/>
                          <a:latin typeface="UD デジタル 教科書体 NP-R" panose="02020400000000000000" pitchFamily="18" charset="-128"/>
                          <a:ea typeface="UD デジタル 教科書体 NP-R" panose="02020400000000000000" pitchFamily="18" charset="-128"/>
                        </a:rPr>
                        <a:t>(</a:t>
                      </a:r>
                      <a:r>
                        <a:rPr lang="ja-JP" sz="1600" kern="0" dirty="0">
                          <a:effectLst/>
                          <a:latin typeface="UD デジタル 教科書体 NP-R" panose="02020400000000000000" pitchFamily="18" charset="-128"/>
                          <a:ea typeface="UD デジタル 教科書体 NP-R" panose="02020400000000000000" pitchFamily="18" charset="-128"/>
                        </a:rPr>
                        <a:t>推定</a:t>
                      </a:r>
                      <a:r>
                        <a:rPr lang="en-US" sz="1600" kern="0" dirty="0">
                          <a:effectLst/>
                          <a:latin typeface="UD デジタル 教科書体 NP-R" panose="02020400000000000000" pitchFamily="18" charset="-128"/>
                          <a:ea typeface="UD デジタル 教科書体 NP-R" panose="02020400000000000000" pitchFamily="18" charset="-128"/>
                        </a:rPr>
                        <a:t>)</a:t>
                      </a:r>
                      <a:endParaRPr lang="ja-JP" sz="18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tc>
                <a:tc>
                  <a:txBody>
                    <a:bodyPr/>
                    <a:lstStyle/>
                    <a:p>
                      <a:pPr>
                        <a:buNone/>
                      </a:pPr>
                      <a:r>
                        <a:rPr lang="ja-JP" sz="2000" kern="0" dirty="0">
                          <a:effectLst/>
                          <a:latin typeface="UD デジタル 教科書体 NP-R" panose="02020400000000000000" pitchFamily="18" charset="-128"/>
                          <a:ea typeface="UD デジタル 教科書体 NP-R" panose="02020400000000000000" pitchFamily="18" charset="-128"/>
                        </a:rPr>
                        <a:t>約</a:t>
                      </a:r>
                      <a:r>
                        <a:rPr lang="en-US" sz="2000" kern="0" dirty="0">
                          <a:effectLst/>
                          <a:latin typeface="UD デジタル 教科書体 NP-R" panose="02020400000000000000" pitchFamily="18" charset="-128"/>
                          <a:ea typeface="UD デジタル 教科書体 NP-R" panose="02020400000000000000" pitchFamily="18" charset="-128"/>
                        </a:rPr>
                        <a:t>7,354</a:t>
                      </a:r>
                      <a:r>
                        <a:rPr lang="ja-JP" sz="2000" kern="0" dirty="0">
                          <a:effectLst/>
                          <a:latin typeface="UD デジタル 教科書体 NP-R" panose="02020400000000000000" pitchFamily="18" charset="-128"/>
                          <a:ea typeface="UD デジタル 教科書体 NP-R" panose="02020400000000000000" pitchFamily="18" charset="-128"/>
                        </a:rPr>
                        <a:t>万人</a:t>
                      </a:r>
                      <a:endParaRPr lang="ja-JP" sz="18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tc>
                <a:extLst>
                  <a:ext uri="{0D108BD9-81ED-4DB2-BD59-A6C34878D82A}">
                    <a16:rowId xmlns:a16="http://schemas.microsoft.com/office/drawing/2014/main" val="3525424377"/>
                  </a:ext>
                </a:extLst>
              </a:tr>
            </a:tbl>
          </a:graphicData>
        </a:graphic>
      </p:graphicFrame>
      <p:sp>
        <p:nvSpPr>
          <p:cNvPr id="17" name="テキスト ボックス 16">
            <a:extLst>
              <a:ext uri="{FF2B5EF4-FFF2-40B4-BE49-F238E27FC236}">
                <a16:creationId xmlns:a16="http://schemas.microsoft.com/office/drawing/2014/main" id="{F7833192-E1E0-A9A5-C300-F4D3A19D465D}"/>
              </a:ext>
            </a:extLst>
          </p:cNvPr>
          <p:cNvSpPr txBox="1"/>
          <p:nvPr/>
        </p:nvSpPr>
        <p:spPr>
          <a:xfrm>
            <a:off x="6980613" y="2534200"/>
            <a:ext cx="4949330" cy="2677656"/>
          </a:xfrm>
          <a:prstGeom prst="rect">
            <a:avLst/>
          </a:prstGeom>
          <a:noFill/>
        </p:spPr>
        <p:txBody>
          <a:bodyPr wrap="square" rtlCol="0">
            <a:spAutoFit/>
          </a:bodyPr>
          <a:lstStyle/>
          <a:p>
            <a:r>
              <a:rPr lang="ja-JP" altLang="en-US" sz="2800" dirty="0">
                <a:ln w="19050">
                  <a:noFill/>
                </a:ln>
                <a:latin typeface="UD デジタル 教科書体 NP-R" panose="02020400000000000000" pitchFamily="18" charset="-128"/>
                <a:ea typeface="UD デジタル 教科書体 NP-R" panose="02020400000000000000" pitchFamily="18" charset="-128"/>
              </a:rPr>
              <a:t>人手不足の大きな要因は、生産年齢人口</a:t>
            </a:r>
            <a:r>
              <a:rPr lang="en-US" altLang="ja-JP" sz="2800" dirty="0">
                <a:ln w="19050">
                  <a:noFill/>
                </a:ln>
                <a:latin typeface="UD デジタル 教科書体 NP-R" panose="02020400000000000000" pitchFamily="18" charset="-128"/>
                <a:ea typeface="UD デジタル 教科書体 NP-R" panose="02020400000000000000" pitchFamily="18" charset="-128"/>
              </a:rPr>
              <a:t>(15</a:t>
            </a:r>
            <a:r>
              <a:rPr lang="ja-JP" altLang="en-US" sz="2800" dirty="0">
                <a:ln w="19050">
                  <a:noFill/>
                </a:ln>
                <a:latin typeface="UD デジタル 教科書体 NP-R" panose="02020400000000000000" pitchFamily="18" charset="-128"/>
                <a:ea typeface="UD デジタル 教科書体 NP-R" panose="02020400000000000000" pitchFamily="18" charset="-128"/>
              </a:rPr>
              <a:t>歳～</a:t>
            </a:r>
            <a:r>
              <a:rPr lang="en-US" altLang="ja-JP" sz="2800" dirty="0">
                <a:ln w="19050">
                  <a:noFill/>
                </a:ln>
                <a:latin typeface="UD デジタル 教科書体 NP-R" panose="02020400000000000000" pitchFamily="18" charset="-128"/>
                <a:ea typeface="UD デジタル 教科書体 NP-R" panose="02020400000000000000" pitchFamily="18" charset="-128"/>
              </a:rPr>
              <a:t>65</a:t>
            </a:r>
            <a:r>
              <a:rPr lang="ja-JP" altLang="en-US" sz="2800" dirty="0">
                <a:ln w="19050">
                  <a:noFill/>
                </a:ln>
                <a:latin typeface="UD デジタル 教科書体 NP-R" panose="02020400000000000000" pitchFamily="18" charset="-128"/>
                <a:ea typeface="UD デジタル 教科書体 NP-R" panose="02020400000000000000" pitchFamily="18" charset="-128"/>
              </a:rPr>
              <a:t>歳</a:t>
            </a:r>
            <a:r>
              <a:rPr lang="en-US" altLang="ja-JP" sz="2800" dirty="0">
                <a:ln w="19050">
                  <a:noFill/>
                </a:ln>
                <a:latin typeface="UD デジタル 教科書体 NP-R" panose="02020400000000000000" pitchFamily="18" charset="-128"/>
                <a:ea typeface="UD デジタル 教科書体 NP-R" panose="02020400000000000000" pitchFamily="18" charset="-128"/>
              </a:rPr>
              <a:t>)</a:t>
            </a:r>
            <a:r>
              <a:rPr lang="ja-JP" altLang="en-US" sz="2800" dirty="0">
                <a:ln w="19050">
                  <a:noFill/>
                </a:ln>
                <a:latin typeface="UD デジタル 教科書体 NP-R" panose="02020400000000000000" pitchFamily="18" charset="-128"/>
                <a:ea typeface="UD デジタル 教科書体 NP-R" panose="02020400000000000000" pitchFamily="18" charset="-128"/>
              </a:rPr>
              <a:t>の減少にあると考えられる。</a:t>
            </a:r>
            <a:endParaRPr lang="en-US" altLang="ja-JP" sz="2800" dirty="0">
              <a:ln w="19050">
                <a:noFill/>
              </a:ln>
              <a:latin typeface="UD デジタル 教科書体 NP-R" panose="02020400000000000000" pitchFamily="18" charset="-128"/>
              <a:ea typeface="UD デジタル 教科書体 NP-R" panose="02020400000000000000" pitchFamily="18" charset="-128"/>
            </a:endParaRPr>
          </a:p>
          <a:p>
            <a:r>
              <a:rPr lang="en-US" altLang="ja-JP" sz="2800" dirty="0">
                <a:ln w="19050">
                  <a:noFill/>
                </a:ln>
                <a:latin typeface="UD デジタル 教科書体 NP-R" panose="02020400000000000000" pitchFamily="18" charset="-128"/>
                <a:ea typeface="UD デジタル 教科書体 NP-R" panose="02020400000000000000" pitchFamily="18" charset="-128"/>
              </a:rPr>
              <a:t>1995</a:t>
            </a:r>
            <a:r>
              <a:rPr lang="ja-JP" altLang="en-US" sz="2800" dirty="0">
                <a:ln w="19050">
                  <a:noFill/>
                </a:ln>
                <a:latin typeface="UD デジタル 教科書体 NP-R" panose="02020400000000000000" pitchFamily="18" charset="-128"/>
                <a:ea typeface="UD デジタル 教科書体 NP-R" panose="02020400000000000000" pitchFamily="18" charset="-128"/>
              </a:rPr>
              <a:t>年から生産年齢人口は一貫して減少しているため、日本の構造的な問題である。</a:t>
            </a:r>
          </a:p>
        </p:txBody>
      </p:sp>
      <p:grpSp>
        <p:nvGrpSpPr>
          <p:cNvPr id="4" name="グループ化 3">
            <a:extLst>
              <a:ext uri="{FF2B5EF4-FFF2-40B4-BE49-F238E27FC236}">
                <a16:creationId xmlns:a16="http://schemas.microsoft.com/office/drawing/2014/main" id="{50F9517E-873B-8491-5B88-4402FC53C257}"/>
              </a:ext>
            </a:extLst>
          </p:cNvPr>
          <p:cNvGrpSpPr/>
          <p:nvPr/>
        </p:nvGrpSpPr>
        <p:grpSpPr>
          <a:xfrm>
            <a:off x="9832" y="0"/>
            <a:ext cx="12182168" cy="1108681"/>
            <a:chOff x="0" y="0"/>
            <a:chExt cx="12182168" cy="1108681"/>
          </a:xfrm>
        </p:grpSpPr>
        <p:sp>
          <p:nvSpPr>
            <p:cNvPr id="5" name="Shape 0">
              <a:extLst>
                <a:ext uri="{FF2B5EF4-FFF2-40B4-BE49-F238E27FC236}">
                  <a16:creationId xmlns:a16="http://schemas.microsoft.com/office/drawing/2014/main" id="{022760C7-7793-9149-5395-E268350C9181}"/>
                </a:ext>
              </a:extLst>
            </p:cNvPr>
            <p:cNvSpPr/>
            <p:nvPr/>
          </p:nvSpPr>
          <p:spPr>
            <a:xfrm>
              <a:off x="0" y="0"/>
              <a:ext cx="12182168" cy="1108681"/>
            </a:xfrm>
            <a:prstGeom prst="rect">
              <a:avLst/>
            </a:prstGeom>
            <a:solidFill>
              <a:srgbClr val="F8FAFC"/>
            </a:solidFill>
            <a:ln w="12700">
              <a:solidFill>
                <a:srgbClr val="F8FAFC"/>
              </a:solidFill>
              <a:prstDash val="solid"/>
            </a:ln>
          </p:spPr>
          <p:txBody>
            <a:bodyPr/>
            <a:lstStyle/>
            <a:p>
              <a:endParaRPr lang="ja-JP" altLang="en-US"/>
            </a:p>
          </p:txBody>
        </p:sp>
        <p:sp>
          <p:nvSpPr>
            <p:cNvPr id="7" name="Shape 1">
              <a:extLst>
                <a:ext uri="{FF2B5EF4-FFF2-40B4-BE49-F238E27FC236}">
                  <a16:creationId xmlns:a16="http://schemas.microsoft.com/office/drawing/2014/main" id="{C4108626-ACE2-49D1-20BD-7F6FB43C1CD7}"/>
                </a:ext>
              </a:extLst>
            </p:cNvPr>
            <p:cNvSpPr/>
            <p:nvPr/>
          </p:nvSpPr>
          <p:spPr>
            <a:xfrm>
              <a:off x="0" y="0"/>
              <a:ext cx="130672" cy="1108681"/>
            </a:xfrm>
            <a:prstGeom prst="rect">
              <a:avLst/>
            </a:prstGeom>
            <a:solidFill>
              <a:srgbClr val="0891B2"/>
            </a:solidFill>
            <a:ln w="12700">
              <a:solidFill>
                <a:srgbClr val="0891B2"/>
              </a:solidFill>
              <a:prstDash val="solid"/>
            </a:ln>
          </p:spPr>
          <p:txBody>
            <a:bodyPr/>
            <a:lstStyle/>
            <a:p>
              <a:endParaRPr lang="ja-JP" altLang="en-US"/>
            </a:p>
          </p:txBody>
        </p:sp>
        <p:sp>
          <p:nvSpPr>
            <p:cNvPr id="8" name="Text 2">
              <a:extLst>
                <a:ext uri="{FF2B5EF4-FFF2-40B4-BE49-F238E27FC236}">
                  <a16:creationId xmlns:a16="http://schemas.microsoft.com/office/drawing/2014/main" id="{E8A73A99-3BEB-9D14-EBA4-2FA33663131E}"/>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2</a:t>
              </a:r>
              <a:endParaRPr lang="en-US" sz="1100" dirty="0">
                <a:latin typeface="UD デジタル 教科書体 NP-R" panose="02020400000000000000" pitchFamily="18" charset="-128"/>
                <a:ea typeface="UD デジタル 教科書体 NP-R" panose="02020400000000000000" pitchFamily="18" charset="-128"/>
              </a:endParaRPr>
            </a:p>
          </p:txBody>
        </p:sp>
        <p:sp>
          <p:nvSpPr>
            <p:cNvPr id="12" name="Text 3">
              <a:extLst>
                <a:ext uri="{FF2B5EF4-FFF2-40B4-BE49-F238E27FC236}">
                  <a16:creationId xmlns:a16="http://schemas.microsoft.com/office/drawing/2014/main" id="{9C939368-C805-52DB-B7F7-75FD728E9023}"/>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en-US" sz="3200" b="1" dirty="0" err="1">
                  <a:latin typeface="UD デジタル 教科書体 NP-R" panose="02020400000000000000" pitchFamily="18" charset="-128"/>
                  <a:ea typeface="UD デジタル 教科書体 NP-R" panose="02020400000000000000" pitchFamily="18" charset="-128"/>
                  <a:cs typeface="Yu Gothic" pitchFamily="34" charset="-120"/>
                </a:rPr>
                <a:t>人手不足の</a:t>
              </a:r>
              <a:r>
                <a:rPr lang="ja-JP" altLang="en-US" sz="3200" b="1" dirty="0">
                  <a:latin typeface="UD デジタル 教科書体 NP-R" panose="02020400000000000000" pitchFamily="18" charset="-128"/>
                  <a:ea typeface="UD デジタル 教科書体 NP-R" panose="02020400000000000000" pitchFamily="18" charset="-128"/>
                  <a:cs typeface="Yu Gothic" pitchFamily="34" charset="-120"/>
                </a:rPr>
                <a:t>原因：人口減少</a:t>
              </a:r>
              <a:endParaRPr lang="en-US" sz="3200" dirty="0">
                <a:latin typeface="UD デジタル 教科書体 NP-R" panose="02020400000000000000" pitchFamily="18" charset="-128"/>
                <a:ea typeface="UD デジタル 教科書体 NP-R" panose="02020400000000000000" pitchFamily="18" charset="-128"/>
              </a:endParaRPr>
            </a:p>
          </p:txBody>
        </p:sp>
        <p:sp>
          <p:nvSpPr>
            <p:cNvPr id="13" name="テキスト ボックス 12">
              <a:extLst>
                <a:ext uri="{FF2B5EF4-FFF2-40B4-BE49-F238E27FC236}">
                  <a16:creationId xmlns:a16="http://schemas.microsoft.com/office/drawing/2014/main" id="{E0DE77EF-1CF9-5C3E-A334-FB96DB93FB08}"/>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a:t>
              </a:r>
              <a:r>
                <a:rPr kumimoji="1" lang="en-US" altLang="ja-JP" sz="1400" dirty="0">
                  <a:latin typeface="UD デジタル 教科書体 NP-R" panose="02020400000000000000" pitchFamily="18" charset="-128"/>
                  <a:ea typeface="UD デジタル 教科書体 NP-R" panose="02020400000000000000" pitchFamily="18" charset="-128"/>
                </a:rPr>
                <a:t>P1</a:t>
              </a:r>
              <a:r>
                <a:rPr lang="ja-JP" altLang="en-US" sz="1400" dirty="0">
                  <a:latin typeface="UD デジタル 教科書体 NP-R" panose="02020400000000000000" pitchFamily="18" charset="-128"/>
                  <a:ea typeface="UD デジタル 教科書体 NP-R" panose="02020400000000000000" pitchFamily="18" charset="-128"/>
                </a:rPr>
                <a:t>５</a:t>
              </a:r>
              <a:endParaRPr kumimoji="1" lang="ja-JP" altLang="en-US" sz="1400" dirty="0">
                <a:latin typeface="UD デジタル 教科書体 NP-R" panose="02020400000000000000" pitchFamily="18" charset="-128"/>
                <a:ea typeface="UD デジタル 教科書体 NP-R" panose="02020400000000000000" pitchFamily="18" charset="-128"/>
              </a:endParaRPr>
            </a:p>
          </p:txBody>
        </p:sp>
      </p:grpSp>
      <p:cxnSp>
        <p:nvCxnSpPr>
          <p:cNvPr id="15" name="直線コネクタ 14">
            <a:extLst>
              <a:ext uri="{FF2B5EF4-FFF2-40B4-BE49-F238E27FC236}">
                <a16:creationId xmlns:a16="http://schemas.microsoft.com/office/drawing/2014/main" id="{0FFFD13A-7023-5943-2A11-89649FD1993E}"/>
              </a:ext>
            </a:extLst>
          </p:cNvPr>
          <p:cNvCxnSpPr/>
          <p:nvPr/>
        </p:nvCxnSpPr>
        <p:spPr>
          <a:xfrm>
            <a:off x="35840"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3979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A01F8-EC6A-C1A8-5A37-34CC0AE0F59A}"/>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8C67451-3C4A-8C13-5BEC-C93FFC47AC51}"/>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4</a:t>
            </a:fld>
            <a:endParaRPr kumimoji="1" lang="ja-JP" altLang="en-US" dirty="0"/>
          </a:p>
        </p:txBody>
      </p:sp>
      <p:grpSp>
        <p:nvGrpSpPr>
          <p:cNvPr id="14" name="グループ化 13">
            <a:extLst>
              <a:ext uri="{FF2B5EF4-FFF2-40B4-BE49-F238E27FC236}">
                <a16:creationId xmlns:a16="http://schemas.microsoft.com/office/drawing/2014/main" id="{B92DCC8E-C883-EAF3-CD88-6D10E274D1F1}"/>
              </a:ext>
            </a:extLst>
          </p:cNvPr>
          <p:cNvGrpSpPr/>
          <p:nvPr/>
        </p:nvGrpSpPr>
        <p:grpSpPr>
          <a:xfrm>
            <a:off x="331303" y="1417320"/>
            <a:ext cx="11054451" cy="4514924"/>
            <a:chOff x="5669280" y="1417320"/>
            <a:chExt cx="3017520" cy="3017520"/>
          </a:xfrm>
        </p:grpSpPr>
        <p:sp>
          <p:nvSpPr>
            <p:cNvPr id="4" name="Shape 6">
              <a:extLst>
                <a:ext uri="{FF2B5EF4-FFF2-40B4-BE49-F238E27FC236}">
                  <a16:creationId xmlns:a16="http://schemas.microsoft.com/office/drawing/2014/main" id="{70BBAA4A-6956-6AD5-0537-108389F206C3}"/>
                </a:ext>
              </a:extLst>
            </p:cNvPr>
            <p:cNvSpPr/>
            <p:nvPr/>
          </p:nvSpPr>
          <p:spPr>
            <a:xfrm>
              <a:off x="5669280" y="1417320"/>
              <a:ext cx="3017520" cy="3017520"/>
            </a:xfrm>
            <a:prstGeom prst="rect">
              <a:avLst/>
            </a:prstGeom>
            <a:solidFill>
              <a:srgbClr val="F1F5F9"/>
            </a:solidFill>
            <a:ln w="6350">
              <a:solidFill>
                <a:srgbClr val="E2E8F0"/>
              </a:solidFill>
              <a:prstDash val="solid"/>
            </a:ln>
          </p:spPr>
          <p:txBody>
            <a:bodyPr/>
            <a:lstStyle/>
            <a:p>
              <a:endParaRPr lang="ja-JP" altLang="en-US" sz="4000">
                <a:latin typeface="UD デジタル 教科書体 NP-R" panose="02020400000000000000" pitchFamily="18" charset="-128"/>
                <a:ea typeface="UD デジタル 教科書体 NP-R" panose="02020400000000000000" pitchFamily="18" charset="-128"/>
              </a:endParaRPr>
            </a:p>
          </p:txBody>
        </p:sp>
        <p:sp>
          <p:nvSpPr>
            <p:cNvPr id="5" name="Text 7">
              <a:extLst>
                <a:ext uri="{FF2B5EF4-FFF2-40B4-BE49-F238E27FC236}">
                  <a16:creationId xmlns:a16="http://schemas.microsoft.com/office/drawing/2014/main" id="{D575C04C-CC70-7641-E3D5-BF043B9C6158}"/>
                </a:ext>
              </a:extLst>
            </p:cNvPr>
            <p:cNvSpPr/>
            <p:nvPr/>
          </p:nvSpPr>
          <p:spPr>
            <a:xfrm>
              <a:off x="5852160" y="1554480"/>
              <a:ext cx="2743200" cy="320040"/>
            </a:xfrm>
            <a:prstGeom prst="rect">
              <a:avLst/>
            </a:prstGeom>
            <a:noFill/>
            <a:ln/>
          </p:spPr>
          <p:txBody>
            <a:bodyPr wrap="square" lIns="0" tIns="0" rIns="0" bIns="0" rtlCol="0" anchor="ctr"/>
            <a:lstStyle/>
            <a:p>
              <a:pPr marL="0" indent="0">
                <a:buNone/>
              </a:pPr>
              <a:r>
                <a:rPr lang="en-US" sz="28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補完策とその限界</a:t>
              </a:r>
              <a:endParaRPr lang="en-US" sz="2800" dirty="0">
                <a:latin typeface="UD デジタル 教科書体 NP-R" panose="02020400000000000000" pitchFamily="18" charset="-128"/>
                <a:ea typeface="UD デジタル 教科書体 NP-R" panose="02020400000000000000" pitchFamily="18" charset="-128"/>
              </a:endParaRPr>
            </a:p>
          </p:txBody>
        </p:sp>
        <p:sp>
          <p:nvSpPr>
            <p:cNvPr id="7" name="Text 8">
              <a:extLst>
                <a:ext uri="{FF2B5EF4-FFF2-40B4-BE49-F238E27FC236}">
                  <a16:creationId xmlns:a16="http://schemas.microsoft.com/office/drawing/2014/main" id="{5E2CCDBA-6B73-003F-06A7-C63B9DDA015D}"/>
                </a:ext>
              </a:extLst>
            </p:cNvPr>
            <p:cNvSpPr/>
            <p:nvPr/>
          </p:nvSpPr>
          <p:spPr>
            <a:xfrm>
              <a:off x="5929912" y="1920240"/>
              <a:ext cx="2665448" cy="1005840"/>
            </a:xfrm>
            <a:prstGeom prst="rect">
              <a:avLst/>
            </a:prstGeom>
            <a:noFill/>
            <a:ln/>
          </p:spPr>
          <p:txBody>
            <a:bodyPr wrap="square" lIns="0" tIns="0" rIns="0" bIns="0" rtlCol="0" anchor="ctr"/>
            <a:lstStyle/>
            <a:p>
              <a:pPr marL="342900" indent="-342900">
                <a:spcAft>
                  <a:spcPts val="400"/>
                </a:spcAft>
                <a:buSzPct val="100000"/>
                <a:buChar char="•"/>
              </a:pPr>
              <a:r>
                <a:rPr lang="en-US" sz="24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女性・高齢者の就業率向上</a:t>
              </a:r>
              <a:endParaRPr lang="en-US" sz="2400" dirty="0">
                <a:latin typeface="UD デジタル 教科書体 NP-R" panose="02020400000000000000" pitchFamily="18" charset="-128"/>
                <a:ea typeface="UD デジタル 教科書体 NP-R" panose="02020400000000000000" pitchFamily="18" charset="-128"/>
              </a:endParaRPr>
            </a:p>
            <a:p>
              <a:pPr marL="342900" indent="-342900">
                <a:spcAft>
                  <a:spcPts val="400"/>
                </a:spcAft>
                <a:buSzPct val="100000"/>
                <a:buChar char="•"/>
              </a:pPr>
              <a:r>
                <a:rPr lang="en-US" sz="24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外国人労働者の増加</a:t>
              </a:r>
              <a:endParaRPr lang="en-US" sz="2400" dirty="0">
                <a:latin typeface="UD デジタル 教科書体 NP-R" panose="02020400000000000000" pitchFamily="18" charset="-128"/>
                <a:ea typeface="UD デジタル 教科書体 NP-R" panose="02020400000000000000" pitchFamily="18" charset="-128"/>
              </a:endParaRPr>
            </a:p>
            <a:p>
              <a:pPr marL="342900" indent="-342900">
                <a:spcAft>
                  <a:spcPts val="400"/>
                </a:spcAft>
                <a:buSzPct val="100000"/>
                <a:buChar char="•"/>
              </a:pPr>
              <a:r>
                <a:rPr lang="en-US" sz="24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IT・AI・ロボットの活用</a:t>
              </a:r>
              <a:endParaRPr lang="en-US" sz="2400" dirty="0">
                <a:latin typeface="UD デジタル 教科書体 NP-R" panose="02020400000000000000" pitchFamily="18" charset="-128"/>
                <a:ea typeface="UD デジタル 教科書体 NP-R" panose="02020400000000000000" pitchFamily="18" charset="-128"/>
              </a:endParaRPr>
            </a:p>
          </p:txBody>
        </p:sp>
        <p:sp>
          <p:nvSpPr>
            <p:cNvPr id="8" name="Text 10">
              <a:extLst>
                <a:ext uri="{FF2B5EF4-FFF2-40B4-BE49-F238E27FC236}">
                  <a16:creationId xmlns:a16="http://schemas.microsoft.com/office/drawing/2014/main" id="{A5151742-5AEC-EF7D-9705-E4F289D710C9}"/>
                </a:ext>
              </a:extLst>
            </p:cNvPr>
            <p:cNvSpPr/>
            <p:nvPr/>
          </p:nvSpPr>
          <p:spPr>
            <a:xfrm>
              <a:off x="5852160" y="3090672"/>
              <a:ext cx="2743200" cy="274320"/>
            </a:xfrm>
            <a:prstGeom prst="rect">
              <a:avLst/>
            </a:prstGeom>
            <a:noFill/>
            <a:ln/>
          </p:spPr>
          <p:txBody>
            <a:bodyPr wrap="square" lIns="0" tIns="0" rIns="0" bIns="0" rtlCol="0" anchor="ctr"/>
            <a:lstStyle/>
            <a:p>
              <a:pPr marL="0" indent="0">
                <a:buNone/>
              </a:pPr>
              <a:r>
                <a:rPr lang="en-US" sz="2400" b="1" dirty="0">
                  <a:solidFill>
                    <a:srgbClr val="D97706"/>
                  </a:solidFill>
                  <a:latin typeface="UD デジタル 教科書体 NP-R" panose="02020400000000000000" pitchFamily="18" charset="-128"/>
                  <a:ea typeface="UD デジタル 教科書体 NP-R" panose="02020400000000000000" pitchFamily="18" charset="-128"/>
                  <a:cs typeface="Yu Gothic" pitchFamily="34" charset="-120"/>
                </a:rPr>
                <a:t>しかし…</a:t>
              </a:r>
              <a:endParaRPr lang="en-US" sz="2400" dirty="0">
                <a:latin typeface="UD デジタル 教科書体 NP-R" panose="02020400000000000000" pitchFamily="18" charset="-128"/>
                <a:ea typeface="UD デジタル 教科書体 NP-R" panose="02020400000000000000" pitchFamily="18" charset="-128"/>
              </a:endParaRPr>
            </a:p>
          </p:txBody>
        </p:sp>
        <p:sp>
          <p:nvSpPr>
            <p:cNvPr id="12" name="Text 11">
              <a:extLst>
                <a:ext uri="{FF2B5EF4-FFF2-40B4-BE49-F238E27FC236}">
                  <a16:creationId xmlns:a16="http://schemas.microsoft.com/office/drawing/2014/main" id="{8228BAD4-DF78-B98E-B56E-998DAE5F4601}"/>
                </a:ext>
              </a:extLst>
            </p:cNvPr>
            <p:cNvSpPr/>
            <p:nvPr/>
          </p:nvSpPr>
          <p:spPr>
            <a:xfrm>
              <a:off x="5908731" y="3383280"/>
              <a:ext cx="2686629" cy="1005840"/>
            </a:xfrm>
            <a:prstGeom prst="rect">
              <a:avLst/>
            </a:prstGeom>
            <a:noFill/>
            <a:ln/>
          </p:spPr>
          <p:txBody>
            <a:bodyPr wrap="square" lIns="0" tIns="0" rIns="0" bIns="0" rtlCol="0" anchor="ctr"/>
            <a:lstStyle/>
            <a:p>
              <a:pPr marL="342900" indent="-342900">
                <a:spcAft>
                  <a:spcPts val="300"/>
                </a:spcAft>
                <a:buSzPct val="100000"/>
                <a:buChar char="•"/>
              </a:pPr>
              <a:r>
                <a:rPr lang="en-US" sz="24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女性・高齢者の就業率は頭打ち</a:t>
              </a:r>
              <a:endParaRPr lang="en-US" sz="2400" dirty="0">
                <a:latin typeface="UD デジタル 教科書体 NP-R" panose="02020400000000000000" pitchFamily="18" charset="-128"/>
                <a:ea typeface="UD デジタル 教科書体 NP-R" panose="02020400000000000000" pitchFamily="18" charset="-128"/>
              </a:endParaRPr>
            </a:p>
            <a:p>
              <a:pPr marL="342900" indent="-342900">
                <a:spcAft>
                  <a:spcPts val="300"/>
                </a:spcAft>
                <a:buSzPct val="100000"/>
                <a:buChar char="•"/>
              </a:pPr>
              <a:r>
                <a:rPr lang="en-US" sz="24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外国人</a:t>
              </a:r>
              <a:r>
                <a:rPr lang="ja-JP" altLang="en-US" sz="24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労働者数は増加も、減少分</a:t>
              </a:r>
              <a:r>
                <a:rPr lang="en-US" sz="24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全てを補うのは困難</a:t>
              </a:r>
              <a:endParaRPr lang="en-US" sz="2400" dirty="0">
                <a:latin typeface="UD デジタル 教科書体 NP-R" panose="02020400000000000000" pitchFamily="18" charset="-128"/>
                <a:ea typeface="UD デジタル 教科書体 NP-R" panose="02020400000000000000" pitchFamily="18" charset="-128"/>
              </a:endParaRPr>
            </a:p>
            <a:p>
              <a:pPr marL="342900" indent="-342900">
                <a:spcAft>
                  <a:spcPts val="300"/>
                </a:spcAft>
                <a:buSzPct val="100000"/>
                <a:buChar char="•"/>
              </a:pPr>
              <a:r>
                <a:rPr lang="en-US" sz="24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IT活用は企業間で大きな差</a:t>
              </a:r>
              <a:endParaRPr lang="en-US" sz="2400" dirty="0">
                <a:latin typeface="UD デジタル 教科書体 NP-R" panose="02020400000000000000" pitchFamily="18" charset="-128"/>
                <a:ea typeface="UD デジタル 教科書体 NP-R" panose="02020400000000000000" pitchFamily="18" charset="-128"/>
              </a:endParaRPr>
            </a:p>
          </p:txBody>
        </p:sp>
      </p:grpSp>
      <p:cxnSp>
        <p:nvCxnSpPr>
          <p:cNvPr id="18" name="直線コネクタ 17">
            <a:extLst>
              <a:ext uri="{FF2B5EF4-FFF2-40B4-BE49-F238E27FC236}">
                <a16:creationId xmlns:a16="http://schemas.microsoft.com/office/drawing/2014/main" id="{5A3E0BE4-1AB8-CA1E-3A14-6EFF58E20890}"/>
              </a:ext>
            </a:extLst>
          </p:cNvPr>
          <p:cNvCxnSpPr>
            <a:cxnSpLocks/>
          </p:cNvCxnSpPr>
          <p:nvPr/>
        </p:nvCxnSpPr>
        <p:spPr>
          <a:xfrm>
            <a:off x="419792" y="3788094"/>
            <a:ext cx="10877471" cy="6548"/>
          </a:xfrm>
          <a:prstGeom prst="line">
            <a:avLst/>
          </a:prstGeom>
        </p:spPr>
        <p:style>
          <a:lnRef idx="1">
            <a:schemeClr val="dk1"/>
          </a:lnRef>
          <a:fillRef idx="0">
            <a:schemeClr val="dk1"/>
          </a:fillRef>
          <a:effectRef idx="0">
            <a:schemeClr val="dk1"/>
          </a:effectRef>
          <a:fontRef idx="minor">
            <a:schemeClr val="tx1"/>
          </a:fontRef>
        </p:style>
      </p:cxnSp>
      <p:sp>
        <p:nvSpPr>
          <p:cNvPr id="19" name="矢印: 右 18">
            <a:extLst>
              <a:ext uri="{FF2B5EF4-FFF2-40B4-BE49-F238E27FC236}">
                <a16:creationId xmlns:a16="http://schemas.microsoft.com/office/drawing/2014/main" id="{6096B44C-A2C1-5403-255A-435690FBAC72}"/>
              </a:ext>
            </a:extLst>
          </p:cNvPr>
          <p:cNvSpPr/>
          <p:nvPr/>
        </p:nvSpPr>
        <p:spPr>
          <a:xfrm>
            <a:off x="1061884" y="6195389"/>
            <a:ext cx="953729" cy="38680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8467419A-B1B8-983C-2EEE-E7E38278541B}"/>
              </a:ext>
            </a:extLst>
          </p:cNvPr>
          <p:cNvSpPr txBox="1"/>
          <p:nvPr/>
        </p:nvSpPr>
        <p:spPr>
          <a:xfrm>
            <a:off x="2015613" y="6159229"/>
            <a:ext cx="9556954" cy="461665"/>
          </a:xfrm>
          <a:prstGeom prst="rect">
            <a:avLst/>
          </a:prstGeom>
          <a:noFill/>
        </p:spPr>
        <p:txBody>
          <a:bodyPr wrap="square" rtlCol="0">
            <a:spAutoFit/>
          </a:bodyPr>
          <a:lstStyle/>
          <a:p>
            <a:r>
              <a:rPr kumimoji="1" lang="ja-JP" altLang="en-US" sz="2400" dirty="0">
                <a:latin typeface="UD デジタル 教科書体 NP-R" panose="02020400000000000000" pitchFamily="18" charset="-128"/>
                <a:ea typeface="UD デジタル 教科書体 NP-R" panose="02020400000000000000" pitchFamily="18" charset="-128"/>
              </a:rPr>
              <a:t>日本全体で解消は考えにくい。</a:t>
            </a:r>
            <a:r>
              <a:rPr kumimoji="1" lang="en-US" altLang="ja-JP" sz="2400" dirty="0">
                <a:latin typeface="UD デジタル 教科書体 NP-R" panose="02020400000000000000" pitchFamily="18" charset="-128"/>
                <a:ea typeface="UD デジタル 教科書体 NP-R" panose="02020400000000000000" pitchFamily="18" charset="-128"/>
              </a:rPr>
              <a:t>1</a:t>
            </a:r>
            <a:r>
              <a:rPr kumimoji="1" lang="ja-JP" altLang="en-US" sz="2400" dirty="0">
                <a:latin typeface="UD デジタル 教科書体 NP-R" panose="02020400000000000000" pitchFamily="18" charset="-128"/>
                <a:ea typeface="UD デジタル 教科書体 NP-R" panose="02020400000000000000" pitchFamily="18" charset="-128"/>
              </a:rPr>
              <a:t>社</a:t>
            </a:r>
            <a:r>
              <a:rPr kumimoji="1" lang="en-US" altLang="ja-JP" sz="2400" dirty="0">
                <a:latin typeface="UD デジタル 教科書体 NP-R" panose="02020400000000000000" pitchFamily="18" charset="-128"/>
                <a:ea typeface="UD デジタル 教科書体 NP-R" panose="02020400000000000000" pitchFamily="18" charset="-128"/>
              </a:rPr>
              <a:t>1</a:t>
            </a:r>
            <a:r>
              <a:rPr kumimoji="1" lang="ja-JP" altLang="en-US" sz="2400" dirty="0">
                <a:latin typeface="UD デジタル 教科書体 NP-R" panose="02020400000000000000" pitchFamily="18" charset="-128"/>
                <a:ea typeface="UD デジタル 教科書体 NP-R" panose="02020400000000000000" pitchFamily="18" charset="-128"/>
              </a:rPr>
              <a:t>社の対応を要する課題</a:t>
            </a:r>
          </a:p>
        </p:txBody>
      </p:sp>
      <p:grpSp>
        <p:nvGrpSpPr>
          <p:cNvPr id="13" name="グループ化 12">
            <a:extLst>
              <a:ext uri="{FF2B5EF4-FFF2-40B4-BE49-F238E27FC236}">
                <a16:creationId xmlns:a16="http://schemas.microsoft.com/office/drawing/2014/main" id="{92EB98E5-7190-49FD-DEC0-7BE2A68C73AA}"/>
              </a:ext>
            </a:extLst>
          </p:cNvPr>
          <p:cNvGrpSpPr/>
          <p:nvPr/>
        </p:nvGrpSpPr>
        <p:grpSpPr>
          <a:xfrm>
            <a:off x="9832" y="0"/>
            <a:ext cx="12182168" cy="1108681"/>
            <a:chOff x="0" y="0"/>
            <a:chExt cx="12182168" cy="1108681"/>
          </a:xfrm>
        </p:grpSpPr>
        <p:sp>
          <p:nvSpPr>
            <p:cNvPr id="15" name="Shape 0">
              <a:extLst>
                <a:ext uri="{FF2B5EF4-FFF2-40B4-BE49-F238E27FC236}">
                  <a16:creationId xmlns:a16="http://schemas.microsoft.com/office/drawing/2014/main" id="{AEC37BE4-000B-8907-4935-8AC940EB856C}"/>
                </a:ext>
              </a:extLst>
            </p:cNvPr>
            <p:cNvSpPr/>
            <p:nvPr/>
          </p:nvSpPr>
          <p:spPr>
            <a:xfrm>
              <a:off x="0" y="0"/>
              <a:ext cx="12182168" cy="1108681"/>
            </a:xfrm>
            <a:prstGeom prst="rect">
              <a:avLst/>
            </a:prstGeom>
            <a:solidFill>
              <a:srgbClr val="F8FAFC"/>
            </a:solidFill>
            <a:ln w="12700">
              <a:solidFill>
                <a:srgbClr val="F8FAFC"/>
              </a:solidFill>
              <a:prstDash val="solid"/>
            </a:ln>
          </p:spPr>
          <p:txBody>
            <a:bodyPr/>
            <a:lstStyle/>
            <a:p>
              <a:endParaRPr lang="ja-JP" altLang="en-US"/>
            </a:p>
          </p:txBody>
        </p:sp>
        <p:sp>
          <p:nvSpPr>
            <p:cNvPr id="16" name="Shape 1">
              <a:extLst>
                <a:ext uri="{FF2B5EF4-FFF2-40B4-BE49-F238E27FC236}">
                  <a16:creationId xmlns:a16="http://schemas.microsoft.com/office/drawing/2014/main" id="{7E0B0B46-48BA-41F9-FE6B-7812CE017CDD}"/>
                </a:ext>
              </a:extLst>
            </p:cNvPr>
            <p:cNvSpPr/>
            <p:nvPr/>
          </p:nvSpPr>
          <p:spPr>
            <a:xfrm>
              <a:off x="0" y="0"/>
              <a:ext cx="130672" cy="1108681"/>
            </a:xfrm>
            <a:prstGeom prst="rect">
              <a:avLst/>
            </a:prstGeom>
            <a:solidFill>
              <a:srgbClr val="0891B2"/>
            </a:solidFill>
            <a:ln w="12700">
              <a:solidFill>
                <a:srgbClr val="0891B2"/>
              </a:solidFill>
              <a:prstDash val="solid"/>
            </a:ln>
          </p:spPr>
          <p:txBody>
            <a:bodyPr/>
            <a:lstStyle/>
            <a:p>
              <a:endParaRPr lang="ja-JP" altLang="en-US"/>
            </a:p>
          </p:txBody>
        </p:sp>
        <p:sp>
          <p:nvSpPr>
            <p:cNvPr id="17" name="Text 2">
              <a:extLst>
                <a:ext uri="{FF2B5EF4-FFF2-40B4-BE49-F238E27FC236}">
                  <a16:creationId xmlns:a16="http://schemas.microsoft.com/office/drawing/2014/main" id="{4325ADEC-212C-029F-F94E-35A294FF35F1}"/>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2</a:t>
              </a:r>
              <a:endParaRPr lang="en-US" sz="1100" dirty="0">
                <a:latin typeface="UD デジタル 教科書体 NP-R" panose="02020400000000000000" pitchFamily="18" charset="-128"/>
                <a:ea typeface="UD デジタル 教科書体 NP-R" panose="02020400000000000000" pitchFamily="18" charset="-128"/>
              </a:endParaRPr>
            </a:p>
          </p:txBody>
        </p:sp>
        <p:sp>
          <p:nvSpPr>
            <p:cNvPr id="21" name="Text 3">
              <a:extLst>
                <a:ext uri="{FF2B5EF4-FFF2-40B4-BE49-F238E27FC236}">
                  <a16:creationId xmlns:a16="http://schemas.microsoft.com/office/drawing/2014/main" id="{9CA63F3A-CB61-DCDB-24B9-E5C4206D736A}"/>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en-US" sz="3200" b="1" dirty="0" err="1">
                  <a:latin typeface="UD デジタル 教科書体 NP-R" panose="02020400000000000000" pitchFamily="18" charset="-128"/>
                  <a:ea typeface="UD デジタル 教科書体 NP-R" panose="02020400000000000000" pitchFamily="18" charset="-128"/>
                  <a:cs typeface="Yu Gothic" pitchFamily="34" charset="-120"/>
                </a:rPr>
                <a:t>人手不足の</a:t>
              </a:r>
              <a:r>
                <a:rPr lang="ja-JP" altLang="en-US" sz="3200" b="1" dirty="0">
                  <a:latin typeface="UD デジタル 教科書体 NP-R" panose="02020400000000000000" pitchFamily="18" charset="-128"/>
                  <a:ea typeface="UD デジタル 教科書体 NP-R" panose="02020400000000000000" pitchFamily="18" charset="-128"/>
                  <a:cs typeface="Yu Gothic" pitchFamily="34" charset="-120"/>
                </a:rPr>
                <a:t>原因：補完策</a:t>
              </a:r>
              <a:endParaRPr lang="en-US" altLang="ja-JP" sz="3200" b="1" dirty="0">
                <a:latin typeface="UD デジタル 教科書体 NP-R" panose="02020400000000000000" pitchFamily="18" charset="-128"/>
                <a:ea typeface="UD デジタル 教科書体 NP-R" panose="02020400000000000000" pitchFamily="18" charset="-128"/>
                <a:cs typeface="Yu Gothic" pitchFamily="34" charset="-120"/>
              </a:endParaRPr>
            </a:p>
          </p:txBody>
        </p:sp>
        <p:sp>
          <p:nvSpPr>
            <p:cNvPr id="22" name="テキスト ボックス 21">
              <a:extLst>
                <a:ext uri="{FF2B5EF4-FFF2-40B4-BE49-F238E27FC236}">
                  <a16:creationId xmlns:a16="http://schemas.microsoft.com/office/drawing/2014/main" id="{9486BDD6-F802-6A4A-790E-409810C5C17C}"/>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a:t>
              </a:r>
              <a:r>
                <a:rPr kumimoji="1" lang="en-US" altLang="ja-JP" sz="1400" dirty="0">
                  <a:latin typeface="UD デジタル 教科書体 NP-R" panose="02020400000000000000" pitchFamily="18" charset="-128"/>
                  <a:ea typeface="UD デジタル 教科書体 NP-R" panose="02020400000000000000" pitchFamily="18" charset="-128"/>
                </a:rPr>
                <a:t>P1</a:t>
              </a:r>
              <a:r>
                <a:rPr kumimoji="1" lang="ja-JP" altLang="en-US" sz="1400" dirty="0">
                  <a:latin typeface="UD デジタル 教科書体 NP-R" panose="02020400000000000000" pitchFamily="18" charset="-128"/>
                  <a:ea typeface="UD デジタル 教科書体 NP-R" panose="02020400000000000000" pitchFamily="18" charset="-128"/>
                </a:rPr>
                <a:t>５</a:t>
              </a:r>
            </a:p>
          </p:txBody>
        </p:sp>
      </p:grpSp>
      <p:cxnSp>
        <p:nvCxnSpPr>
          <p:cNvPr id="23" name="直線コネクタ 22">
            <a:extLst>
              <a:ext uri="{FF2B5EF4-FFF2-40B4-BE49-F238E27FC236}">
                <a16:creationId xmlns:a16="http://schemas.microsoft.com/office/drawing/2014/main" id="{AFDAD409-F98D-CF84-8BE4-7FAF2D4F5631}"/>
              </a:ext>
            </a:extLst>
          </p:cNvPr>
          <p:cNvCxnSpPr/>
          <p:nvPr/>
        </p:nvCxnSpPr>
        <p:spPr>
          <a:xfrm>
            <a:off x="26008"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3973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79E1B-7B9D-F748-69B5-8C35CAD8D4F2}"/>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0247DD9-F70F-3E09-A803-F5187F1FC28E}"/>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5</a:t>
            </a:fld>
            <a:endParaRPr kumimoji="1" lang="ja-JP" altLang="en-US" dirty="0"/>
          </a:p>
        </p:txBody>
      </p:sp>
      <p:sp>
        <p:nvSpPr>
          <p:cNvPr id="13" name="Text 8">
            <a:extLst>
              <a:ext uri="{FF2B5EF4-FFF2-40B4-BE49-F238E27FC236}">
                <a16:creationId xmlns:a16="http://schemas.microsoft.com/office/drawing/2014/main" id="{B931D4B7-76E1-ED3E-836E-240F7AD85F58}"/>
              </a:ext>
            </a:extLst>
          </p:cNvPr>
          <p:cNvSpPr/>
          <p:nvPr/>
        </p:nvSpPr>
        <p:spPr>
          <a:xfrm>
            <a:off x="1291712" y="2646036"/>
            <a:ext cx="9764662" cy="2069058"/>
          </a:xfrm>
          <a:prstGeom prst="rect">
            <a:avLst/>
          </a:prstGeom>
          <a:noFill/>
          <a:ln/>
        </p:spPr>
        <p:txBody>
          <a:bodyPr wrap="square" lIns="0" tIns="0" rIns="0" bIns="0" rtlCol="0" anchor="ctr"/>
          <a:lstStyle/>
          <a:p>
            <a:pPr>
              <a:spcAft>
                <a:spcPts val="400"/>
              </a:spcAft>
              <a:buSzPct val="100000"/>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前章で見た通り人手不足は今後さらに深刻となっていくことが予想される。</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a:spcAft>
                <a:spcPts val="400"/>
              </a:spcAft>
              <a:buSzPct val="100000"/>
            </a:pP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a:spcAft>
                <a:spcPts val="400"/>
              </a:spcAft>
              <a:buSzPct val="100000"/>
            </a:pPr>
            <a:r>
              <a:rPr lang="ja-JP" altLang="en-US" sz="2400" dirty="0">
                <a:latin typeface="UD デジタル 教科書体 NP-R" panose="02020400000000000000" pitchFamily="18" charset="-128"/>
                <a:ea typeface="UD デジタル 教科書体 NP-R" panose="02020400000000000000" pitchFamily="18" charset="-128"/>
              </a:rPr>
              <a:t>人手不足に対応するためには従業員の定着率を高める＝離職を減らすことが一つの解決の方向になる。</a:t>
            </a:r>
            <a:endParaRPr lang="en-US" sz="2400" dirty="0">
              <a:latin typeface="UD デジタル 教科書体 NP-R" panose="02020400000000000000" pitchFamily="18" charset="-128"/>
              <a:ea typeface="UD デジタル 教科書体 NP-R" panose="02020400000000000000" pitchFamily="18" charset="-128"/>
            </a:endParaRPr>
          </a:p>
        </p:txBody>
      </p:sp>
      <p:grpSp>
        <p:nvGrpSpPr>
          <p:cNvPr id="4" name="グループ化 3">
            <a:extLst>
              <a:ext uri="{FF2B5EF4-FFF2-40B4-BE49-F238E27FC236}">
                <a16:creationId xmlns:a16="http://schemas.microsoft.com/office/drawing/2014/main" id="{57C31BF2-2173-22B3-CFF6-18A629A6C36B}"/>
              </a:ext>
            </a:extLst>
          </p:cNvPr>
          <p:cNvGrpSpPr/>
          <p:nvPr/>
        </p:nvGrpSpPr>
        <p:grpSpPr>
          <a:xfrm>
            <a:off x="0" y="0"/>
            <a:ext cx="12182168" cy="1108681"/>
            <a:chOff x="0" y="0"/>
            <a:chExt cx="12182168" cy="1108681"/>
          </a:xfrm>
        </p:grpSpPr>
        <p:sp>
          <p:nvSpPr>
            <p:cNvPr id="5" name="Shape 0">
              <a:extLst>
                <a:ext uri="{FF2B5EF4-FFF2-40B4-BE49-F238E27FC236}">
                  <a16:creationId xmlns:a16="http://schemas.microsoft.com/office/drawing/2014/main" id="{7AC35F9A-E7D0-ECAB-2917-FA9655E7E3D0}"/>
                </a:ext>
              </a:extLst>
            </p:cNvPr>
            <p:cNvSpPr/>
            <p:nvPr/>
          </p:nvSpPr>
          <p:spPr>
            <a:xfrm>
              <a:off x="0" y="0"/>
              <a:ext cx="12182168" cy="1108681"/>
            </a:xfrm>
            <a:prstGeom prst="rect">
              <a:avLst/>
            </a:prstGeom>
            <a:solidFill>
              <a:srgbClr val="F8FAFC"/>
            </a:solidFill>
            <a:ln w="12700">
              <a:solidFill>
                <a:srgbClr val="F8FAFC"/>
              </a:solidFill>
              <a:prstDash val="solid"/>
            </a:ln>
          </p:spPr>
          <p:txBody>
            <a:bodyPr/>
            <a:lstStyle/>
            <a:p>
              <a:endParaRPr lang="ja-JP" altLang="en-US"/>
            </a:p>
          </p:txBody>
        </p:sp>
        <p:sp>
          <p:nvSpPr>
            <p:cNvPr id="7" name="Shape 1">
              <a:extLst>
                <a:ext uri="{FF2B5EF4-FFF2-40B4-BE49-F238E27FC236}">
                  <a16:creationId xmlns:a16="http://schemas.microsoft.com/office/drawing/2014/main" id="{278449B0-53C7-001C-D64A-D452F1F856D0}"/>
                </a:ext>
              </a:extLst>
            </p:cNvPr>
            <p:cNvSpPr/>
            <p:nvPr/>
          </p:nvSpPr>
          <p:spPr>
            <a:xfrm>
              <a:off x="0" y="0"/>
              <a:ext cx="130672" cy="1108681"/>
            </a:xfrm>
            <a:prstGeom prst="rect">
              <a:avLst/>
            </a:prstGeom>
            <a:solidFill>
              <a:srgbClr val="0891B2"/>
            </a:solidFill>
            <a:ln w="12700">
              <a:solidFill>
                <a:srgbClr val="0891B2"/>
              </a:solidFill>
              <a:prstDash val="solid"/>
            </a:ln>
          </p:spPr>
          <p:txBody>
            <a:bodyPr/>
            <a:lstStyle/>
            <a:p>
              <a:endParaRPr lang="ja-JP" altLang="en-US"/>
            </a:p>
          </p:txBody>
        </p:sp>
        <p:sp>
          <p:nvSpPr>
            <p:cNvPr id="8" name="Text 2">
              <a:extLst>
                <a:ext uri="{FF2B5EF4-FFF2-40B4-BE49-F238E27FC236}">
                  <a16:creationId xmlns:a16="http://schemas.microsoft.com/office/drawing/2014/main" id="{91160F41-89E7-4F36-600E-3124FA3CEDE0}"/>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3</a:t>
              </a:r>
              <a:endParaRPr lang="en-US" sz="1100" dirty="0">
                <a:latin typeface="UD デジタル 教科書体 NP-R" panose="02020400000000000000" pitchFamily="18" charset="-128"/>
                <a:ea typeface="UD デジタル 教科書体 NP-R" panose="02020400000000000000" pitchFamily="18" charset="-128"/>
              </a:endParaRPr>
            </a:p>
          </p:txBody>
        </p:sp>
        <p:sp>
          <p:nvSpPr>
            <p:cNvPr id="12" name="Text 3">
              <a:extLst>
                <a:ext uri="{FF2B5EF4-FFF2-40B4-BE49-F238E27FC236}">
                  <a16:creationId xmlns:a16="http://schemas.microsoft.com/office/drawing/2014/main" id="{C6809A74-72D1-71D6-3CFC-C1CC7CCB5E43}"/>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latin typeface="UD デジタル 教科書体 NP-R" panose="02020400000000000000" pitchFamily="18" charset="-128"/>
                  <a:ea typeface="UD デジタル 教科書体 NP-R" panose="02020400000000000000" pitchFamily="18" charset="-128"/>
                  <a:cs typeface="Yu Gothic" pitchFamily="34" charset="-120"/>
                </a:rPr>
                <a:t>離職が企業に与える影響</a:t>
              </a:r>
              <a:endParaRPr lang="en-US" altLang="ja-JP" sz="3200" b="1" dirty="0">
                <a:latin typeface="UD デジタル 教科書体 NP-R" panose="02020400000000000000" pitchFamily="18" charset="-128"/>
                <a:ea typeface="UD デジタル 教科書体 NP-R" panose="02020400000000000000" pitchFamily="18" charset="-128"/>
                <a:cs typeface="Yu Gothic" pitchFamily="34" charset="-120"/>
              </a:endParaRPr>
            </a:p>
          </p:txBody>
        </p:sp>
        <p:sp>
          <p:nvSpPr>
            <p:cNvPr id="14" name="テキスト ボックス 13">
              <a:extLst>
                <a:ext uri="{FF2B5EF4-FFF2-40B4-BE49-F238E27FC236}">
                  <a16:creationId xmlns:a16="http://schemas.microsoft.com/office/drawing/2014/main" id="{5536A0F1-9DE4-DC92-0E4B-3B5C57422160}"/>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a:t>
              </a:r>
              <a:r>
                <a:rPr kumimoji="1" lang="en-US" altLang="ja-JP" sz="1400" dirty="0">
                  <a:latin typeface="UD デジタル 教科書体 NP-R" panose="02020400000000000000" pitchFamily="18" charset="-128"/>
                  <a:ea typeface="UD デジタル 教科書体 NP-R" panose="02020400000000000000" pitchFamily="18" charset="-128"/>
                </a:rPr>
                <a:t>P1</a:t>
              </a:r>
              <a:r>
                <a:rPr kumimoji="1" lang="ja-JP" altLang="en-US" sz="1400" dirty="0">
                  <a:latin typeface="UD デジタル 教科書体 NP-R" panose="02020400000000000000" pitchFamily="18" charset="-128"/>
                  <a:ea typeface="UD デジタル 教科書体 NP-R" panose="02020400000000000000" pitchFamily="18" charset="-128"/>
                </a:rPr>
                <a:t>５</a:t>
              </a:r>
            </a:p>
          </p:txBody>
        </p:sp>
      </p:grpSp>
      <p:cxnSp>
        <p:nvCxnSpPr>
          <p:cNvPr id="15" name="直線コネクタ 14">
            <a:extLst>
              <a:ext uri="{FF2B5EF4-FFF2-40B4-BE49-F238E27FC236}">
                <a16:creationId xmlns:a16="http://schemas.microsoft.com/office/drawing/2014/main" id="{991058C7-85FE-8719-AFF1-6F69461A76B9}"/>
              </a:ext>
            </a:extLst>
          </p:cNvPr>
          <p:cNvCxnSpPr/>
          <p:nvPr/>
        </p:nvCxnSpPr>
        <p:spPr>
          <a:xfrm>
            <a:off x="26008"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2484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C220A-85B6-70CB-CCC7-8CA4941F2DEC}"/>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331F17C-33F0-EEEB-36BE-1AA11665EF5A}"/>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6</a:t>
            </a:fld>
            <a:endParaRPr kumimoji="1" lang="ja-JP" altLang="en-US" dirty="0"/>
          </a:p>
        </p:txBody>
      </p:sp>
      <p:sp>
        <p:nvSpPr>
          <p:cNvPr id="13" name="Text 8">
            <a:extLst>
              <a:ext uri="{FF2B5EF4-FFF2-40B4-BE49-F238E27FC236}">
                <a16:creationId xmlns:a16="http://schemas.microsoft.com/office/drawing/2014/main" id="{74ED7A9B-5EFB-2FCA-4D48-EF3F3C4998B6}"/>
              </a:ext>
            </a:extLst>
          </p:cNvPr>
          <p:cNvSpPr/>
          <p:nvPr/>
        </p:nvSpPr>
        <p:spPr>
          <a:xfrm>
            <a:off x="667730" y="1481309"/>
            <a:ext cx="10383727" cy="753459"/>
          </a:xfrm>
          <a:prstGeom prst="rect">
            <a:avLst/>
          </a:prstGeom>
          <a:noFill/>
          <a:ln/>
        </p:spPr>
        <p:txBody>
          <a:bodyPr wrap="square" lIns="0" tIns="0" rIns="0" bIns="0" rtlCol="0" anchor="ctr"/>
          <a:lstStyle/>
          <a:p>
            <a:pPr>
              <a:spcAft>
                <a:spcPts val="400"/>
              </a:spcAft>
              <a:buSzPct val="100000"/>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そもそも従業員の離職は、企業にとって</a:t>
            </a:r>
            <a:r>
              <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rPr>
              <a:t>3</a:t>
            </a: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つの面でマイナスの影響を及ぼす</a:t>
            </a:r>
          </a:p>
        </p:txBody>
      </p:sp>
      <p:sp>
        <p:nvSpPr>
          <p:cNvPr id="4" name="Text 4">
            <a:extLst>
              <a:ext uri="{FF2B5EF4-FFF2-40B4-BE49-F238E27FC236}">
                <a16:creationId xmlns:a16="http://schemas.microsoft.com/office/drawing/2014/main" id="{C57A89EB-D5BC-2A27-4A78-6E02FA9A618F}"/>
              </a:ext>
            </a:extLst>
          </p:cNvPr>
          <p:cNvSpPr/>
          <p:nvPr/>
        </p:nvSpPr>
        <p:spPr>
          <a:xfrm>
            <a:off x="1232719" y="1802431"/>
            <a:ext cx="8229600" cy="365760"/>
          </a:xfrm>
          <a:prstGeom prst="rect">
            <a:avLst/>
          </a:prstGeom>
          <a:noFill/>
          <a:ln/>
        </p:spPr>
        <p:txBody>
          <a:bodyPr wrap="square" lIns="0" tIns="0" rIns="0" bIns="0" rtlCol="0" anchor="ctr"/>
          <a:lstStyle/>
          <a:p>
            <a:pPr marL="0" indent="0">
              <a:buNone/>
            </a:pPr>
            <a:endParaRPr lang="en-US" sz="1300" dirty="0"/>
          </a:p>
        </p:txBody>
      </p:sp>
      <p:grpSp>
        <p:nvGrpSpPr>
          <p:cNvPr id="5" name="グループ化 4">
            <a:extLst>
              <a:ext uri="{FF2B5EF4-FFF2-40B4-BE49-F238E27FC236}">
                <a16:creationId xmlns:a16="http://schemas.microsoft.com/office/drawing/2014/main" id="{B7A1EAFE-9B13-C505-3376-BE2E1217B131}"/>
              </a:ext>
            </a:extLst>
          </p:cNvPr>
          <p:cNvGrpSpPr/>
          <p:nvPr/>
        </p:nvGrpSpPr>
        <p:grpSpPr>
          <a:xfrm>
            <a:off x="667731" y="2459448"/>
            <a:ext cx="3489732" cy="3789038"/>
            <a:chOff x="457200" y="1508760"/>
            <a:chExt cx="2697480" cy="3017520"/>
          </a:xfrm>
        </p:grpSpPr>
        <p:sp>
          <p:nvSpPr>
            <p:cNvPr id="7" name="Shape 5">
              <a:extLst>
                <a:ext uri="{FF2B5EF4-FFF2-40B4-BE49-F238E27FC236}">
                  <a16:creationId xmlns:a16="http://schemas.microsoft.com/office/drawing/2014/main" id="{0D5E09D6-FA10-ADF1-8555-C2A74D804498}"/>
                </a:ext>
              </a:extLst>
            </p:cNvPr>
            <p:cNvSpPr/>
            <p:nvPr/>
          </p:nvSpPr>
          <p:spPr>
            <a:xfrm>
              <a:off x="457200" y="1508760"/>
              <a:ext cx="2697480" cy="3017520"/>
            </a:xfrm>
            <a:prstGeom prst="rect">
              <a:avLst/>
            </a:prstGeom>
            <a:solidFill>
              <a:srgbClr val="FFFFFF"/>
            </a:solidFill>
            <a:ln w="12700">
              <a:solidFill>
                <a:srgbClr val="E2E8F0"/>
              </a:solidFill>
              <a:prstDash val="solid"/>
            </a:ln>
          </p:spPr>
          <p:txBody>
            <a:bodyPr/>
            <a:lstStyle/>
            <a:p>
              <a:endParaRPr lang="ja-JP" altLang="en-US" sz="2400">
                <a:latin typeface="UD デジタル 教科書体 NP-R" panose="02020400000000000000" pitchFamily="18" charset="-128"/>
                <a:ea typeface="UD デジタル 教科書体 NP-R" panose="02020400000000000000" pitchFamily="18" charset="-128"/>
              </a:endParaRPr>
            </a:p>
          </p:txBody>
        </p:sp>
        <p:sp>
          <p:nvSpPr>
            <p:cNvPr id="8" name="Shape 6">
              <a:extLst>
                <a:ext uri="{FF2B5EF4-FFF2-40B4-BE49-F238E27FC236}">
                  <a16:creationId xmlns:a16="http://schemas.microsoft.com/office/drawing/2014/main" id="{83836F50-3BF8-4D4E-D8B4-77B5C036AA5C}"/>
                </a:ext>
              </a:extLst>
            </p:cNvPr>
            <p:cNvSpPr/>
            <p:nvPr/>
          </p:nvSpPr>
          <p:spPr>
            <a:xfrm>
              <a:off x="457200" y="1508760"/>
              <a:ext cx="2697480" cy="151026"/>
            </a:xfrm>
            <a:prstGeom prst="rect">
              <a:avLst/>
            </a:prstGeom>
            <a:solidFill>
              <a:srgbClr val="0891B2"/>
            </a:solidFill>
            <a:ln w="12700">
              <a:solidFill>
                <a:srgbClr val="0891B2"/>
              </a:solidFill>
              <a:prstDash val="solid"/>
            </a:ln>
          </p:spPr>
          <p:txBody>
            <a:bodyPr/>
            <a:lstStyle/>
            <a:p>
              <a:endParaRPr lang="ja-JP" altLang="en-US" sz="2400">
                <a:latin typeface="UD デジタル 教科書体 NP-R" panose="02020400000000000000" pitchFamily="18" charset="-128"/>
                <a:ea typeface="UD デジタル 教科書体 NP-R" panose="02020400000000000000" pitchFamily="18" charset="-128"/>
              </a:endParaRPr>
            </a:p>
          </p:txBody>
        </p:sp>
        <p:sp>
          <p:nvSpPr>
            <p:cNvPr id="12" name="Text 7">
              <a:extLst>
                <a:ext uri="{FF2B5EF4-FFF2-40B4-BE49-F238E27FC236}">
                  <a16:creationId xmlns:a16="http://schemas.microsoft.com/office/drawing/2014/main" id="{68EF9B91-211B-4435-B2E0-07A3E903942F}"/>
                </a:ext>
              </a:extLst>
            </p:cNvPr>
            <p:cNvSpPr/>
            <p:nvPr/>
          </p:nvSpPr>
          <p:spPr>
            <a:xfrm>
              <a:off x="640080" y="1737360"/>
              <a:ext cx="2331720" cy="457200"/>
            </a:xfrm>
            <a:prstGeom prst="rect">
              <a:avLst/>
            </a:prstGeom>
            <a:noFill/>
            <a:ln/>
          </p:spPr>
          <p:txBody>
            <a:bodyPr wrap="square" lIns="0" tIns="0" rIns="0" bIns="0" rtlCol="0" anchor="ctr"/>
            <a:lstStyle/>
            <a:p>
              <a:pPr marL="0" indent="0">
                <a:buNone/>
              </a:pPr>
              <a:r>
                <a:rPr lang="en-US" sz="36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01</a:t>
              </a:r>
              <a:endParaRPr lang="en-US" sz="3600" dirty="0">
                <a:latin typeface="UD デジタル 教科書体 NP-R" panose="02020400000000000000" pitchFamily="18" charset="-128"/>
                <a:ea typeface="UD デジタル 教科書体 NP-R" panose="02020400000000000000" pitchFamily="18" charset="-128"/>
              </a:endParaRPr>
            </a:p>
          </p:txBody>
        </p:sp>
        <p:sp>
          <p:nvSpPr>
            <p:cNvPr id="14" name="Text 8">
              <a:extLst>
                <a:ext uri="{FF2B5EF4-FFF2-40B4-BE49-F238E27FC236}">
                  <a16:creationId xmlns:a16="http://schemas.microsoft.com/office/drawing/2014/main" id="{342B0765-179F-864C-C5FC-D39351C83FAC}"/>
                </a:ext>
              </a:extLst>
            </p:cNvPr>
            <p:cNvSpPr/>
            <p:nvPr/>
          </p:nvSpPr>
          <p:spPr>
            <a:xfrm>
              <a:off x="640080" y="2286000"/>
              <a:ext cx="2331720" cy="457200"/>
            </a:xfrm>
            <a:prstGeom prst="rect">
              <a:avLst/>
            </a:prstGeom>
            <a:noFill/>
            <a:ln/>
          </p:spPr>
          <p:txBody>
            <a:bodyPr wrap="square" lIns="0" tIns="0" rIns="0" bIns="0" rtlCol="0" anchor="ctr"/>
            <a:lstStyle/>
            <a:p>
              <a:pPr marL="0" indent="0">
                <a:buNone/>
              </a:pPr>
              <a:r>
                <a:rPr lang="en-US" sz="28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業務面</a:t>
              </a:r>
              <a:endParaRPr lang="en-US" sz="2800" dirty="0">
                <a:latin typeface="UD デジタル 教科書体 NP-R" panose="02020400000000000000" pitchFamily="18" charset="-128"/>
                <a:ea typeface="UD デジタル 教科書体 NP-R" panose="02020400000000000000" pitchFamily="18" charset="-128"/>
              </a:endParaRPr>
            </a:p>
          </p:txBody>
        </p:sp>
        <p:sp>
          <p:nvSpPr>
            <p:cNvPr id="15" name="Shape 9">
              <a:extLst>
                <a:ext uri="{FF2B5EF4-FFF2-40B4-BE49-F238E27FC236}">
                  <a16:creationId xmlns:a16="http://schemas.microsoft.com/office/drawing/2014/main" id="{1B452A68-C186-8998-0051-7F56D10D5812}"/>
                </a:ext>
              </a:extLst>
            </p:cNvPr>
            <p:cNvSpPr/>
            <p:nvPr/>
          </p:nvSpPr>
          <p:spPr>
            <a:xfrm>
              <a:off x="640080" y="2834640"/>
              <a:ext cx="457200" cy="0"/>
            </a:xfrm>
            <a:prstGeom prst="line">
              <a:avLst/>
            </a:prstGeom>
            <a:noFill/>
            <a:ln w="25400">
              <a:solidFill>
                <a:srgbClr val="D97706"/>
              </a:solidFill>
              <a:prstDash val="solid"/>
            </a:ln>
          </p:spPr>
          <p:txBody>
            <a:bodyPr/>
            <a:lstStyle/>
            <a:p>
              <a:endParaRPr lang="ja-JP" altLang="en-US" sz="2400">
                <a:latin typeface="UD デジタル 教科書体 NP-R" panose="02020400000000000000" pitchFamily="18" charset="-128"/>
                <a:ea typeface="UD デジタル 教科書体 NP-R" panose="02020400000000000000" pitchFamily="18" charset="-128"/>
              </a:endParaRPr>
            </a:p>
          </p:txBody>
        </p:sp>
        <p:sp>
          <p:nvSpPr>
            <p:cNvPr id="16" name="Text 10">
              <a:extLst>
                <a:ext uri="{FF2B5EF4-FFF2-40B4-BE49-F238E27FC236}">
                  <a16:creationId xmlns:a16="http://schemas.microsoft.com/office/drawing/2014/main" id="{81E00A27-1535-DE55-F441-BD4E7E2DE55F}"/>
                </a:ext>
              </a:extLst>
            </p:cNvPr>
            <p:cNvSpPr/>
            <p:nvPr/>
          </p:nvSpPr>
          <p:spPr>
            <a:xfrm>
              <a:off x="515312" y="3322792"/>
              <a:ext cx="2506239" cy="1203485"/>
            </a:xfrm>
            <a:prstGeom prst="rect">
              <a:avLst/>
            </a:prstGeom>
            <a:noFill/>
            <a:ln/>
          </p:spPr>
          <p:txBody>
            <a:bodyPr wrap="square" lIns="0" tIns="0" rIns="0" bIns="0" rtlCol="0" anchor="ctr"/>
            <a:lstStyle/>
            <a:p>
              <a:pPr marL="0" indent="0">
                <a:buNone/>
              </a:pPr>
              <a:r>
                <a:rPr lang="ja-JP" alt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a:t>
              </a:r>
              <a:r>
                <a:rPr 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残ったメンバーの業務負荷増</a:t>
              </a:r>
            </a:p>
            <a:p>
              <a:endParaRPr lang="en-US" altLang="ja-JP"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endParaRPr>
            </a:p>
            <a:p>
              <a:r>
                <a:rPr lang="ja-JP" alt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・職場</a:t>
              </a:r>
              <a:r>
                <a:rPr lang="en-US" altLang="ja-JP"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生産性の一時低下</a:t>
              </a:r>
            </a:p>
            <a:p>
              <a:r>
                <a:rPr lang="ja-JP" alt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　（</a:t>
              </a:r>
              <a:r>
                <a:rPr 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属人化による引継ぎ困難</a:t>
              </a:r>
              <a:r>
                <a:rPr lang="ja-JP" alt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が　</a:t>
              </a:r>
              <a:endParaRPr lang="en-US" altLang="ja-JP"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endParaRPr>
            </a:p>
            <a:p>
              <a:r>
                <a:rPr lang="ja-JP" alt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　　あるとさらに低下）</a:t>
              </a:r>
              <a:endParaRPr lang="en-US" dirty="0">
                <a:latin typeface="UD デジタル 教科書体 NP-R" panose="02020400000000000000" pitchFamily="18" charset="-128"/>
                <a:ea typeface="UD デジタル 教科書体 NP-R" panose="02020400000000000000" pitchFamily="18" charset="-128"/>
              </a:endParaRPr>
            </a:p>
          </p:txBody>
        </p:sp>
      </p:grpSp>
      <p:grpSp>
        <p:nvGrpSpPr>
          <p:cNvPr id="17" name="グループ化 16">
            <a:extLst>
              <a:ext uri="{FF2B5EF4-FFF2-40B4-BE49-F238E27FC236}">
                <a16:creationId xmlns:a16="http://schemas.microsoft.com/office/drawing/2014/main" id="{F2B8BA84-CB5C-13A1-A170-D58D1200DE9D}"/>
              </a:ext>
            </a:extLst>
          </p:cNvPr>
          <p:cNvGrpSpPr/>
          <p:nvPr/>
        </p:nvGrpSpPr>
        <p:grpSpPr>
          <a:xfrm>
            <a:off x="4394055" y="2459448"/>
            <a:ext cx="3422950" cy="3789039"/>
            <a:chOff x="3291840" y="1508760"/>
            <a:chExt cx="2697480" cy="3017521"/>
          </a:xfrm>
        </p:grpSpPr>
        <p:sp>
          <p:nvSpPr>
            <p:cNvPr id="18" name="Shape 11">
              <a:extLst>
                <a:ext uri="{FF2B5EF4-FFF2-40B4-BE49-F238E27FC236}">
                  <a16:creationId xmlns:a16="http://schemas.microsoft.com/office/drawing/2014/main" id="{F63F6A93-DEB5-4D28-CCA2-2A1C5295B009}"/>
                </a:ext>
              </a:extLst>
            </p:cNvPr>
            <p:cNvSpPr/>
            <p:nvPr/>
          </p:nvSpPr>
          <p:spPr>
            <a:xfrm>
              <a:off x="3291840" y="1508760"/>
              <a:ext cx="2697480" cy="3017520"/>
            </a:xfrm>
            <a:prstGeom prst="rect">
              <a:avLst/>
            </a:prstGeom>
            <a:solidFill>
              <a:srgbClr val="FFFFFF"/>
            </a:solidFill>
            <a:ln w="12700">
              <a:solidFill>
                <a:srgbClr val="E2E8F0"/>
              </a:solidFill>
              <a:prstDash val="solid"/>
            </a:ln>
          </p:spPr>
          <p:txBody>
            <a:bodyPr/>
            <a:lstStyle/>
            <a:p>
              <a:endParaRPr lang="ja-JP" altLang="en-US" sz="2400">
                <a:latin typeface="UD デジタル 教科書体 NP-R" panose="02020400000000000000" pitchFamily="18" charset="-128"/>
                <a:ea typeface="UD デジタル 教科書体 NP-R" panose="02020400000000000000" pitchFamily="18" charset="-128"/>
              </a:endParaRPr>
            </a:p>
          </p:txBody>
        </p:sp>
        <p:sp>
          <p:nvSpPr>
            <p:cNvPr id="19" name="Shape 12">
              <a:extLst>
                <a:ext uri="{FF2B5EF4-FFF2-40B4-BE49-F238E27FC236}">
                  <a16:creationId xmlns:a16="http://schemas.microsoft.com/office/drawing/2014/main" id="{DA2CB0AA-F932-BA11-81EA-966AD4EF60FE}"/>
                </a:ext>
              </a:extLst>
            </p:cNvPr>
            <p:cNvSpPr/>
            <p:nvPr/>
          </p:nvSpPr>
          <p:spPr>
            <a:xfrm>
              <a:off x="3291840" y="1508760"/>
              <a:ext cx="2697480" cy="151025"/>
            </a:xfrm>
            <a:prstGeom prst="rect">
              <a:avLst/>
            </a:prstGeom>
            <a:solidFill>
              <a:srgbClr val="0891B2"/>
            </a:solidFill>
            <a:ln w="12700">
              <a:solidFill>
                <a:srgbClr val="0891B2"/>
              </a:solidFill>
              <a:prstDash val="solid"/>
            </a:ln>
          </p:spPr>
          <p:txBody>
            <a:bodyPr/>
            <a:lstStyle/>
            <a:p>
              <a:endParaRPr lang="ja-JP" altLang="en-US" sz="2400" dirty="0">
                <a:latin typeface="UD デジタル 教科書体 NP-R" panose="02020400000000000000" pitchFamily="18" charset="-128"/>
                <a:ea typeface="UD デジタル 教科書体 NP-R" panose="02020400000000000000" pitchFamily="18" charset="-128"/>
              </a:endParaRPr>
            </a:p>
          </p:txBody>
        </p:sp>
        <p:sp>
          <p:nvSpPr>
            <p:cNvPr id="20" name="Text 13">
              <a:extLst>
                <a:ext uri="{FF2B5EF4-FFF2-40B4-BE49-F238E27FC236}">
                  <a16:creationId xmlns:a16="http://schemas.microsoft.com/office/drawing/2014/main" id="{FFB0B7E8-DEA0-CB0F-8C34-BCD19DB74BF8}"/>
                </a:ext>
              </a:extLst>
            </p:cNvPr>
            <p:cNvSpPr/>
            <p:nvPr/>
          </p:nvSpPr>
          <p:spPr>
            <a:xfrm>
              <a:off x="3474720" y="1737360"/>
              <a:ext cx="2331720" cy="457200"/>
            </a:xfrm>
            <a:prstGeom prst="rect">
              <a:avLst/>
            </a:prstGeom>
            <a:noFill/>
            <a:ln/>
          </p:spPr>
          <p:txBody>
            <a:bodyPr wrap="square" lIns="0" tIns="0" rIns="0" bIns="0" rtlCol="0" anchor="ctr"/>
            <a:lstStyle/>
            <a:p>
              <a:pPr marL="0" indent="0">
                <a:buNone/>
              </a:pPr>
              <a:r>
                <a:rPr lang="en-US" sz="36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02</a:t>
              </a:r>
              <a:endParaRPr lang="en-US" sz="3600" dirty="0">
                <a:latin typeface="UD デジタル 教科書体 NP-R" panose="02020400000000000000" pitchFamily="18" charset="-128"/>
                <a:ea typeface="UD デジタル 教科書体 NP-R" panose="02020400000000000000" pitchFamily="18" charset="-128"/>
              </a:endParaRPr>
            </a:p>
          </p:txBody>
        </p:sp>
        <p:sp>
          <p:nvSpPr>
            <p:cNvPr id="21" name="Text 14">
              <a:extLst>
                <a:ext uri="{FF2B5EF4-FFF2-40B4-BE49-F238E27FC236}">
                  <a16:creationId xmlns:a16="http://schemas.microsoft.com/office/drawing/2014/main" id="{6A4A789E-922E-4155-F6CE-AFA769EC22FA}"/>
                </a:ext>
              </a:extLst>
            </p:cNvPr>
            <p:cNvSpPr/>
            <p:nvPr/>
          </p:nvSpPr>
          <p:spPr>
            <a:xfrm>
              <a:off x="3474720" y="2286000"/>
              <a:ext cx="2331720" cy="457200"/>
            </a:xfrm>
            <a:prstGeom prst="rect">
              <a:avLst/>
            </a:prstGeom>
            <a:noFill/>
            <a:ln/>
          </p:spPr>
          <p:txBody>
            <a:bodyPr wrap="square" lIns="0" tIns="0" rIns="0" bIns="0" rtlCol="0" anchor="ctr"/>
            <a:lstStyle/>
            <a:p>
              <a:pPr marL="0" indent="0">
                <a:buNone/>
              </a:pPr>
              <a:r>
                <a:rPr lang="en-US" sz="28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コスト面</a:t>
              </a:r>
              <a:endParaRPr lang="en-US" sz="2800" dirty="0">
                <a:latin typeface="UD デジタル 教科書体 NP-R" panose="02020400000000000000" pitchFamily="18" charset="-128"/>
                <a:ea typeface="UD デジタル 教科書体 NP-R" panose="02020400000000000000" pitchFamily="18" charset="-128"/>
              </a:endParaRPr>
            </a:p>
          </p:txBody>
        </p:sp>
        <p:sp>
          <p:nvSpPr>
            <p:cNvPr id="22" name="Shape 15">
              <a:extLst>
                <a:ext uri="{FF2B5EF4-FFF2-40B4-BE49-F238E27FC236}">
                  <a16:creationId xmlns:a16="http://schemas.microsoft.com/office/drawing/2014/main" id="{56788069-1C08-BAE3-FC45-9D785AAD0FD1}"/>
                </a:ext>
              </a:extLst>
            </p:cNvPr>
            <p:cNvSpPr/>
            <p:nvPr/>
          </p:nvSpPr>
          <p:spPr>
            <a:xfrm>
              <a:off x="3474720" y="2834640"/>
              <a:ext cx="457200" cy="0"/>
            </a:xfrm>
            <a:prstGeom prst="line">
              <a:avLst/>
            </a:prstGeom>
            <a:noFill/>
            <a:ln w="25400">
              <a:solidFill>
                <a:srgbClr val="D97706"/>
              </a:solidFill>
              <a:prstDash val="solid"/>
            </a:ln>
          </p:spPr>
          <p:txBody>
            <a:bodyPr/>
            <a:lstStyle/>
            <a:p>
              <a:endParaRPr lang="ja-JP" altLang="en-US" sz="2400">
                <a:latin typeface="UD デジタル 教科書体 NP-R" panose="02020400000000000000" pitchFamily="18" charset="-128"/>
                <a:ea typeface="UD デジタル 教科書体 NP-R" panose="02020400000000000000" pitchFamily="18" charset="-128"/>
              </a:endParaRPr>
            </a:p>
          </p:txBody>
        </p:sp>
        <p:sp>
          <p:nvSpPr>
            <p:cNvPr id="23" name="Text 16">
              <a:extLst>
                <a:ext uri="{FF2B5EF4-FFF2-40B4-BE49-F238E27FC236}">
                  <a16:creationId xmlns:a16="http://schemas.microsoft.com/office/drawing/2014/main" id="{E84FDBEA-9DF6-B227-0590-3EEFC416FB81}"/>
                </a:ext>
              </a:extLst>
            </p:cNvPr>
            <p:cNvSpPr/>
            <p:nvPr/>
          </p:nvSpPr>
          <p:spPr>
            <a:xfrm>
              <a:off x="3474720" y="3152008"/>
              <a:ext cx="2331720" cy="1374273"/>
            </a:xfrm>
            <a:prstGeom prst="rect">
              <a:avLst/>
            </a:prstGeom>
            <a:noFill/>
            <a:ln/>
          </p:spPr>
          <p:txBody>
            <a:bodyPr wrap="square" lIns="0" tIns="0" rIns="0" bIns="0" rtlCol="0" anchor="ctr"/>
            <a:lstStyle/>
            <a:p>
              <a:pPr marL="0" indent="0">
                <a:buNone/>
              </a:pPr>
              <a:endParaRPr lang="en-US" altLang="ja-JP"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buNone/>
              </a:pPr>
              <a:r>
                <a:rPr lang="ja-JP" alt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・業務遂行のための</a:t>
              </a:r>
              <a:r>
                <a:rPr 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残業費</a:t>
              </a:r>
            </a:p>
            <a:p>
              <a:pPr marL="0" indent="0">
                <a:buNone/>
              </a:pPr>
              <a:endParaRPr 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buNone/>
              </a:pPr>
              <a:r>
                <a:rPr lang="ja-JP" alt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a:t>
              </a:r>
              <a:r>
                <a:rPr 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新規採用費</a:t>
              </a:r>
            </a:p>
            <a:p>
              <a:pPr marL="0" indent="0">
                <a:buNone/>
              </a:pPr>
              <a:endParaRPr lang="en-US" altLang="ja-JP"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buNone/>
              </a:pPr>
              <a:r>
                <a:rPr lang="ja-JP" alt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・新人の</a:t>
              </a:r>
              <a:r>
                <a:rPr 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教育コスト</a:t>
              </a:r>
            </a:p>
          </p:txBody>
        </p:sp>
      </p:grpSp>
      <p:grpSp>
        <p:nvGrpSpPr>
          <p:cNvPr id="24" name="グループ化 23">
            <a:extLst>
              <a:ext uri="{FF2B5EF4-FFF2-40B4-BE49-F238E27FC236}">
                <a16:creationId xmlns:a16="http://schemas.microsoft.com/office/drawing/2014/main" id="{320933E0-ED40-7A93-0F1E-1A0D3CC8AC58}"/>
              </a:ext>
            </a:extLst>
          </p:cNvPr>
          <p:cNvGrpSpPr/>
          <p:nvPr/>
        </p:nvGrpSpPr>
        <p:grpSpPr>
          <a:xfrm>
            <a:off x="7993761" y="2446905"/>
            <a:ext cx="3706625" cy="3801581"/>
            <a:chOff x="6126480" y="1508759"/>
            <a:chExt cx="2697480" cy="3017521"/>
          </a:xfrm>
        </p:grpSpPr>
        <p:sp>
          <p:nvSpPr>
            <p:cNvPr id="25" name="Shape 17">
              <a:extLst>
                <a:ext uri="{FF2B5EF4-FFF2-40B4-BE49-F238E27FC236}">
                  <a16:creationId xmlns:a16="http://schemas.microsoft.com/office/drawing/2014/main" id="{50DA7AB7-EDE8-0ACA-0D12-8F1BCE6F5E4F}"/>
                </a:ext>
              </a:extLst>
            </p:cNvPr>
            <p:cNvSpPr/>
            <p:nvPr/>
          </p:nvSpPr>
          <p:spPr>
            <a:xfrm>
              <a:off x="6126480" y="1508760"/>
              <a:ext cx="2697480" cy="3017520"/>
            </a:xfrm>
            <a:prstGeom prst="rect">
              <a:avLst/>
            </a:prstGeom>
            <a:solidFill>
              <a:srgbClr val="FFFFFF"/>
            </a:solidFill>
            <a:ln w="12700">
              <a:solidFill>
                <a:srgbClr val="E2E8F0"/>
              </a:solidFill>
              <a:prstDash val="solid"/>
            </a:ln>
          </p:spPr>
          <p:txBody>
            <a:bodyPr/>
            <a:lstStyle/>
            <a:p>
              <a:endParaRPr lang="ja-JP" altLang="en-US" sz="2400">
                <a:latin typeface="UD デジタル 教科書体 NP-R" panose="02020400000000000000" pitchFamily="18" charset="-128"/>
                <a:ea typeface="UD デジタル 教科書体 NP-R" panose="02020400000000000000" pitchFamily="18" charset="-128"/>
              </a:endParaRPr>
            </a:p>
          </p:txBody>
        </p:sp>
        <p:sp>
          <p:nvSpPr>
            <p:cNvPr id="26" name="Shape 18">
              <a:extLst>
                <a:ext uri="{FF2B5EF4-FFF2-40B4-BE49-F238E27FC236}">
                  <a16:creationId xmlns:a16="http://schemas.microsoft.com/office/drawing/2014/main" id="{D9ABDC94-2404-88D7-DEA1-EB70851D8CF9}"/>
                </a:ext>
              </a:extLst>
            </p:cNvPr>
            <p:cNvSpPr/>
            <p:nvPr/>
          </p:nvSpPr>
          <p:spPr>
            <a:xfrm>
              <a:off x="6126480" y="1508759"/>
              <a:ext cx="2697480" cy="160482"/>
            </a:xfrm>
            <a:prstGeom prst="rect">
              <a:avLst/>
            </a:prstGeom>
            <a:solidFill>
              <a:srgbClr val="0891B2"/>
            </a:solidFill>
            <a:ln w="12700">
              <a:solidFill>
                <a:srgbClr val="0891B2"/>
              </a:solidFill>
              <a:prstDash val="solid"/>
            </a:ln>
          </p:spPr>
          <p:txBody>
            <a:bodyPr/>
            <a:lstStyle/>
            <a:p>
              <a:endParaRPr lang="ja-JP" altLang="en-US" sz="2400" dirty="0">
                <a:latin typeface="UD デジタル 教科書体 NP-R" panose="02020400000000000000" pitchFamily="18" charset="-128"/>
                <a:ea typeface="UD デジタル 教科書体 NP-R" panose="02020400000000000000" pitchFamily="18" charset="-128"/>
              </a:endParaRPr>
            </a:p>
          </p:txBody>
        </p:sp>
        <p:sp>
          <p:nvSpPr>
            <p:cNvPr id="27" name="Text 19">
              <a:extLst>
                <a:ext uri="{FF2B5EF4-FFF2-40B4-BE49-F238E27FC236}">
                  <a16:creationId xmlns:a16="http://schemas.microsoft.com/office/drawing/2014/main" id="{DDDAAD17-F2FB-F9C5-B2F0-6D8909C9A287}"/>
                </a:ext>
              </a:extLst>
            </p:cNvPr>
            <p:cNvSpPr/>
            <p:nvPr/>
          </p:nvSpPr>
          <p:spPr>
            <a:xfrm>
              <a:off x="6309360" y="1737360"/>
              <a:ext cx="2331720" cy="457200"/>
            </a:xfrm>
            <a:prstGeom prst="rect">
              <a:avLst/>
            </a:prstGeom>
            <a:noFill/>
            <a:ln/>
          </p:spPr>
          <p:txBody>
            <a:bodyPr wrap="square" lIns="0" tIns="0" rIns="0" bIns="0" rtlCol="0" anchor="ctr"/>
            <a:lstStyle/>
            <a:p>
              <a:pPr marL="0" indent="0">
                <a:buNone/>
              </a:pPr>
              <a:r>
                <a:rPr lang="en-US" sz="36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03</a:t>
              </a:r>
              <a:endParaRPr lang="en-US" sz="3600" dirty="0">
                <a:latin typeface="UD デジタル 教科書体 NP-R" panose="02020400000000000000" pitchFamily="18" charset="-128"/>
                <a:ea typeface="UD デジタル 教科書体 NP-R" panose="02020400000000000000" pitchFamily="18" charset="-128"/>
              </a:endParaRPr>
            </a:p>
          </p:txBody>
        </p:sp>
        <p:sp>
          <p:nvSpPr>
            <p:cNvPr id="28" name="Text 20">
              <a:extLst>
                <a:ext uri="{FF2B5EF4-FFF2-40B4-BE49-F238E27FC236}">
                  <a16:creationId xmlns:a16="http://schemas.microsoft.com/office/drawing/2014/main" id="{0C851A25-E7AA-2150-49D3-57970E99C1F1}"/>
                </a:ext>
              </a:extLst>
            </p:cNvPr>
            <p:cNvSpPr/>
            <p:nvPr/>
          </p:nvSpPr>
          <p:spPr>
            <a:xfrm>
              <a:off x="6309360" y="2286000"/>
              <a:ext cx="2331720" cy="457200"/>
            </a:xfrm>
            <a:prstGeom prst="rect">
              <a:avLst/>
            </a:prstGeom>
            <a:noFill/>
            <a:ln/>
          </p:spPr>
          <p:txBody>
            <a:bodyPr wrap="square" lIns="0" tIns="0" rIns="0" bIns="0" rtlCol="0" anchor="ctr"/>
            <a:lstStyle/>
            <a:p>
              <a:pPr marL="0" indent="0">
                <a:buNone/>
              </a:pPr>
              <a:r>
                <a:rPr lang="en-US" sz="28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組織面</a:t>
              </a:r>
              <a:endParaRPr lang="en-US" sz="2800" dirty="0">
                <a:latin typeface="UD デジタル 教科書体 NP-R" panose="02020400000000000000" pitchFamily="18" charset="-128"/>
                <a:ea typeface="UD デジタル 教科書体 NP-R" panose="02020400000000000000" pitchFamily="18" charset="-128"/>
              </a:endParaRPr>
            </a:p>
          </p:txBody>
        </p:sp>
        <p:sp>
          <p:nvSpPr>
            <p:cNvPr id="29" name="Shape 21">
              <a:extLst>
                <a:ext uri="{FF2B5EF4-FFF2-40B4-BE49-F238E27FC236}">
                  <a16:creationId xmlns:a16="http://schemas.microsoft.com/office/drawing/2014/main" id="{D8D8B70F-28D3-17C9-4D09-4C9C3CFF2361}"/>
                </a:ext>
              </a:extLst>
            </p:cNvPr>
            <p:cNvSpPr/>
            <p:nvPr/>
          </p:nvSpPr>
          <p:spPr>
            <a:xfrm>
              <a:off x="6309360" y="2834640"/>
              <a:ext cx="457200" cy="0"/>
            </a:xfrm>
            <a:prstGeom prst="line">
              <a:avLst/>
            </a:prstGeom>
            <a:noFill/>
            <a:ln w="25400">
              <a:solidFill>
                <a:srgbClr val="D97706"/>
              </a:solidFill>
              <a:prstDash val="solid"/>
            </a:ln>
          </p:spPr>
          <p:txBody>
            <a:bodyPr/>
            <a:lstStyle/>
            <a:p>
              <a:endParaRPr lang="ja-JP" altLang="en-US" sz="2400">
                <a:latin typeface="UD デジタル 教科書体 NP-R" panose="02020400000000000000" pitchFamily="18" charset="-128"/>
                <a:ea typeface="UD デジタル 教科書体 NP-R" panose="02020400000000000000" pitchFamily="18" charset="-128"/>
              </a:endParaRPr>
            </a:p>
          </p:txBody>
        </p:sp>
        <p:sp>
          <p:nvSpPr>
            <p:cNvPr id="30" name="Text 22">
              <a:extLst>
                <a:ext uri="{FF2B5EF4-FFF2-40B4-BE49-F238E27FC236}">
                  <a16:creationId xmlns:a16="http://schemas.microsoft.com/office/drawing/2014/main" id="{B164201E-DFC7-51B6-1AB2-22DDDC56CC9D}"/>
                </a:ext>
              </a:extLst>
            </p:cNvPr>
            <p:cNvSpPr/>
            <p:nvPr/>
          </p:nvSpPr>
          <p:spPr>
            <a:xfrm>
              <a:off x="6309360" y="3390672"/>
              <a:ext cx="2331720" cy="1044167"/>
            </a:xfrm>
            <a:prstGeom prst="rect">
              <a:avLst/>
            </a:prstGeom>
            <a:noFill/>
            <a:ln/>
          </p:spPr>
          <p:txBody>
            <a:bodyPr wrap="square" lIns="0" tIns="0" rIns="0" bIns="0" rtlCol="0" anchor="ctr"/>
            <a:lstStyle/>
            <a:p>
              <a:pPr marL="0" indent="0">
                <a:buNone/>
              </a:pPr>
              <a:r>
                <a:rPr lang="ja-JP" alt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a:t>
              </a:r>
              <a:r>
                <a:rPr 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残ったメンバーの士気低下</a:t>
              </a:r>
            </a:p>
            <a:p>
              <a:pPr marL="0" indent="0">
                <a:buNone/>
              </a:pPr>
              <a:endParaRPr 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buNone/>
              </a:pPr>
              <a:r>
                <a:rPr lang="ja-JP" alt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a:t>
              </a:r>
              <a:r>
                <a:rPr 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職場の雰囲気悪化</a:t>
              </a:r>
            </a:p>
            <a:p>
              <a:pPr marL="0" indent="0">
                <a:buNone/>
              </a:pPr>
              <a:endParaRPr 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buNone/>
              </a:pPr>
              <a:r>
                <a:rPr lang="ja-JP" alt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a:t>
              </a:r>
              <a:r>
                <a:rPr lang="en-US"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「連鎖離職」のリスク</a:t>
              </a:r>
              <a:endParaRPr lang="en-US" dirty="0">
                <a:latin typeface="UD デジタル 教科書体 NP-R" panose="02020400000000000000" pitchFamily="18" charset="-128"/>
                <a:ea typeface="UD デジタル 教科書体 NP-R" panose="02020400000000000000" pitchFamily="18" charset="-128"/>
              </a:endParaRPr>
            </a:p>
          </p:txBody>
        </p:sp>
      </p:grpSp>
      <p:grpSp>
        <p:nvGrpSpPr>
          <p:cNvPr id="31" name="グループ化 30">
            <a:extLst>
              <a:ext uri="{FF2B5EF4-FFF2-40B4-BE49-F238E27FC236}">
                <a16:creationId xmlns:a16="http://schemas.microsoft.com/office/drawing/2014/main" id="{FB4FCD10-10C0-803A-ECFC-368CBA1A25CC}"/>
              </a:ext>
            </a:extLst>
          </p:cNvPr>
          <p:cNvGrpSpPr/>
          <p:nvPr/>
        </p:nvGrpSpPr>
        <p:grpSpPr>
          <a:xfrm>
            <a:off x="4" y="1379"/>
            <a:ext cx="12211050" cy="1108681"/>
            <a:chOff x="0" y="0"/>
            <a:chExt cx="12211050" cy="1108681"/>
          </a:xfrm>
        </p:grpSpPr>
        <p:grpSp>
          <p:nvGrpSpPr>
            <p:cNvPr id="32" name="グループ化 31">
              <a:extLst>
                <a:ext uri="{FF2B5EF4-FFF2-40B4-BE49-F238E27FC236}">
                  <a16:creationId xmlns:a16="http://schemas.microsoft.com/office/drawing/2014/main" id="{F7E79A5F-E444-4ABD-CFD9-1F01270CBF01}"/>
                </a:ext>
              </a:extLst>
            </p:cNvPr>
            <p:cNvGrpSpPr/>
            <p:nvPr/>
          </p:nvGrpSpPr>
          <p:grpSpPr>
            <a:xfrm>
              <a:off x="0" y="0"/>
              <a:ext cx="12182168" cy="1108681"/>
              <a:chOff x="0" y="0"/>
              <a:chExt cx="12182168" cy="1108681"/>
            </a:xfrm>
          </p:grpSpPr>
          <p:sp>
            <p:nvSpPr>
              <p:cNvPr id="34" name="Shape 0">
                <a:extLst>
                  <a:ext uri="{FF2B5EF4-FFF2-40B4-BE49-F238E27FC236}">
                    <a16:creationId xmlns:a16="http://schemas.microsoft.com/office/drawing/2014/main" id="{84F7D240-B1A6-72FC-E635-6CF548DE54C4}"/>
                  </a:ext>
                </a:extLst>
              </p:cNvPr>
              <p:cNvSpPr/>
              <p:nvPr/>
            </p:nvSpPr>
            <p:spPr>
              <a:xfrm>
                <a:off x="0" y="0"/>
                <a:ext cx="12182168" cy="1108681"/>
              </a:xfrm>
              <a:prstGeom prst="rect">
                <a:avLst/>
              </a:prstGeom>
              <a:solidFill>
                <a:srgbClr val="F8FAFC"/>
              </a:solidFill>
              <a:ln w="12700">
                <a:solidFill>
                  <a:srgbClr val="F8FAFC"/>
                </a:solidFill>
                <a:prstDash val="solid"/>
              </a:ln>
            </p:spPr>
            <p:txBody>
              <a:bodyPr/>
              <a:lstStyle/>
              <a:p>
                <a:endParaRPr lang="ja-JP" altLang="en-US"/>
              </a:p>
            </p:txBody>
          </p:sp>
          <p:sp>
            <p:nvSpPr>
              <p:cNvPr id="35" name="Shape 1">
                <a:extLst>
                  <a:ext uri="{FF2B5EF4-FFF2-40B4-BE49-F238E27FC236}">
                    <a16:creationId xmlns:a16="http://schemas.microsoft.com/office/drawing/2014/main" id="{3BE91994-5C99-48BA-45B3-6A1D436FF6EC}"/>
                  </a:ext>
                </a:extLst>
              </p:cNvPr>
              <p:cNvSpPr/>
              <p:nvPr/>
            </p:nvSpPr>
            <p:spPr>
              <a:xfrm>
                <a:off x="0" y="0"/>
                <a:ext cx="130672" cy="1108681"/>
              </a:xfrm>
              <a:prstGeom prst="rect">
                <a:avLst/>
              </a:prstGeom>
              <a:solidFill>
                <a:srgbClr val="0891B2"/>
              </a:solidFill>
              <a:ln w="12700">
                <a:solidFill>
                  <a:srgbClr val="0891B2"/>
                </a:solidFill>
                <a:prstDash val="solid"/>
              </a:ln>
            </p:spPr>
            <p:txBody>
              <a:bodyPr/>
              <a:lstStyle/>
              <a:p>
                <a:endParaRPr lang="ja-JP" altLang="en-US"/>
              </a:p>
            </p:txBody>
          </p:sp>
          <p:sp>
            <p:nvSpPr>
              <p:cNvPr id="36" name="Text 2">
                <a:extLst>
                  <a:ext uri="{FF2B5EF4-FFF2-40B4-BE49-F238E27FC236}">
                    <a16:creationId xmlns:a16="http://schemas.microsoft.com/office/drawing/2014/main" id="{ADEBA9DD-2BA1-6951-74E4-18973DFB18D1}"/>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3</a:t>
                </a:r>
                <a:endParaRPr lang="en-US" sz="1100" dirty="0">
                  <a:latin typeface="UD デジタル 教科書体 NP-R" panose="02020400000000000000" pitchFamily="18" charset="-128"/>
                  <a:ea typeface="UD デジタル 教科書体 NP-R" panose="02020400000000000000" pitchFamily="18" charset="-128"/>
                </a:endParaRPr>
              </a:p>
            </p:txBody>
          </p:sp>
          <p:sp>
            <p:nvSpPr>
              <p:cNvPr id="37" name="Text 3">
                <a:extLst>
                  <a:ext uri="{FF2B5EF4-FFF2-40B4-BE49-F238E27FC236}">
                    <a16:creationId xmlns:a16="http://schemas.microsoft.com/office/drawing/2014/main" id="{E776FDBD-753D-E629-7393-436FF6FC991B}"/>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latin typeface="UD デジタル 教科書体 NP-R" panose="02020400000000000000" pitchFamily="18" charset="-128"/>
                    <a:ea typeface="UD デジタル 教科書体 NP-R" panose="02020400000000000000" pitchFamily="18" charset="-128"/>
                    <a:cs typeface="Yu Gothic" pitchFamily="34" charset="-120"/>
                  </a:rPr>
                  <a:t>離職が企業に与える影響</a:t>
                </a:r>
                <a:endParaRPr lang="en-US" sz="3200" dirty="0">
                  <a:latin typeface="UD デジタル 教科書体 NP-R" panose="02020400000000000000" pitchFamily="18" charset="-128"/>
                  <a:ea typeface="UD デジタル 教科書体 NP-R" panose="02020400000000000000" pitchFamily="18" charset="-128"/>
                </a:endParaRPr>
              </a:p>
            </p:txBody>
          </p:sp>
          <p:sp>
            <p:nvSpPr>
              <p:cNvPr id="38" name="テキスト ボックス 37">
                <a:extLst>
                  <a:ext uri="{FF2B5EF4-FFF2-40B4-BE49-F238E27FC236}">
                    <a16:creationId xmlns:a16="http://schemas.microsoft.com/office/drawing/2014/main" id="{364FEFB0-CDF0-F06D-3DC6-50BC8408AF07}"/>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a:t>
                </a:r>
                <a:r>
                  <a:rPr kumimoji="1" lang="en-US" altLang="ja-JP" sz="1400" dirty="0">
                    <a:latin typeface="UD デジタル 教科書体 NP-R" panose="02020400000000000000" pitchFamily="18" charset="-128"/>
                    <a:ea typeface="UD デジタル 教科書体 NP-R" panose="02020400000000000000" pitchFamily="18" charset="-128"/>
                  </a:rPr>
                  <a:t>P1</a:t>
                </a:r>
                <a:r>
                  <a:rPr kumimoji="1" lang="ja-JP" altLang="en-US" sz="1400" dirty="0">
                    <a:latin typeface="UD デジタル 教科書体 NP-R" panose="02020400000000000000" pitchFamily="18" charset="-128"/>
                    <a:ea typeface="UD デジタル 教科書体 NP-R" panose="02020400000000000000" pitchFamily="18" charset="-128"/>
                  </a:rPr>
                  <a:t>６</a:t>
                </a:r>
              </a:p>
            </p:txBody>
          </p:sp>
        </p:grpSp>
        <p:cxnSp>
          <p:nvCxnSpPr>
            <p:cNvPr id="33" name="直線コネクタ 32">
              <a:extLst>
                <a:ext uri="{FF2B5EF4-FFF2-40B4-BE49-F238E27FC236}">
                  <a16:creationId xmlns:a16="http://schemas.microsoft.com/office/drawing/2014/main" id="{7D60F8A9-C45E-133F-63A9-F9127FC49E7A}"/>
                </a:ext>
              </a:extLst>
            </p:cNvPr>
            <p:cNvCxnSpPr>
              <a:stCxn id="35" idx="2"/>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14791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2C6E5-7FFC-7A75-5665-C99BBB14BD8D}"/>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2568D544-0E9F-4279-0892-22C85252C559}"/>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7</a:t>
            </a:fld>
            <a:endParaRPr kumimoji="1" lang="ja-JP" altLang="en-US" dirty="0"/>
          </a:p>
        </p:txBody>
      </p:sp>
      <p:sp>
        <p:nvSpPr>
          <p:cNvPr id="13" name="Text 8">
            <a:extLst>
              <a:ext uri="{FF2B5EF4-FFF2-40B4-BE49-F238E27FC236}">
                <a16:creationId xmlns:a16="http://schemas.microsoft.com/office/drawing/2014/main" id="{691366F4-D9B4-897B-B2DA-3CB75D8B29BE}"/>
              </a:ext>
            </a:extLst>
          </p:cNvPr>
          <p:cNvSpPr/>
          <p:nvPr/>
        </p:nvSpPr>
        <p:spPr>
          <a:xfrm>
            <a:off x="667731" y="1481309"/>
            <a:ext cx="9764662" cy="753459"/>
          </a:xfrm>
          <a:prstGeom prst="rect">
            <a:avLst/>
          </a:prstGeom>
          <a:noFill/>
          <a:ln/>
        </p:spPr>
        <p:txBody>
          <a:bodyPr wrap="square" lIns="0" tIns="0" rIns="0" bIns="0" rtlCol="0" anchor="ctr"/>
          <a:lstStyle/>
          <a:p>
            <a:pPr>
              <a:spcAft>
                <a:spcPts val="400"/>
              </a:spcAft>
              <a:buSzPct val="100000"/>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企業規模が小さいほど、</a:t>
            </a:r>
            <a:r>
              <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rPr>
              <a:t>1</a:t>
            </a: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人の離職が組織に与える影響は大きい</a:t>
            </a:r>
          </a:p>
        </p:txBody>
      </p:sp>
      <p:sp>
        <p:nvSpPr>
          <p:cNvPr id="4" name="Text 4">
            <a:extLst>
              <a:ext uri="{FF2B5EF4-FFF2-40B4-BE49-F238E27FC236}">
                <a16:creationId xmlns:a16="http://schemas.microsoft.com/office/drawing/2014/main" id="{437DB41B-18A8-DAAA-8812-1313C57F982D}"/>
              </a:ext>
            </a:extLst>
          </p:cNvPr>
          <p:cNvSpPr/>
          <p:nvPr/>
        </p:nvSpPr>
        <p:spPr>
          <a:xfrm>
            <a:off x="1232719" y="1802431"/>
            <a:ext cx="8229600" cy="365760"/>
          </a:xfrm>
          <a:prstGeom prst="rect">
            <a:avLst/>
          </a:prstGeom>
          <a:noFill/>
          <a:ln/>
        </p:spPr>
        <p:txBody>
          <a:bodyPr wrap="square" lIns="0" tIns="0" rIns="0" bIns="0" rtlCol="0" anchor="ctr"/>
          <a:lstStyle/>
          <a:p>
            <a:pPr marL="0" indent="0">
              <a:buNone/>
            </a:pPr>
            <a:endParaRPr lang="en-US" sz="1300" dirty="0"/>
          </a:p>
        </p:txBody>
      </p:sp>
      <p:grpSp>
        <p:nvGrpSpPr>
          <p:cNvPr id="31" name="グループ化 30">
            <a:extLst>
              <a:ext uri="{FF2B5EF4-FFF2-40B4-BE49-F238E27FC236}">
                <a16:creationId xmlns:a16="http://schemas.microsoft.com/office/drawing/2014/main" id="{1B8E2748-8966-226E-D9D1-7E575E60E60C}"/>
              </a:ext>
            </a:extLst>
          </p:cNvPr>
          <p:cNvGrpSpPr/>
          <p:nvPr/>
        </p:nvGrpSpPr>
        <p:grpSpPr>
          <a:xfrm>
            <a:off x="7370716" y="2537478"/>
            <a:ext cx="4614189" cy="3917707"/>
            <a:chOff x="4846320" y="1508760"/>
            <a:chExt cx="3840480" cy="2926080"/>
          </a:xfrm>
        </p:grpSpPr>
        <p:sp>
          <p:nvSpPr>
            <p:cNvPr id="32" name="Shape 8">
              <a:extLst>
                <a:ext uri="{FF2B5EF4-FFF2-40B4-BE49-F238E27FC236}">
                  <a16:creationId xmlns:a16="http://schemas.microsoft.com/office/drawing/2014/main" id="{BA1FA9A8-60CC-8D0D-57E3-1F4FA685BDE0}"/>
                </a:ext>
              </a:extLst>
            </p:cNvPr>
            <p:cNvSpPr/>
            <p:nvPr/>
          </p:nvSpPr>
          <p:spPr>
            <a:xfrm>
              <a:off x="4846320" y="1508760"/>
              <a:ext cx="3840480" cy="2926080"/>
            </a:xfrm>
            <a:prstGeom prst="rect">
              <a:avLst/>
            </a:prstGeom>
            <a:solidFill>
              <a:srgbClr val="1E3A5F"/>
            </a:solidFill>
            <a:ln w="12700">
              <a:solidFill>
                <a:srgbClr val="1E3A5F"/>
              </a:solidFill>
              <a:prstDash val="solid"/>
            </a:ln>
          </p:spPr>
          <p:txBody>
            <a:bodyPr/>
            <a:lstStyle/>
            <a:p>
              <a:endParaRPr lang="ja-JP" altLang="en-US" sz="2400">
                <a:latin typeface="UD デジタル 教科書体 NP-R" panose="02020400000000000000" pitchFamily="18" charset="-128"/>
                <a:ea typeface="UD デジタル 教科書体 NP-R" panose="02020400000000000000" pitchFamily="18" charset="-128"/>
              </a:endParaRPr>
            </a:p>
          </p:txBody>
        </p:sp>
        <p:sp>
          <p:nvSpPr>
            <p:cNvPr id="33" name="Text 9">
              <a:extLst>
                <a:ext uri="{FF2B5EF4-FFF2-40B4-BE49-F238E27FC236}">
                  <a16:creationId xmlns:a16="http://schemas.microsoft.com/office/drawing/2014/main" id="{ABA57831-438C-B8D8-91B7-BB72B9A33897}"/>
                </a:ext>
              </a:extLst>
            </p:cNvPr>
            <p:cNvSpPr/>
            <p:nvPr/>
          </p:nvSpPr>
          <p:spPr>
            <a:xfrm>
              <a:off x="5029200" y="1691640"/>
              <a:ext cx="3474720" cy="365760"/>
            </a:xfrm>
            <a:prstGeom prst="rect">
              <a:avLst/>
            </a:prstGeom>
            <a:noFill/>
            <a:ln/>
          </p:spPr>
          <p:txBody>
            <a:bodyPr wrap="square" lIns="0" tIns="0" rIns="0" bIns="0" rtlCol="0" anchor="ctr"/>
            <a:lstStyle/>
            <a:p>
              <a:pPr marL="0" indent="0">
                <a:buNone/>
              </a:pPr>
              <a:r>
                <a:rPr lang="en-US" sz="1600" b="1" dirty="0">
                  <a:solidFill>
                    <a:srgbClr val="67E8F9"/>
                  </a:solidFill>
                  <a:latin typeface="UD デジタル 教科書体 NP-R" panose="02020400000000000000" pitchFamily="18" charset="-128"/>
                  <a:ea typeface="UD デジタル 教科書体 NP-R" panose="02020400000000000000" pitchFamily="18" charset="-128"/>
                  <a:cs typeface="Yu Gothic" pitchFamily="34" charset="-120"/>
                </a:rPr>
                <a:t>採用コストの目安</a:t>
              </a:r>
              <a:endParaRPr lang="en-US" sz="1600" dirty="0">
                <a:latin typeface="UD デジタル 教科書体 NP-R" panose="02020400000000000000" pitchFamily="18" charset="-128"/>
                <a:ea typeface="UD デジタル 教科書体 NP-R" panose="02020400000000000000" pitchFamily="18" charset="-128"/>
              </a:endParaRPr>
            </a:p>
          </p:txBody>
        </p:sp>
        <p:sp>
          <p:nvSpPr>
            <p:cNvPr id="34" name="Text 10">
              <a:extLst>
                <a:ext uri="{FF2B5EF4-FFF2-40B4-BE49-F238E27FC236}">
                  <a16:creationId xmlns:a16="http://schemas.microsoft.com/office/drawing/2014/main" id="{83CD9FB1-C63F-A06A-2EE1-B9C527DE4FE2}"/>
                </a:ext>
              </a:extLst>
            </p:cNvPr>
            <p:cNvSpPr/>
            <p:nvPr/>
          </p:nvSpPr>
          <p:spPr>
            <a:xfrm>
              <a:off x="5029200" y="2148840"/>
              <a:ext cx="3474720" cy="274320"/>
            </a:xfrm>
            <a:prstGeom prst="rect">
              <a:avLst/>
            </a:prstGeom>
            <a:noFill/>
            <a:ln/>
          </p:spPr>
          <p:txBody>
            <a:bodyPr wrap="square" lIns="0" tIns="0" rIns="0" bIns="0" rtlCol="0" anchor="ctr"/>
            <a:lstStyle/>
            <a:p>
              <a:pPr marL="0" indent="0">
                <a:buNone/>
              </a:pPr>
              <a:r>
                <a:rPr lang="en-US" sz="1400" dirty="0">
                  <a:solidFill>
                    <a:srgbClr val="CADCFC"/>
                  </a:solidFill>
                  <a:latin typeface="UD デジタル 教科書体 NP-R" panose="02020400000000000000" pitchFamily="18" charset="-128"/>
                  <a:ea typeface="UD デジタル 教科書体 NP-R" panose="02020400000000000000" pitchFamily="18" charset="-128"/>
                  <a:cs typeface="Yu Gothic" pitchFamily="34" charset="-120"/>
                </a:rPr>
                <a:t>月額型 求人情報誌掲載料</a:t>
              </a:r>
              <a:endParaRPr lang="en-US" sz="1400" dirty="0">
                <a:latin typeface="UD デジタル 教科書体 NP-R" panose="02020400000000000000" pitchFamily="18" charset="-128"/>
                <a:ea typeface="UD デジタル 教科書体 NP-R" panose="02020400000000000000" pitchFamily="18" charset="-128"/>
              </a:endParaRPr>
            </a:p>
          </p:txBody>
        </p:sp>
        <p:sp>
          <p:nvSpPr>
            <p:cNvPr id="35" name="Text 11">
              <a:extLst>
                <a:ext uri="{FF2B5EF4-FFF2-40B4-BE49-F238E27FC236}">
                  <a16:creationId xmlns:a16="http://schemas.microsoft.com/office/drawing/2014/main" id="{19E49A8A-DF44-1A18-F255-D0C4765BC6A7}"/>
                </a:ext>
              </a:extLst>
            </p:cNvPr>
            <p:cNvSpPr/>
            <p:nvPr/>
          </p:nvSpPr>
          <p:spPr>
            <a:xfrm>
              <a:off x="5029200" y="2377440"/>
              <a:ext cx="3474720" cy="502920"/>
            </a:xfrm>
            <a:prstGeom prst="rect">
              <a:avLst/>
            </a:prstGeom>
            <a:noFill/>
            <a:ln/>
          </p:spPr>
          <p:txBody>
            <a:bodyPr wrap="square" lIns="0" tIns="0" rIns="0" bIns="0" rtlCol="0" anchor="ctr"/>
            <a:lstStyle/>
            <a:p>
              <a:pPr marL="0" indent="0">
                <a:buNone/>
              </a:pPr>
              <a:r>
                <a:rPr lang="en-US" sz="3200" b="1" dirty="0">
                  <a:solidFill>
                    <a:srgbClr val="FFFFFF"/>
                  </a:solidFill>
                  <a:latin typeface="UD デジタル 教科書体 NP-R" panose="02020400000000000000" pitchFamily="18" charset="-128"/>
                  <a:ea typeface="UD デジタル 教科書体 NP-R" panose="02020400000000000000" pitchFamily="18" charset="-128"/>
                  <a:cs typeface="Yu Gothic" pitchFamily="34" charset="-120"/>
                </a:rPr>
                <a:t>20万円〜/月</a:t>
              </a:r>
              <a:endParaRPr lang="en-US" sz="3200" dirty="0">
                <a:latin typeface="UD デジタル 教科書体 NP-R" panose="02020400000000000000" pitchFamily="18" charset="-128"/>
                <a:ea typeface="UD デジタル 教科書体 NP-R" panose="02020400000000000000" pitchFamily="18" charset="-128"/>
              </a:endParaRPr>
            </a:p>
          </p:txBody>
        </p:sp>
        <p:sp>
          <p:nvSpPr>
            <p:cNvPr id="36" name="Text 13">
              <a:extLst>
                <a:ext uri="{FF2B5EF4-FFF2-40B4-BE49-F238E27FC236}">
                  <a16:creationId xmlns:a16="http://schemas.microsoft.com/office/drawing/2014/main" id="{90FAFA76-4810-1522-9A11-B235268BCB48}"/>
                </a:ext>
              </a:extLst>
            </p:cNvPr>
            <p:cNvSpPr/>
            <p:nvPr/>
          </p:nvSpPr>
          <p:spPr>
            <a:xfrm>
              <a:off x="5029200" y="3108960"/>
              <a:ext cx="3474720" cy="274320"/>
            </a:xfrm>
            <a:prstGeom prst="rect">
              <a:avLst/>
            </a:prstGeom>
            <a:noFill/>
            <a:ln/>
          </p:spPr>
          <p:txBody>
            <a:bodyPr wrap="square" lIns="0" tIns="0" rIns="0" bIns="0" rtlCol="0" anchor="ctr"/>
            <a:lstStyle/>
            <a:p>
              <a:pPr marL="0" indent="0">
                <a:buNone/>
              </a:pPr>
              <a:r>
                <a:rPr lang="en-US" sz="1400" dirty="0">
                  <a:solidFill>
                    <a:srgbClr val="CADCFC"/>
                  </a:solidFill>
                  <a:latin typeface="UD デジタル 教科書体 NP-R" panose="02020400000000000000" pitchFamily="18" charset="-128"/>
                  <a:ea typeface="UD デジタル 教科書体 NP-R" panose="02020400000000000000" pitchFamily="18" charset="-128"/>
                  <a:cs typeface="Yu Gothic" pitchFamily="34" charset="-120"/>
                </a:rPr>
                <a:t>採用エージェント経由</a:t>
              </a:r>
              <a:endParaRPr lang="en-US" sz="1400" dirty="0">
                <a:latin typeface="UD デジタル 教科書体 NP-R" panose="02020400000000000000" pitchFamily="18" charset="-128"/>
                <a:ea typeface="UD デジタル 教科書体 NP-R" panose="02020400000000000000" pitchFamily="18" charset="-128"/>
              </a:endParaRPr>
            </a:p>
          </p:txBody>
        </p:sp>
        <p:sp>
          <p:nvSpPr>
            <p:cNvPr id="37" name="Text 14">
              <a:extLst>
                <a:ext uri="{FF2B5EF4-FFF2-40B4-BE49-F238E27FC236}">
                  <a16:creationId xmlns:a16="http://schemas.microsoft.com/office/drawing/2014/main" id="{EA06700A-4B21-3A47-6539-321D814BFC92}"/>
                </a:ext>
              </a:extLst>
            </p:cNvPr>
            <p:cNvSpPr/>
            <p:nvPr/>
          </p:nvSpPr>
          <p:spPr>
            <a:xfrm>
              <a:off x="5029200" y="3337560"/>
              <a:ext cx="3474720" cy="502920"/>
            </a:xfrm>
            <a:prstGeom prst="rect">
              <a:avLst/>
            </a:prstGeom>
            <a:noFill/>
            <a:ln/>
          </p:spPr>
          <p:txBody>
            <a:bodyPr wrap="square" lIns="0" tIns="0" rIns="0" bIns="0" rtlCol="0" anchor="ctr"/>
            <a:lstStyle/>
            <a:p>
              <a:pPr marL="0" indent="0">
                <a:buNone/>
              </a:pPr>
              <a:r>
                <a:rPr lang="en-US" sz="3200" b="1" dirty="0">
                  <a:solidFill>
                    <a:srgbClr val="FFFFFF"/>
                  </a:solidFill>
                  <a:latin typeface="UD デジタル 教科書体 NP-R" panose="02020400000000000000" pitchFamily="18" charset="-128"/>
                  <a:ea typeface="UD デジタル 教科書体 NP-R" panose="02020400000000000000" pitchFamily="18" charset="-128"/>
                  <a:cs typeface="Yu Gothic" pitchFamily="34" charset="-120"/>
                </a:rPr>
                <a:t>年収の20〜30％</a:t>
              </a:r>
              <a:endParaRPr lang="en-US" sz="3200" dirty="0">
                <a:latin typeface="UD デジタル 教科書体 NP-R" panose="02020400000000000000" pitchFamily="18" charset="-128"/>
                <a:ea typeface="UD デジタル 教科書体 NP-R" panose="02020400000000000000" pitchFamily="18" charset="-128"/>
              </a:endParaRPr>
            </a:p>
          </p:txBody>
        </p:sp>
        <p:sp>
          <p:nvSpPr>
            <p:cNvPr id="38" name="Text 15">
              <a:extLst>
                <a:ext uri="{FF2B5EF4-FFF2-40B4-BE49-F238E27FC236}">
                  <a16:creationId xmlns:a16="http://schemas.microsoft.com/office/drawing/2014/main" id="{46280146-C2AC-D823-EBB8-61B067EA393D}"/>
                </a:ext>
              </a:extLst>
            </p:cNvPr>
            <p:cNvSpPr/>
            <p:nvPr/>
          </p:nvSpPr>
          <p:spPr>
            <a:xfrm>
              <a:off x="5029200" y="3931920"/>
              <a:ext cx="3474720" cy="274320"/>
            </a:xfrm>
            <a:prstGeom prst="rect">
              <a:avLst/>
            </a:prstGeom>
            <a:noFill/>
            <a:ln/>
          </p:spPr>
          <p:txBody>
            <a:bodyPr wrap="square" lIns="0" tIns="0" rIns="0" bIns="0" rtlCol="0" anchor="ctr"/>
            <a:lstStyle/>
            <a:p>
              <a:pPr marL="0" indent="0">
                <a:buNone/>
              </a:pPr>
              <a:r>
                <a:rPr lang="en-US" sz="1100" i="1" dirty="0">
                  <a:solidFill>
                    <a:srgbClr val="67E8F9"/>
                  </a:solidFill>
                  <a:latin typeface="UD デジタル 教科書体 NP-R" panose="02020400000000000000" pitchFamily="18" charset="-128"/>
                  <a:ea typeface="UD デジタル 教科書体 NP-R" panose="02020400000000000000" pitchFamily="18" charset="-128"/>
                  <a:cs typeface="Yu Gothic" pitchFamily="34" charset="-120"/>
                </a:rPr>
                <a:t>利益額規模の小さな企業には重い負担</a:t>
              </a:r>
              <a:endParaRPr lang="en-US" sz="1100" dirty="0">
                <a:latin typeface="UD デジタル 教科書体 NP-R" panose="02020400000000000000" pitchFamily="18" charset="-128"/>
                <a:ea typeface="UD デジタル 教科書体 NP-R" panose="02020400000000000000" pitchFamily="18" charset="-128"/>
              </a:endParaRPr>
            </a:p>
          </p:txBody>
        </p:sp>
      </p:grpSp>
      <p:sp>
        <p:nvSpPr>
          <p:cNvPr id="39" name="Text 5">
            <a:extLst>
              <a:ext uri="{FF2B5EF4-FFF2-40B4-BE49-F238E27FC236}">
                <a16:creationId xmlns:a16="http://schemas.microsoft.com/office/drawing/2014/main" id="{B2DE4997-55A2-6FC4-4A9F-AE96F1EEB0F9}"/>
              </a:ext>
            </a:extLst>
          </p:cNvPr>
          <p:cNvSpPr/>
          <p:nvPr/>
        </p:nvSpPr>
        <p:spPr>
          <a:xfrm>
            <a:off x="768768" y="2693312"/>
            <a:ext cx="6401663" cy="320040"/>
          </a:xfrm>
          <a:prstGeom prst="rect">
            <a:avLst/>
          </a:prstGeom>
          <a:noFill/>
          <a:ln/>
        </p:spPr>
        <p:txBody>
          <a:bodyPr wrap="square" lIns="0" tIns="0" rIns="0" bIns="0" rtlCol="0" anchor="ctr"/>
          <a:lstStyle/>
          <a:p>
            <a:pPr marL="0" indent="0">
              <a:buNone/>
            </a:pPr>
            <a:r>
              <a:rPr lang="ja-JP" altLang="en-US" sz="24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人手不足における</a:t>
            </a:r>
            <a:r>
              <a:rPr lang="en-US" sz="24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小</a:t>
            </a:r>
            <a:r>
              <a:rPr lang="ja-JP" altLang="en-US" sz="24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規模</a:t>
            </a:r>
            <a:r>
              <a:rPr lang="en-US" sz="24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企業</a:t>
            </a:r>
            <a:r>
              <a:rPr lang="ja-JP" altLang="en-US" sz="24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の</a:t>
            </a:r>
            <a:r>
              <a:rPr lang="en-US" sz="24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特徴</a:t>
            </a:r>
            <a:endParaRPr lang="en-US" sz="2400" dirty="0">
              <a:latin typeface="UD デジタル 教科書体 NP-R" panose="02020400000000000000" pitchFamily="18" charset="-128"/>
              <a:ea typeface="UD デジタル 教科書体 NP-R" panose="02020400000000000000" pitchFamily="18" charset="-128"/>
            </a:endParaRPr>
          </a:p>
        </p:txBody>
      </p:sp>
      <p:sp>
        <p:nvSpPr>
          <p:cNvPr id="40" name="Shape 6">
            <a:extLst>
              <a:ext uri="{FF2B5EF4-FFF2-40B4-BE49-F238E27FC236}">
                <a16:creationId xmlns:a16="http://schemas.microsoft.com/office/drawing/2014/main" id="{4B47187E-37F1-5D7D-5105-9C0B2B71FE73}"/>
              </a:ext>
            </a:extLst>
          </p:cNvPr>
          <p:cNvSpPr/>
          <p:nvPr/>
        </p:nvSpPr>
        <p:spPr>
          <a:xfrm>
            <a:off x="768768" y="3351804"/>
            <a:ext cx="853555" cy="0"/>
          </a:xfrm>
          <a:prstGeom prst="line">
            <a:avLst/>
          </a:prstGeom>
          <a:noFill/>
          <a:ln w="25400">
            <a:solidFill>
              <a:srgbClr val="0891B2"/>
            </a:solidFill>
            <a:prstDash val="solid"/>
          </a:ln>
        </p:spPr>
        <p:txBody>
          <a:bodyPr/>
          <a:lstStyle/>
          <a:p>
            <a:endParaRPr lang="ja-JP" altLang="en-US" sz="3200">
              <a:latin typeface="UD デジタル 教科書体 NP-R" panose="02020400000000000000" pitchFamily="18" charset="-128"/>
              <a:ea typeface="UD デジタル 教科書体 NP-R" panose="02020400000000000000" pitchFamily="18" charset="-128"/>
            </a:endParaRPr>
          </a:p>
        </p:txBody>
      </p:sp>
      <p:sp>
        <p:nvSpPr>
          <p:cNvPr id="41" name="Text 7">
            <a:extLst>
              <a:ext uri="{FF2B5EF4-FFF2-40B4-BE49-F238E27FC236}">
                <a16:creationId xmlns:a16="http://schemas.microsoft.com/office/drawing/2014/main" id="{E9F72BBE-B855-13C8-9661-18F822F1F916}"/>
              </a:ext>
            </a:extLst>
          </p:cNvPr>
          <p:cNvSpPr/>
          <p:nvPr/>
        </p:nvSpPr>
        <p:spPr>
          <a:xfrm>
            <a:off x="868910" y="3394476"/>
            <a:ext cx="6401663" cy="2468880"/>
          </a:xfrm>
          <a:prstGeom prst="rect">
            <a:avLst/>
          </a:prstGeom>
          <a:noFill/>
          <a:ln/>
        </p:spPr>
        <p:txBody>
          <a:bodyPr wrap="square" lIns="0" tIns="0" rIns="0" bIns="0" rtlCol="0" anchor="ctr"/>
          <a:lstStyle/>
          <a:p>
            <a:pPr marL="342900" indent="-342900">
              <a:spcAft>
                <a:spcPts val="800"/>
              </a:spcAft>
              <a:buSzPct val="100000"/>
              <a:buChar char="■"/>
            </a:pPr>
            <a:r>
              <a:rPr lang="en-US" sz="20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仕事の属人化が強く、引継ぎ困難</a:t>
            </a:r>
            <a:endParaRPr lang="en-US" sz="2000" dirty="0">
              <a:latin typeface="UD デジタル 教科書体 NP-R" panose="02020400000000000000" pitchFamily="18" charset="-128"/>
              <a:ea typeface="UD デジタル 教科書体 NP-R" panose="02020400000000000000" pitchFamily="18" charset="-128"/>
            </a:endParaRPr>
          </a:p>
          <a:p>
            <a:pPr marL="342900" indent="-342900">
              <a:spcAft>
                <a:spcPts val="800"/>
              </a:spcAft>
              <a:buSzPct val="100000"/>
              <a:buChar char="■"/>
            </a:pPr>
            <a:r>
              <a:rPr lang="en-US" sz="20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売り手市場で新規採用は容易でない</a:t>
            </a:r>
          </a:p>
          <a:p>
            <a:pPr>
              <a:spcAft>
                <a:spcPts val="800"/>
              </a:spcAft>
              <a:buSzPct val="100000"/>
            </a:pPr>
            <a:r>
              <a:rPr lang="ja-JP" altLang="en-US" sz="2000" dirty="0">
                <a:solidFill>
                  <a:srgbClr val="1F2937"/>
                </a:solidFill>
                <a:latin typeface="UD デジタル 教科書体 NP-R" panose="02020400000000000000" pitchFamily="18" charset="-128"/>
                <a:ea typeface="UD デジタル 教科書体 NP-R" panose="02020400000000000000" pitchFamily="18" charset="-128"/>
              </a:rPr>
              <a:t>　（長期化のリスク）</a:t>
            </a:r>
            <a:endParaRPr lang="en-US" sz="2000" dirty="0">
              <a:latin typeface="UD デジタル 教科書体 NP-R" panose="02020400000000000000" pitchFamily="18" charset="-128"/>
              <a:ea typeface="UD デジタル 教科書体 NP-R" panose="02020400000000000000" pitchFamily="18" charset="-128"/>
            </a:endParaRPr>
          </a:p>
          <a:p>
            <a:pPr marL="342900" indent="-342900">
              <a:spcAft>
                <a:spcPts val="800"/>
              </a:spcAft>
              <a:buSzPct val="100000"/>
              <a:buChar char="■"/>
            </a:pPr>
            <a:r>
              <a:rPr lang="en-US" sz="20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採用コスト</a:t>
            </a:r>
            <a:r>
              <a:rPr lang="ja-JP" altLang="en-US" sz="20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が相対的に大きい</a:t>
            </a:r>
            <a:endParaRPr lang="en-US" sz="2000" dirty="0">
              <a:latin typeface="UD デジタル 教科書体 NP-R" panose="02020400000000000000" pitchFamily="18" charset="-128"/>
              <a:ea typeface="UD デジタル 教科書体 NP-R" panose="02020400000000000000" pitchFamily="18" charset="-128"/>
            </a:endParaRPr>
          </a:p>
          <a:p>
            <a:pPr marL="342900" indent="-342900">
              <a:spcAft>
                <a:spcPts val="800"/>
              </a:spcAft>
              <a:buSzPct val="100000"/>
              <a:buChar char="■"/>
            </a:pPr>
            <a:r>
              <a:rPr lang="en-US" sz="20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残ったメンバーの負荷が大きく、連鎖離職のリスク</a:t>
            </a:r>
            <a:endParaRPr lang="en-US" sz="2000" dirty="0">
              <a:latin typeface="UD デジタル 教科書体 NP-R" panose="02020400000000000000" pitchFamily="18" charset="-128"/>
              <a:ea typeface="UD デジタル 教科書体 NP-R" panose="02020400000000000000" pitchFamily="18" charset="-128"/>
            </a:endParaRPr>
          </a:p>
        </p:txBody>
      </p:sp>
      <p:grpSp>
        <p:nvGrpSpPr>
          <p:cNvPr id="5" name="グループ化 4">
            <a:extLst>
              <a:ext uri="{FF2B5EF4-FFF2-40B4-BE49-F238E27FC236}">
                <a16:creationId xmlns:a16="http://schemas.microsoft.com/office/drawing/2014/main" id="{C17E7C4F-43B3-E770-0722-14E9C6C5680C}"/>
              </a:ext>
            </a:extLst>
          </p:cNvPr>
          <p:cNvGrpSpPr/>
          <p:nvPr/>
        </p:nvGrpSpPr>
        <p:grpSpPr>
          <a:xfrm>
            <a:off x="0" y="0"/>
            <a:ext cx="12211050" cy="1108681"/>
            <a:chOff x="0" y="0"/>
            <a:chExt cx="12211050" cy="1108681"/>
          </a:xfrm>
        </p:grpSpPr>
        <p:grpSp>
          <p:nvGrpSpPr>
            <p:cNvPr id="7" name="グループ化 6">
              <a:extLst>
                <a:ext uri="{FF2B5EF4-FFF2-40B4-BE49-F238E27FC236}">
                  <a16:creationId xmlns:a16="http://schemas.microsoft.com/office/drawing/2014/main" id="{6A253184-5828-0D3A-469A-1DD7AF2FADBF}"/>
                </a:ext>
              </a:extLst>
            </p:cNvPr>
            <p:cNvGrpSpPr/>
            <p:nvPr/>
          </p:nvGrpSpPr>
          <p:grpSpPr>
            <a:xfrm>
              <a:off x="0" y="0"/>
              <a:ext cx="12182168" cy="1108681"/>
              <a:chOff x="0" y="0"/>
              <a:chExt cx="12182168" cy="1108681"/>
            </a:xfrm>
          </p:grpSpPr>
          <p:sp>
            <p:nvSpPr>
              <p:cNvPr id="12" name="Shape 0">
                <a:extLst>
                  <a:ext uri="{FF2B5EF4-FFF2-40B4-BE49-F238E27FC236}">
                    <a16:creationId xmlns:a16="http://schemas.microsoft.com/office/drawing/2014/main" id="{AD287A52-4B7E-8E62-2A7F-6383F1781E32}"/>
                  </a:ext>
                </a:extLst>
              </p:cNvPr>
              <p:cNvSpPr/>
              <p:nvPr/>
            </p:nvSpPr>
            <p:spPr>
              <a:xfrm>
                <a:off x="0" y="0"/>
                <a:ext cx="12182168" cy="1108681"/>
              </a:xfrm>
              <a:prstGeom prst="rect">
                <a:avLst/>
              </a:prstGeom>
              <a:solidFill>
                <a:srgbClr val="F8FAFC"/>
              </a:solidFill>
              <a:ln w="12700">
                <a:solidFill>
                  <a:srgbClr val="F8FAFC"/>
                </a:solidFill>
                <a:prstDash val="solid"/>
              </a:ln>
            </p:spPr>
            <p:txBody>
              <a:bodyPr/>
              <a:lstStyle/>
              <a:p>
                <a:endParaRPr lang="ja-JP" altLang="en-US"/>
              </a:p>
            </p:txBody>
          </p:sp>
          <p:sp>
            <p:nvSpPr>
              <p:cNvPr id="14" name="Shape 1">
                <a:extLst>
                  <a:ext uri="{FF2B5EF4-FFF2-40B4-BE49-F238E27FC236}">
                    <a16:creationId xmlns:a16="http://schemas.microsoft.com/office/drawing/2014/main" id="{7439AC2E-DE75-9E9F-EA38-F01909C5D44D}"/>
                  </a:ext>
                </a:extLst>
              </p:cNvPr>
              <p:cNvSpPr/>
              <p:nvPr/>
            </p:nvSpPr>
            <p:spPr>
              <a:xfrm>
                <a:off x="0" y="0"/>
                <a:ext cx="130672" cy="1108681"/>
              </a:xfrm>
              <a:prstGeom prst="rect">
                <a:avLst/>
              </a:prstGeom>
              <a:solidFill>
                <a:srgbClr val="0891B2"/>
              </a:solidFill>
              <a:ln w="12700">
                <a:solidFill>
                  <a:srgbClr val="0891B2"/>
                </a:solidFill>
                <a:prstDash val="solid"/>
              </a:ln>
            </p:spPr>
            <p:txBody>
              <a:bodyPr/>
              <a:lstStyle/>
              <a:p>
                <a:endParaRPr lang="ja-JP" altLang="en-US"/>
              </a:p>
            </p:txBody>
          </p:sp>
          <p:sp>
            <p:nvSpPr>
              <p:cNvPr id="15" name="Text 2">
                <a:extLst>
                  <a:ext uri="{FF2B5EF4-FFF2-40B4-BE49-F238E27FC236}">
                    <a16:creationId xmlns:a16="http://schemas.microsoft.com/office/drawing/2014/main" id="{5830251E-932A-E2E5-D036-D0455D8304E6}"/>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3</a:t>
                </a:r>
                <a:endParaRPr lang="en-US" sz="1100" dirty="0">
                  <a:latin typeface="UD デジタル 教科書体 NP-R" panose="02020400000000000000" pitchFamily="18" charset="-128"/>
                  <a:ea typeface="UD デジタル 教科書体 NP-R" panose="02020400000000000000" pitchFamily="18" charset="-128"/>
                </a:endParaRPr>
              </a:p>
            </p:txBody>
          </p:sp>
          <p:sp>
            <p:nvSpPr>
              <p:cNvPr id="16" name="Text 3">
                <a:extLst>
                  <a:ext uri="{FF2B5EF4-FFF2-40B4-BE49-F238E27FC236}">
                    <a16:creationId xmlns:a16="http://schemas.microsoft.com/office/drawing/2014/main" id="{C4058F12-2BF6-E043-1764-6C5A67F3D8CD}"/>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latin typeface="UD デジタル 教科書体 NP-R" panose="02020400000000000000" pitchFamily="18" charset="-128"/>
                    <a:ea typeface="UD デジタル 教科書体 NP-R" panose="02020400000000000000" pitchFamily="18" charset="-128"/>
                    <a:cs typeface="Yu Gothic" pitchFamily="34" charset="-120"/>
                  </a:rPr>
                  <a:t>離職が企業に与える影響</a:t>
                </a:r>
                <a:endParaRPr lang="en-US" sz="3200" dirty="0">
                  <a:latin typeface="UD デジタル 教科書体 NP-R" panose="02020400000000000000" pitchFamily="18" charset="-128"/>
                  <a:ea typeface="UD デジタル 教科書体 NP-R" panose="02020400000000000000" pitchFamily="18" charset="-128"/>
                </a:endParaRPr>
              </a:p>
            </p:txBody>
          </p:sp>
          <p:sp>
            <p:nvSpPr>
              <p:cNvPr id="17" name="テキスト ボックス 16">
                <a:extLst>
                  <a:ext uri="{FF2B5EF4-FFF2-40B4-BE49-F238E27FC236}">
                    <a16:creationId xmlns:a16="http://schemas.microsoft.com/office/drawing/2014/main" id="{4D73A5C5-29EB-8166-3847-2594711B1990}"/>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a:t>
                </a:r>
                <a:r>
                  <a:rPr kumimoji="1" lang="en-US" altLang="ja-JP" sz="1400" dirty="0">
                    <a:latin typeface="UD デジタル 教科書体 NP-R" panose="02020400000000000000" pitchFamily="18" charset="-128"/>
                    <a:ea typeface="UD デジタル 教科書体 NP-R" panose="02020400000000000000" pitchFamily="18" charset="-128"/>
                  </a:rPr>
                  <a:t>P1</a:t>
                </a:r>
                <a:r>
                  <a:rPr kumimoji="1" lang="ja-JP" altLang="en-US" sz="1400" dirty="0">
                    <a:latin typeface="UD デジタル 教科書体 NP-R" panose="02020400000000000000" pitchFamily="18" charset="-128"/>
                    <a:ea typeface="UD デジタル 教科書体 NP-R" panose="02020400000000000000" pitchFamily="18" charset="-128"/>
                  </a:rPr>
                  <a:t>６</a:t>
                </a:r>
              </a:p>
            </p:txBody>
          </p:sp>
        </p:grpSp>
        <p:cxnSp>
          <p:nvCxnSpPr>
            <p:cNvPr id="8" name="直線コネクタ 7">
              <a:extLst>
                <a:ext uri="{FF2B5EF4-FFF2-40B4-BE49-F238E27FC236}">
                  <a16:creationId xmlns:a16="http://schemas.microsoft.com/office/drawing/2014/main" id="{0DA81F48-3525-3C31-8B16-C07D35BA8B20}"/>
                </a:ext>
              </a:extLst>
            </p:cNvPr>
            <p:cNvCxnSpPr>
              <a:stCxn id="14" idx="2"/>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21120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DA5E0-B400-06DE-1B9C-4A88AB5DA7C1}"/>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7699E729-7930-E7A7-7786-5F91E5961AE9}"/>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8</a:t>
            </a:fld>
            <a:endParaRPr kumimoji="1" lang="ja-JP" altLang="en-US" dirty="0"/>
          </a:p>
        </p:txBody>
      </p:sp>
      <p:grpSp>
        <p:nvGrpSpPr>
          <p:cNvPr id="32" name="グループ化 31">
            <a:extLst>
              <a:ext uri="{FF2B5EF4-FFF2-40B4-BE49-F238E27FC236}">
                <a16:creationId xmlns:a16="http://schemas.microsoft.com/office/drawing/2014/main" id="{1AD38346-462A-C48D-E7F6-E8C5B8396F08}"/>
              </a:ext>
            </a:extLst>
          </p:cNvPr>
          <p:cNvGrpSpPr/>
          <p:nvPr/>
        </p:nvGrpSpPr>
        <p:grpSpPr>
          <a:xfrm>
            <a:off x="8514734" y="2041281"/>
            <a:ext cx="3462791" cy="4292383"/>
            <a:chOff x="6355080" y="1234440"/>
            <a:chExt cx="2377440" cy="3337560"/>
          </a:xfrm>
        </p:grpSpPr>
        <p:sp>
          <p:nvSpPr>
            <p:cNvPr id="33" name="Shape 5">
              <a:extLst>
                <a:ext uri="{FF2B5EF4-FFF2-40B4-BE49-F238E27FC236}">
                  <a16:creationId xmlns:a16="http://schemas.microsoft.com/office/drawing/2014/main" id="{E821005D-074F-E491-6DFA-BA5B0379B7A2}"/>
                </a:ext>
              </a:extLst>
            </p:cNvPr>
            <p:cNvSpPr/>
            <p:nvPr/>
          </p:nvSpPr>
          <p:spPr>
            <a:xfrm>
              <a:off x="6355080" y="1234440"/>
              <a:ext cx="2377440" cy="3337560"/>
            </a:xfrm>
            <a:prstGeom prst="rect">
              <a:avLst/>
            </a:prstGeom>
            <a:solidFill>
              <a:srgbClr val="F1F5F9"/>
            </a:solidFill>
            <a:ln w="6350">
              <a:solidFill>
                <a:srgbClr val="E2E8F0"/>
              </a:solidFill>
              <a:prstDash val="solid"/>
            </a:ln>
          </p:spPr>
          <p:txBody>
            <a:bodyPr/>
            <a:lstStyle/>
            <a:p>
              <a:endParaRPr lang="ja-JP" altLang="en-US" sz="2800">
                <a:latin typeface="UD デジタル 教科書体 NP-R" panose="02020400000000000000" pitchFamily="18" charset="-128"/>
                <a:ea typeface="UD デジタル 教科書体 NP-R" panose="02020400000000000000" pitchFamily="18" charset="-128"/>
              </a:endParaRPr>
            </a:p>
          </p:txBody>
        </p:sp>
        <p:sp>
          <p:nvSpPr>
            <p:cNvPr id="34" name="Text 6">
              <a:extLst>
                <a:ext uri="{FF2B5EF4-FFF2-40B4-BE49-F238E27FC236}">
                  <a16:creationId xmlns:a16="http://schemas.microsoft.com/office/drawing/2014/main" id="{FFCE2A91-6AD2-AD19-07ED-33439DB6CB40}"/>
                </a:ext>
              </a:extLst>
            </p:cNvPr>
            <p:cNvSpPr/>
            <p:nvPr/>
          </p:nvSpPr>
          <p:spPr>
            <a:xfrm>
              <a:off x="6492240" y="1371601"/>
              <a:ext cx="2194560" cy="594360"/>
            </a:xfrm>
            <a:prstGeom prst="rect">
              <a:avLst/>
            </a:prstGeom>
            <a:noFill/>
            <a:ln/>
          </p:spPr>
          <p:txBody>
            <a:bodyPr wrap="square" lIns="0" tIns="0" rIns="0" bIns="0" rtlCol="0" anchor="ctr"/>
            <a:lstStyle/>
            <a:p>
              <a:pPr marL="0" indent="0">
                <a:buNone/>
              </a:pPr>
              <a:r>
                <a:rPr lang="ja-JP" altLang="en-US"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個人的理由と会社都合の離職を除いた離職の</a:t>
              </a:r>
              <a:r>
                <a:rPr lang="en-US"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主な理由</a:t>
              </a:r>
              <a:endParaRPr lang="en-US" dirty="0">
                <a:latin typeface="UD デジタル 教科書体 NP-R" panose="02020400000000000000" pitchFamily="18" charset="-128"/>
                <a:ea typeface="UD デジタル 教科書体 NP-R" panose="02020400000000000000" pitchFamily="18" charset="-128"/>
              </a:endParaRPr>
            </a:p>
          </p:txBody>
        </p:sp>
        <p:sp>
          <p:nvSpPr>
            <p:cNvPr id="35" name="Shape 7">
              <a:extLst>
                <a:ext uri="{FF2B5EF4-FFF2-40B4-BE49-F238E27FC236}">
                  <a16:creationId xmlns:a16="http://schemas.microsoft.com/office/drawing/2014/main" id="{0CB97679-AE67-E2F7-5214-663AB6B9B532}"/>
                </a:ext>
              </a:extLst>
            </p:cNvPr>
            <p:cNvSpPr/>
            <p:nvPr/>
          </p:nvSpPr>
          <p:spPr>
            <a:xfrm>
              <a:off x="6492240" y="2011680"/>
              <a:ext cx="411480" cy="0"/>
            </a:xfrm>
            <a:prstGeom prst="line">
              <a:avLst/>
            </a:prstGeom>
            <a:noFill/>
            <a:ln w="25400">
              <a:solidFill>
                <a:srgbClr val="D97706"/>
              </a:solidFill>
              <a:prstDash val="solid"/>
            </a:ln>
          </p:spPr>
          <p:txBody>
            <a:bodyPr/>
            <a:lstStyle/>
            <a:p>
              <a:endParaRPr lang="ja-JP" altLang="en-US" sz="2800">
                <a:latin typeface="UD デジタル 教科書体 NP-R" panose="02020400000000000000" pitchFamily="18" charset="-128"/>
                <a:ea typeface="UD デジタル 教科書体 NP-R" panose="02020400000000000000" pitchFamily="18" charset="-128"/>
              </a:endParaRPr>
            </a:p>
          </p:txBody>
        </p:sp>
        <p:sp>
          <p:nvSpPr>
            <p:cNvPr id="36" name="Text 8">
              <a:extLst>
                <a:ext uri="{FF2B5EF4-FFF2-40B4-BE49-F238E27FC236}">
                  <a16:creationId xmlns:a16="http://schemas.microsoft.com/office/drawing/2014/main" id="{A620B5EA-BF59-6088-34EF-0AB10C012F7A}"/>
                </a:ext>
              </a:extLst>
            </p:cNvPr>
            <p:cNvSpPr/>
            <p:nvPr/>
          </p:nvSpPr>
          <p:spPr>
            <a:xfrm>
              <a:off x="6492240" y="2194560"/>
              <a:ext cx="2103120" cy="329184"/>
            </a:xfrm>
            <a:prstGeom prst="rect">
              <a:avLst/>
            </a:prstGeom>
            <a:noFill/>
            <a:ln/>
          </p:spPr>
          <p:txBody>
            <a:bodyPr wrap="square" lIns="0" tIns="0" rIns="0" bIns="0" rtlCol="0" anchor="ctr"/>
            <a:lstStyle/>
            <a:p>
              <a:pPr marL="0" indent="0">
                <a:buNone/>
              </a:pPr>
              <a:r>
                <a:rPr lang="en-US" sz="28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11.05%</a:t>
              </a:r>
              <a:endParaRPr lang="en-US" sz="2800" dirty="0">
                <a:latin typeface="UD デジタル 教科書体 NP-R" panose="02020400000000000000" pitchFamily="18" charset="-128"/>
                <a:ea typeface="UD デジタル 教科書体 NP-R" panose="02020400000000000000" pitchFamily="18" charset="-128"/>
              </a:endParaRPr>
            </a:p>
          </p:txBody>
        </p:sp>
        <p:sp>
          <p:nvSpPr>
            <p:cNvPr id="37" name="Text 9">
              <a:extLst>
                <a:ext uri="{FF2B5EF4-FFF2-40B4-BE49-F238E27FC236}">
                  <a16:creationId xmlns:a16="http://schemas.microsoft.com/office/drawing/2014/main" id="{59A69C23-F417-23B6-4DCC-978D9932A9B0}"/>
                </a:ext>
              </a:extLst>
            </p:cNvPr>
            <p:cNvSpPr/>
            <p:nvPr/>
          </p:nvSpPr>
          <p:spPr>
            <a:xfrm>
              <a:off x="6492240" y="2523744"/>
              <a:ext cx="2103120" cy="274320"/>
            </a:xfrm>
            <a:prstGeom prst="rect">
              <a:avLst/>
            </a:prstGeom>
            <a:noFill/>
            <a:ln/>
          </p:spPr>
          <p:txBody>
            <a:bodyPr wrap="square" lIns="0" tIns="0" rIns="0" bIns="0" rtlCol="0" anchor="ctr"/>
            <a:lstStyle/>
            <a:p>
              <a:pPr marL="0" indent="0">
                <a:buNone/>
              </a:pPr>
              <a:r>
                <a:rPr lang="en-US" sz="14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職場の人間関係</a:t>
              </a:r>
              <a:endParaRPr lang="en-US" sz="1400" dirty="0">
                <a:latin typeface="UD デジタル 教科書体 NP-R" panose="02020400000000000000" pitchFamily="18" charset="-128"/>
                <a:ea typeface="UD デジタル 教科書体 NP-R" panose="02020400000000000000" pitchFamily="18" charset="-128"/>
              </a:endParaRPr>
            </a:p>
          </p:txBody>
        </p:sp>
        <p:sp>
          <p:nvSpPr>
            <p:cNvPr id="38" name="Text 10">
              <a:extLst>
                <a:ext uri="{FF2B5EF4-FFF2-40B4-BE49-F238E27FC236}">
                  <a16:creationId xmlns:a16="http://schemas.microsoft.com/office/drawing/2014/main" id="{5ACF90DB-A957-E440-4705-CAF2CD3EB001}"/>
                </a:ext>
              </a:extLst>
            </p:cNvPr>
            <p:cNvSpPr/>
            <p:nvPr/>
          </p:nvSpPr>
          <p:spPr>
            <a:xfrm>
              <a:off x="6492240" y="2907792"/>
              <a:ext cx="2103120" cy="329184"/>
            </a:xfrm>
            <a:prstGeom prst="rect">
              <a:avLst/>
            </a:prstGeom>
            <a:noFill/>
            <a:ln/>
          </p:spPr>
          <p:txBody>
            <a:bodyPr wrap="square" lIns="0" tIns="0" rIns="0" bIns="0" rtlCol="0" anchor="ctr"/>
            <a:lstStyle/>
            <a:p>
              <a:pPr marL="0" indent="0">
                <a:buNone/>
              </a:pPr>
              <a:r>
                <a:rPr lang="en-US" sz="28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9.60%</a:t>
              </a:r>
              <a:endParaRPr lang="en-US" sz="2800" dirty="0">
                <a:latin typeface="UD デジタル 教科書体 NP-R" panose="02020400000000000000" pitchFamily="18" charset="-128"/>
                <a:ea typeface="UD デジタル 教科書体 NP-R" panose="02020400000000000000" pitchFamily="18" charset="-128"/>
              </a:endParaRPr>
            </a:p>
          </p:txBody>
        </p:sp>
        <p:sp>
          <p:nvSpPr>
            <p:cNvPr id="39" name="Text 11">
              <a:extLst>
                <a:ext uri="{FF2B5EF4-FFF2-40B4-BE49-F238E27FC236}">
                  <a16:creationId xmlns:a16="http://schemas.microsoft.com/office/drawing/2014/main" id="{59AC62BC-967A-72AA-E5E0-E45C13550595}"/>
                </a:ext>
              </a:extLst>
            </p:cNvPr>
            <p:cNvSpPr/>
            <p:nvPr/>
          </p:nvSpPr>
          <p:spPr>
            <a:xfrm>
              <a:off x="6492240" y="3236976"/>
              <a:ext cx="2103120" cy="274320"/>
            </a:xfrm>
            <a:prstGeom prst="rect">
              <a:avLst/>
            </a:prstGeom>
            <a:noFill/>
            <a:ln/>
          </p:spPr>
          <p:txBody>
            <a:bodyPr wrap="square" lIns="0" tIns="0" rIns="0" bIns="0" rtlCol="0" anchor="ctr"/>
            <a:lstStyle/>
            <a:p>
              <a:pPr marL="0" indent="0">
                <a:buNone/>
              </a:pPr>
              <a:r>
                <a:rPr lang="en-US" sz="14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労働時間・休日等</a:t>
              </a:r>
              <a:endParaRPr lang="en-US" sz="1400" dirty="0">
                <a:latin typeface="UD デジタル 教科書体 NP-R" panose="02020400000000000000" pitchFamily="18" charset="-128"/>
                <a:ea typeface="UD デジタル 教科書体 NP-R" panose="02020400000000000000" pitchFamily="18" charset="-128"/>
              </a:endParaRPr>
            </a:p>
          </p:txBody>
        </p:sp>
        <p:sp>
          <p:nvSpPr>
            <p:cNvPr id="40" name="Text 12">
              <a:extLst>
                <a:ext uri="{FF2B5EF4-FFF2-40B4-BE49-F238E27FC236}">
                  <a16:creationId xmlns:a16="http://schemas.microsoft.com/office/drawing/2014/main" id="{5E58F707-D5CF-FF8E-3571-2A4627D189E5}"/>
                </a:ext>
              </a:extLst>
            </p:cNvPr>
            <p:cNvSpPr/>
            <p:nvPr/>
          </p:nvSpPr>
          <p:spPr>
            <a:xfrm>
              <a:off x="6492240" y="3621024"/>
              <a:ext cx="2103120" cy="329184"/>
            </a:xfrm>
            <a:prstGeom prst="rect">
              <a:avLst/>
            </a:prstGeom>
            <a:noFill/>
            <a:ln/>
          </p:spPr>
          <p:txBody>
            <a:bodyPr wrap="square" lIns="0" tIns="0" rIns="0" bIns="0" rtlCol="0" anchor="ctr"/>
            <a:lstStyle/>
            <a:p>
              <a:pPr marL="0" indent="0">
                <a:buNone/>
              </a:pPr>
              <a:r>
                <a:rPr lang="en-US" sz="28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7.65%</a:t>
              </a:r>
              <a:endParaRPr lang="en-US" sz="2800" dirty="0">
                <a:latin typeface="UD デジタル 教科書体 NP-R" panose="02020400000000000000" pitchFamily="18" charset="-128"/>
                <a:ea typeface="UD デジタル 教科書体 NP-R" panose="02020400000000000000" pitchFamily="18" charset="-128"/>
              </a:endParaRPr>
            </a:p>
          </p:txBody>
        </p:sp>
        <p:sp>
          <p:nvSpPr>
            <p:cNvPr id="41" name="Text 13">
              <a:extLst>
                <a:ext uri="{FF2B5EF4-FFF2-40B4-BE49-F238E27FC236}">
                  <a16:creationId xmlns:a16="http://schemas.microsoft.com/office/drawing/2014/main" id="{742AB553-2A7B-ED6C-3025-0EBDD64A18F5}"/>
                </a:ext>
              </a:extLst>
            </p:cNvPr>
            <p:cNvSpPr/>
            <p:nvPr/>
          </p:nvSpPr>
          <p:spPr>
            <a:xfrm>
              <a:off x="6492240" y="3985554"/>
              <a:ext cx="2103120" cy="274320"/>
            </a:xfrm>
            <a:prstGeom prst="rect">
              <a:avLst/>
            </a:prstGeom>
            <a:noFill/>
            <a:ln/>
          </p:spPr>
          <p:txBody>
            <a:bodyPr wrap="square" lIns="0" tIns="0" rIns="0" bIns="0" rtlCol="0" anchor="ctr"/>
            <a:lstStyle/>
            <a:p>
              <a:pPr marL="0" indent="0">
                <a:buNone/>
              </a:pPr>
              <a:r>
                <a:rPr lang="en-US" sz="14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給料等収入</a:t>
              </a:r>
              <a:r>
                <a:rPr lang="ja-JP" altLang="en-US" sz="14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（仕事・労働条件に見合っ</a:t>
              </a:r>
              <a:endParaRPr lang="en-US" altLang="ja-JP" sz="14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buNone/>
              </a:pPr>
              <a:r>
                <a:rPr lang="ja-JP" altLang="en-US" sz="14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　　　　　　た収入）</a:t>
              </a:r>
              <a:endParaRPr lang="en-US" sz="1400" dirty="0">
                <a:latin typeface="UD デジタル 教科書体 NP-R" panose="02020400000000000000" pitchFamily="18" charset="-128"/>
                <a:ea typeface="UD デジタル 教科書体 NP-R" panose="02020400000000000000" pitchFamily="18" charset="-128"/>
              </a:endParaRPr>
            </a:p>
          </p:txBody>
        </p:sp>
      </p:grpSp>
      <p:graphicFrame>
        <p:nvGraphicFramePr>
          <p:cNvPr id="42" name="表 41">
            <a:extLst>
              <a:ext uri="{FF2B5EF4-FFF2-40B4-BE49-F238E27FC236}">
                <a16:creationId xmlns:a16="http://schemas.microsoft.com/office/drawing/2014/main" id="{2ACE05E6-B570-B297-0CB6-D48DB8A4EE96}"/>
              </a:ext>
            </a:extLst>
          </p:cNvPr>
          <p:cNvGraphicFramePr>
            <a:graphicFrameLocks noGrp="1"/>
          </p:cNvGraphicFramePr>
          <p:nvPr>
            <p:extLst>
              <p:ext uri="{D42A27DB-BD31-4B8C-83A1-F6EECF244321}">
                <p14:modId xmlns:p14="http://schemas.microsoft.com/office/powerpoint/2010/main" val="3728190494"/>
              </p:ext>
            </p:extLst>
          </p:nvPr>
        </p:nvGraphicFramePr>
        <p:xfrm>
          <a:off x="769909" y="1559772"/>
          <a:ext cx="7334899" cy="4638908"/>
        </p:xfrm>
        <a:graphic>
          <a:graphicData uri="http://schemas.openxmlformats.org/drawingml/2006/table">
            <a:tbl>
              <a:tblPr firstRow="1" firstCol="1" bandRow="1">
                <a:tableStyleId>{5C22544A-7EE6-4342-B048-85BDC9FD1C3A}</a:tableStyleId>
              </a:tblPr>
              <a:tblGrid>
                <a:gridCol w="4382030">
                  <a:extLst>
                    <a:ext uri="{9D8B030D-6E8A-4147-A177-3AD203B41FA5}">
                      <a16:colId xmlns:a16="http://schemas.microsoft.com/office/drawing/2014/main" val="3264638393"/>
                    </a:ext>
                  </a:extLst>
                </a:gridCol>
                <a:gridCol w="890952">
                  <a:extLst>
                    <a:ext uri="{9D8B030D-6E8A-4147-A177-3AD203B41FA5}">
                      <a16:colId xmlns:a16="http://schemas.microsoft.com/office/drawing/2014/main" val="4123190814"/>
                    </a:ext>
                  </a:extLst>
                </a:gridCol>
                <a:gridCol w="901861">
                  <a:extLst>
                    <a:ext uri="{9D8B030D-6E8A-4147-A177-3AD203B41FA5}">
                      <a16:colId xmlns:a16="http://schemas.microsoft.com/office/drawing/2014/main" val="958908655"/>
                    </a:ext>
                  </a:extLst>
                </a:gridCol>
                <a:gridCol w="1160056">
                  <a:extLst>
                    <a:ext uri="{9D8B030D-6E8A-4147-A177-3AD203B41FA5}">
                      <a16:colId xmlns:a16="http://schemas.microsoft.com/office/drawing/2014/main" val="2557134514"/>
                    </a:ext>
                  </a:extLst>
                </a:gridCol>
              </a:tblGrid>
              <a:tr h="356839">
                <a:tc>
                  <a:txBody>
                    <a:bodyPr/>
                    <a:lstStyle/>
                    <a:p>
                      <a:pPr algn="ctr">
                        <a:buNone/>
                      </a:pPr>
                      <a:r>
                        <a:rPr lang="ja-JP" sz="1600" b="0" kern="0" dirty="0">
                          <a:solidFill>
                            <a:schemeClr val="tx1"/>
                          </a:solidFill>
                          <a:effectLst/>
                          <a:latin typeface="UD デジタル 教科書体 NP-R" panose="02020400000000000000" pitchFamily="18" charset="-128"/>
                          <a:ea typeface="UD デジタル 教科書体 NP-R" panose="02020400000000000000" pitchFamily="18" charset="-128"/>
                        </a:rPr>
                        <a:t>理由</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buNone/>
                      </a:pPr>
                      <a:r>
                        <a:rPr lang="ja-JP" sz="1600" b="0" kern="0" dirty="0">
                          <a:solidFill>
                            <a:schemeClr val="tx1"/>
                          </a:solidFill>
                          <a:effectLst/>
                          <a:latin typeface="UD デジタル 教科書体 NP-R" panose="02020400000000000000" pitchFamily="18" charset="-128"/>
                          <a:ea typeface="UD デジタル 教科書体 NP-R" panose="02020400000000000000" pitchFamily="18" charset="-128"/>
                        </a:rPr>
                        <a:t>男性</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buNone/>
                      </a:pPr>
                      <a:r>
                        <a:rPr lang="ja-JP" sz="1600" b="0" kern="0" dirty="0">
                          <a:solidFill>
                            <a:schemeClr val="tx1"/>
                          </a:solidFill>
                          <a:effectLst/>
                          <a:latin typeface="UD デジタル 教科書体 NP-R" panose="02020400000000000000" pitchFamily="18" charset="-128"/>
                          <a:ea typeface="UD デジタル 教科書体 NP-R" panose="02020400000000000000" pitchFamily="18" charset="-128"/>
                        </a:rPr>
                        <a:t>女性</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buNone/>
                      </a:pPr>
                      <a:r>
                        <a:rPr lang="ja-JP" sz="1600" b="0" kern="0" dirty="0">
                          <a:solidFill>
                            <a:schemeClr val="tx1"/>
                          </a:solidFill>
                          <a:effectLst/>
                          <a:latin typeface="UD デジタル 教科書体 NP-R" panose="02020400000000000000" pitchFamily="18" charset="-128"/>
                          <a:ea typeface="UD デジタル 教科書体 NP-R" panose="02020400000000000000" pitchFamily="18" charset="-128"/>
                        </a:rPr>
                        <a:t>男女平均</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4585485"/>
                  </a:ext>
                </a:extLst>
              </a:tr>
              <a:tr h="356839">
                <a:tc>
                  <a:txBody>
                    <a:bodyPr/>
                    <a:lstStyle/>
                    <a:p>
                      <a:pPr>
                        <a:buNone/>
                      </a:pPr>
                      <a:r>
                        <a:rPr lang="ja-JP" sz="1600" b="0" kern="0" dirty="0">
                          <a:solidFill>
                            <a:schemeClr val="tx1"/>
                          </a:solidFill>
                          <a:effectLst/>
                          <a:latin typeface="UD デジタル 教科書体 NP-R" panose="02020400000000000000" pitchFamily="18" charset="-128"/>
                          <a:ea typeface="UD デジタル 教科書体 NP-R" panose="02020400000000000000" pitchFamily="18" charset="-128"/>
                        </a:rPr>
                        <a:t>仕事の内容に興味を持てなかった</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7.4</a:t>
                      </a:r>
                      <a:endParaRPr lang="ja-JP" sz="1800" b="0" kern="10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5.0</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6.2</a:t>
                      </a:r>
                      <a:endParaRPr lang="ja-JP" sz="1800" b="0" kern="10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92656878"/>
                  </a:ext>
                </a:extLst>
              </a:tr>
              <a:tr h="356839">
                <a:tc>
                  <a:txBody>
                    <a:bodyPr/>
                    <a:lstStyle/>
                    <a:p>
                      <a:pPr>
                        <a:buNone/>
                      </a:pPr>
                      <a:r>
                        <a:rPr lang="ja-JP" sz="1600" b="0" kern="0" dirty="0">
                          <a:solidFill>
                            <a:schemeClr val="tx1"/>
                          </a:solidFill>
                          <a:effectLst/>
                          <a:latin typeface="UD デジタル 教科書体 NP-R" panose="02020400000000000000" pitchFamily="18" charset="-128"/>
                          <a:ea typeface="UD デジタル 教科書体 NP-R" panose="02020400000000000000" pitchFamily="18" charset="-128"/>
                        </a:rPr>
                        <a:t>能力・個性・資格を生かせなかった</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5.1</a:t>
                      </a:r>
                      <a:endParaRPr lang="ja-JP" sz="1800" b="0" kern="10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5.4</a:t>
                      </a:r>
                      <a:endParaRPr lang="ja-JP" sz="1800" b="0" kern="10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5.25</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18308490"/>
                  </a:ext>
                </a:extLst>
              </a:tr>
              <a:tr h="356839">
                <a:tc>
                  <a:txBody>
                    <a:bodyPr/>
                    <a:lstStyle/>
                    <a:p>
                      <a:pPr>
                        <a:buNone/>
                      </a:pPr>
                      <a:r>
                        <a:rPr lang="ja-JP" sz="1600" b="0" kern="0">
                          <a:solidFill>
                            <a:schemeClr val="tx1"/>
                          </a:solidFill>
                          <a:effectLst/>
                          <a:latin typeface="UD デジタル 教科書体 NP-R" panose="02020400000000000000" pitchFamily="18" charset="-128"/>
                          <a:ea typeface="UD デジタル 教科書体 NP-R" panose="02020400000000000000" pitchFamily="18" charset="-128"/>
                        </a:rPr>
                        <a:t>職場の人間関係が好ましくなかった</a:t>
                      </a:r>
                      <a:endParaRPr lang="ja-JP" sz="1800" b="0" kern="10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9.1</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13.0</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11.05</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4202626198"/>
                  </a:ext>
                </a:extLst>
              </a:tr>
              <a:tr h="356839">
                <a:tc>
                  <a:txBody>
                    <a:bodyPr/>
                    <a:lstStyle/>
                    <a:p>
                      <a:pPr>
                        <a:buNone/>
                      </a:pPr>
                      <a:r>
                        <a:rPr lang="ja-JP" sz="1600" b="0" kern="0">
                          <a:solidFill>
                            <a:schemeClr val="tx1"/>
                          </a:solidFill>
                          <a:effectLst/>
                          <a:latin typeface="UD デジタル 教科書体 NP-R" panose="02020400000000000000" pitchFamily="18" charset="-128"/>
                          <a:ea typeface="UD デジタル 教科書体 NP-R" panose="02020400000000000000" pitchFamily="18" charset="-128"/>
                        </a:rPr>
                        <a:t>会社の将来が不安だった</a:t>
                      </a:r>
                      <a:endParaRPr lang="ja-JP" sz="1800" b="0" kern="10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5.2</a:t>
                      </a:r>
                      <a:endParaRPr lang="ja-JP" sz="1800" b="0" kern="10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4.6</a:t>
                      </a:r>
                      <a:endParaRPr lang="ja-JP" sz="1800" b="0" kern="10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4.9</a:t>
                      </a:r>
                      <a:endParaRPr lang="ja-JP" sz="1800" b="0" kern="10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54429074"/>
                  </a:ext>
                </a:extLst>
              </a:tr>
              <a:tr h="356839">
                <a:tc>
                  <a:txBody>
                    <a:bodyPr/>
                    <a:lstStyle/>
                    <a:p>
                      <a:pPr>
                        <a:buNone/>
                      </a:pPr>
                      <a:r>
                        <a:rPr lang="ja-JP" sz="1600" b="0" kern="0">
                          <a:solidFill>
                            <a:schemeClr val="tx1"/>
                          </a:solidFill>
                          <a:effectLst/>
                          <a:latin typeface="UD デジタル 教科書体 NP-R" panose="02020400000000000000" pitchFamily="18" charset="-128"/>
                          <a:ea typeface="UD デジタル 教科書体 NP-R" panose="02020400000000000000" pitchFamily="18" charset="-128"/>
                        </a:rPr>
                        <a:t>給料等収入が少なかった</a:t>
                      </a:r>
                      <a:endParaRPr lang="ja-JP" sz="1800" b="0" kern="10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8.2</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7.1</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7.65</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1813438958"/>
                  </a:ext>
                </a:extLst>
              </a:tr>
              <a:tr h="713679">
                <a:tc>
                  <a:txBody>
                    <a:bodyPr/>
                    <a:lstStyle/>
                    <a:p>
                      <a:pPr>
                        <a:buNone/>
                      </a:pPr>
                      <a:r>
                        <a:rPr lang="ja-JP" sz="1600" b="0" kern="0" dirty="0">
                          <a:solidFill>
                            <a:schemeClr val="tx1"/>
                          </a:solidFill>
                          <a:effectLst/>
                          <a:latin typeface="UD デジタル 教科書体 NP-R" panose="02020400000000000000" pitchFamily="18" charset="-128"/>
                          <a:ea typeface="UD デジタル 教科書体 NP-R" panose="02020400000000000000" pitchFamily="18" charset="-128"/>
                        </a:rPr>
                        <a:t>労働時間・休日等の労働条件が悪かった</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8.1</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11.1</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9.6</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4062853528"/>
                  </a:ext>
                </a:extLst>
              </a:tr>
              <a:tr h="356839">
                <a:tc>
                  <a:txBody>
                    <a:bodyPr/>
                    <a:lstStyle/>
                    <a:p>
                      <a:pPr>
                        <a:buNone/>
                      </a:pPr>
                      <a:r>
                        <a:rPr lang="ja-JP" sz="1600" b="0" kern="0">
                          <a:solidFill>
                            <a:schemeClr val="tx1"/>
                          </a:solidFill>
                          <a:effectLst/>
                          <a:latin typeface="UD デジタル 教科書体 NP-R" panose="02020400000000000000" pitchFamily="18" charset="-128"/>
                          <a:ea typeface="UD デジタル 教科書体 NP-R" panose="02020400000000000000" pitchFamily="18" charset="-128"/>
                        </a:rPr>
                        <a:t>結婚・出産・育児・介護・看護</a:t>
                      </a:r>
                      <a:endParaRPr lang="ja-JP" sz="1800" b="0" kern="10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0.3</a:t>
                      </a:r>
                      <a:endParaRPr lang="ja-JP" sz="1800" b="0" kern="10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1.6</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0.95</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8950203"/>
                  </a:ext>
                </a:extLst>
              </a:tr>
              <a:tr h="356839">
                <a:tc>
                  <a:txBody>
                    <a:bodyPr/>
                    <a:lstStyle/>
                    <a:p>
                      <a:pPr>
                        <a:buNone/>
                      </a:pPr>
                      <a:r>
                        <a:rPr lang="ja-JP" sz="1600" b="0" kern="0">
                          <a:solidFill>
                            <a:schemeClr val="tx1"/>
                          </a:solidFill>
                          <a:effectLst/>
                          <a:latin typeface="UD デジタル 教科書体 NP-R" panose="02020400000000000000" pitchFamily="18" charset="-128"/>
                          <a:ea typeface="UD デジタル 教科書体 NP-R" panose="02020400000000000000" pitchFamily="18" charset="-128"/>
                        </a:rPr>
                        <a:t>その他の個人的理由</a:t>
                      </a:r>
                      <a:endParaRPr lang="ja-JP" sz="1800" b="0" kern="10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17.3</a:t>
                      </a:r>
                      <a:endParaRPr lang="ja-JP" sz="1800" b="0" kern="10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25.1</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21.2</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69023644"/>
                  </a:ext>
                </a:extLst>
              </a:tr>
              <a:tr h="356839">
                <a:tc>
                  <a:txBody>
                    <a:bodyPr/>
                    <a:lstStyle/>
                    <a:p>
                      <a:pPr>
                        <a:buNone/>
                      </a:pPr>
                      <a:r>
                        <a:rPr lang="ja-JP" sz="1600" b="0" kern="0" dirty="0">
                          <a:solidFill>
                            <a:schemeClr val="tx1"/>
                          </a:solidFill>
                          <a:effectLst/>
                          <a:latin typeface="UD デジタル 教科書体 NP-R" panose="02020400000000000000" pitchFamily="18" charset="-128"/>
                          <a:ea typeface="UD デジタル 教科書体 NP-R" panose="02020400000000000000" pitchFamily="18" charset="-128"/>
                        </a:rPr>
                        <a:t>定年・契約期間の満了</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16.9</a:t>
                      </a:r>
                      <a:endParaRPr lang="ja-JP" sz="1800" b="0" kern="10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9.8</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13.35</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646873340"/>
                  </a:ext>
                </a:extLst>
              </a:tr>
              <a:tr h="356839">
                <a:tc>
                  <a:txBody>
                    <a:bodyPr/>
                    <a:lstStyle/>
                    <a:p>
                      <a:pPr>
                        <a:buNone/>
                      </a:pPr>
                      <a:r>
                        <a:rPr lang="ja-JP" sz="1600" b="0" kern="0" dirty="0">
                          <a:solidFill>
                            <a:schemeClr val="tx1"/>
                          </a:solidFill>
                          <a:effectLst/>
                          <a:latin typeface="UD デジタル 教科書体 NP-R" panose="02020400000000000000" pitchFamily="18" charset="-128"/>
                          <a:ea typeface="UD デジタル 教科書体 NP-R" panose="02020400000000000000" pitchFamily="18" charset="-128"/>
                        </a:rPr>
                        <a:t>会社都合</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5.8</a:t>
                      </a:r>
                      <a:endParaRPr lang="ja-JP" sz="1800" b="0" kern="10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5.3</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5.55</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258777109"/>
                  </a:ext>
                </a:extLst>
              </a:tr>
              <a:tr h="356839">
                <a:tc>
                  <a:txBody>
                    <a:bodyPr/>
                    <a:lstStyle/>
                    <a:p>
                      <a:pPr>
                        <a:buNone/>
                      </a:pPr>
                      <a:r>
                        <a:rPr lang="ja-JP" sz="1600" b="0" kern="0" dirty="0">
                          <a:solidFill>
                            <a:schemeClr val="tx1"/>
                          </a:solidFill>
                          <a:effectLst/>
                          <a:latin typeface="UD デジタル 教科書体 NP-R" panose="02020400000000000000" pitchFamily="18" charset="-128"/>
                          <a:ea typeface="UD デジタル 教科書体 NP-R" panose="02020400000000000000" pitchFamily="18" charset="-128"/>
                        </a:rPr>
                        <a:t>その他の理由（出向等含む）</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14</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6.9</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r">
                        <a:buNone/>
                      </a:pPr>
                      <a:r>
                        <a:rPr lang="en-US" sz="1600" b="0" kern="0" dirty="0">
                          <a:solidFill>
                            <a:schemeClr val="tx1"/>
                          </a:solidFill>
                          <a:effectLst/>
                          <a:latin typeface="UD デジタル 教科書体 NP-R" panose="02020400000000000000" pitchFamily="18" charset="-128"/>
                          <a:ea typeface="UD デジタル 教科書体 NP-R" panose="02020400000000000000" pitchFamily="18" charset="-128"/>
                        </a:rPr>
                        <a:t>10.45</a:t>
                      </a:r>
                      <a:endParaRPr lang="ja-JP" sz="1800" b="0" kern="100" dirty="0">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220796252"/>
                  </a:ext>
                </a:extLst>
              </a:tr>
            </a:tbl>
          </a:graphicData>
        </a:graphic>
      </p:graphicFrame>
      <p:sp>
        <p:nvSpPr>
          <p:cNvPr id="43" name="Rectangle 1">
            <a:extLst>
              <a:ext uri="{FF2B5EF4-FFF2-40B4-BE49-F238E27FC236}">
                <a16:creationId xmlns:a16="http://schemas.microsoft.com/office/drawing/2014/main" id="{14C04952-EE1C-BA29-B8FA-60C74B8631A3}"/>
              </a:ext>
            </a:extLst>
          </p:cNvPr>
          <p:cNvSpPr>
            <a:spLocks noChangeArrowheads="1"/>
          </p:cNvSpPr>
          <p:nvPr/>
        </p:nvSpPr>
        <p:spPr bwMode="auto">
          <a:xfrm>
            <a:off x="1381396" y="6333665"/>
            <a:ext cx="6248435"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508000" algn="l" defTabSz="914400" rtl="0" eaLnBrk="0" fontAlgn="base" latinLnBrk="0" hangingPunct="0">
              <a:lnSpc>
                <a:spcPct val="100000"/>
              </a:lnSpc>
              <a:spcBef>
                <a:spcPct val="0"/>
              </a:spcBef>
              <a:spcAft>
                <a:spcPct val="0"/>
              </a:spcAft>
              <a:buClrTx/>
              <a:buSzTx/>
              <a:buFontTx/>
              <a:buNone/>
              <a:tabLst/>
            </a:pPr>
            <a:r>
              <a:rPr kumimoji="0" lang="ja-JP" altLang="ja-JP" sz="1050" b="0" i="0" u="none" strike="noStrike" cap="none" normalizeH="0" baseline="0" dirty="0">
                <a:ln>
                  <a:noFill/>
                </a:ln>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令和</a:t>
            </a:r>
            <a:r>
              <a:rPr kumimoji="0" lang="en-US" altLang="ja-JP" sz="1050" b="0" i="0" u="none" strike="noStrike" cap="none" normalizeH="0" baseline="0" dirty="0">
                <a:ln>
                  <a:noFill/>
                </a:ln>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5</a:t>
            </a:r>
            <a:r>
              <a:rPr kumimoji="0" lang="ja-JP" altLang="en-US" sz="1050" b="0" i="0" u="none" strike="noStrike" cap="none" normalizeH="0" baseline="0" dirty="0">
                <a:ln>
                  <a:noFill/>
                </a:ln>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年雇用統計調査　表</a:t>
            </a:r>
            <a:r>
              <a:rPr kumimoji="0" lang="en-US" altLang="ja-JP" sz="1050" b="0" i="0" u="none" strike="noStrike" cap="none" normalizeH="0" baseline="0" dirty="0">
                <a:ln>
                  <a:noFill/>
                </a:ln>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5</a:t>
            </a:r>
            <a:r>
              <a:rPr kumimoji="0" lang="ja-JP" altLang="en-US" sz="1050" b="0" i="0" u="none" strike="noStrike" cap="none" normalizeH="0" baseline="0" dirty="0">
                <a:ln>
                  <a:noFill/>
                </a:ln>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：転職入職者が前職を辞めた理由（令和</a:t>
            </a:r>
            <a:r>
              <a:rPr kumimoji="0" lang="en-US" altLang="ja-JP" sz="1050" b="0" i="0" u="none" strike="noStrike" cap="none" normalizeH="0" baseline="0" dirty="0">
                <a:ln>
                  <a:noFill/>
                </a:ln>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5</a:t>
            </a:r>
            <a:r>
              <a:rPr kumimoji="0" lang="ja-JP" altLang="en-US" sz="1050" b="0" i="0" u="none" strike="noStrike" cap="none" normalizeH="0" baseline="0" dirty="0">
                <a:ln>
                  <a:noFill/>
                </a:ln>
                <a:solidFill>
                  <a:schemeClr val="tx1"/>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年・男女別）</a:t>
            </a:r>
            <a:endParaRPr kumimoji="0" lang="ja-JP" altLang="en-US" sz="2000" b="0" i="0" u="none" strike="noStrike" cap="none" normalizeH="0" baseline="0" dirty="0">
              <a:ln>
                <a:noFill/>
              </a:ln>
              <a:solidFill>
                <a:schemeClr val="tx1"/>
              </a:solidFill>
              <a:effectLst/>
              <a:latin typeface="UD デジタル 教科書体 NP-R" panose="02020400000000000000" pitchFamily="18" charset="-128"/>
              <a:ea typeface="UD デジタル 教科書体 NP-R" panose="02020400000000000000" pitchFamily="18" charset="-128"/>
            </a:endParaRPr>
          </a:p>
        </p:txBody>
      </p:sp>
      <p:sp>
        <p:nvSpPr>
          <p:cNvPr id="44" name="テキスト ボックス 43">
            <a:extLst>
              <a:ext uri="{FF2B5EF4-FFF2-40B4-BE49-F238E27FC236}">
                <a16:creationId xmlns:a16="http://schemas.microsoft.com/office/drawing/2014/main" id="{4F32203B-39CB-07DC-C885-74386C69B9F1}"/>
              </a:ext>
            </a:extLst>
          </p:cNvPr>
          <p:cNvSpPr txBox="1"/>
          <p:nvPr/>
        </p:nvSpPr>
        <p:spPr>
          <a:xfrm>
            <a:off x="6744928" y="1147932"/>
            <a:ext cx="1769806" cy="369332"/>
          </a:xfrm>
          <a:prstGeom prst="rect">
            <a:avLst/>
          </a:prstGeom>
          <a:noFill/>
        </p:spPr>
        <p:txBody>
          <a:bodyPr wrap="square" rtlCol="0">
            <a:spAutoFit/>
          </a:bodyPr>
          <a:lstStyle/>
          <a:p>
            <a:r>
              <a:rPr lang="ja-JP" altLang="ja-JP" kern="0" dirty="0">
                <a:latin typeface="UD デジタル 教科書体 NP-R" panose="02020400000000000000" pitchFamily="18" charset="-128"/>
                <a:ea typeface="UD デジタル 教科書体 NP-R" panose="02020400000000000000" pitchFamily="18" charset="-128"/>
              </a:rPr>
              <a:t>（単位：％）</a:t>
            </a:r>
            <a:endParaRPr kumimoji="1" lang="ja-JP" altLang="en-US" dirty="0"/>
          </a:p>
        </p:txBody>
      </p:sp>
      <p:grpSp>
        <p:nvGrpSpPr>
          <p:cNvPr id="4" name="グループ化 3">
            <a:extLst>
              <a:ext uri="{FF2B5EF4-FFF2-40B4-BE49-F238E27FC236}">
                <a16:creationId xmlns:a16="http://schemas.microsoft.com/office/drawing/2014/main" id="{2790D909-C2AE-F699-4185-AF7D294D8147}"/>
              </a:ext>
            </a:extLst>
          </p:cNvPr>
          <p:cNvGrpSpPr/>
          <p:nvPr/>
        </p:nvGrpSpPr>
        <p:grpSpPr>
          <a:xfrm>
            <a:off x="0" y="-6207"/>
            <a:ext cx="12211050" cy="1108681"/>
            <a:chOff x="0" y="0"/>
            <a:chExt cx="12211050" cy="1108681"/>
          </a:xfrm>
        </p:grpSpPr>
        <p:grpSp>
          <p:nvGrpSpPr>
            <p:cNvPr id="5" name="グループ化 4">
              <a:extLst>
                <a:ext uri="{FF2B5EF4-FFF2-40B4-BE49-F238E27FC236}">
                  <a16:creationId xmlns:a16="http://schemas.microsoft.com/office/drawing/2014/main" id="{88E7A8B5-5728-1829-D060-4FC4EFFEFAB5}"/>
                </a:ext>
              </a:extLst>
            </p:cNvPr>
            <p:cNvGrpSpPr/>
            <p:nvPr/>
          </p:nvGrpSpPr>
          <p:grpSpPr>
            <a:xfrm>
              <a:off x="0" y="0"/>
              <a:ext cx="12182168" cy="1108681"/>
              <a:chOff x="0" y="0"/>
              <a:chExt cx="12182168" cy="1108681"/>
            </a:xfrm>
          </p:grpSpPr>
          <p:sp>
            <p:nvSpPr>
              <p:cNvPr id="8" name="Shape 0">
                <a:extLst>
                  <a:ext uri="{FF2B5EF4-FFF2-40B4-BE49-F238E27FC236}">
                    <a16:creationId xmlns:a16="http://schemas.microsoft.com/office/drawing/2014/main" id="{757427C4-05C8-DCA8-D572-1232FD43677E}"/>
                  </a:ext>
                </a:extLst>
              </p:cNvPr>
              <p:cNvSpPr/>
              <p:nvPr/>
            </p:nvSpPr>
            <p:spPr>
              <a:xfrm>
                <a:off x="0" y="0"/>
                <a:ext cx="12182168" cy="1108681"/>
              </a:xfrm>
              <a:prstGeom prst="rect">
                <a:avLst/>
              </a:prstGeom>
              <a:solidFill>
                <a:srgbClr val="F8FAFC"/>
              </a:solidFill>
              <a:ln w="12700">
                <a:solidFill>
                  <a:srgbClr val="F8FAFC"/>
                </a:solidFill>
                <a:prstDash val="solid"/>
              </a:ln>
            </p:spPr>
            <p:txBody>
              <a:bodyPr/>
              <a:lstStyle/>
              <a:p>
                <a:endParaRPr lang="ja-JP" altLang="en-US"/>
              </a:p>
            </p:txBody>
          </p:sp>
          <p:sp>
            <p:nvSpPr>
              <p:cNvPr id="12" name="Shape 1">
                <a:extLst>
                  <a:ext uri="{FF2B5EF4-FFF2-40B4-BE49-F238E27FC236}">
                    <a16:creationId xmlns:a16="http://schemas.microsoft.com/office/drawing/2014/main" id="{9C08DA55-06C3-E78D-AEDB-AE642323358D}"/>
                  </a:ext>
                </a:extLst>
              </p:cNvPr>
              <p:cNvSpPr/>
              <p:nvPr/>
            </p:nvSpPr>
            <p:spPr>
              <a:xfrm>
                <a:off x="0" y="0"/>
                <a:ext cx="130672" cy="1108681"/>
              </a:xfrm>
              <a:prstGeom prst="rect">
                <a:avLst/>
              </a:prstGeom>
              <a:solidFill>
                <a:srgbClr val="0891B2"/>
              </a:solidFill>
              <a:ln w="12700">
                <a:solidFill>
                  <a:srgbClr val="0891B2"/>
                </a:solidFill>
                <a:prstDash val="solid"/>
              </a:ln>
            </p:spPr>
            <p:txBody>
              <a:bodyPr/>
              <a:lstStyle/>
              <a:p>
                <a:endParaRPr lang="ja-JP" altLang="en-US"/>
              </a:p>
            </p:txBody>
          </p:sp>
          <p:sp>
            <p:nvSpPr>
              <p:cNvPr id="13" name="Text 2">
                <a:extLst>
                  <a:ext uri="{FF2B5EF4-FFF2-40B4-BE49-F238E27FC236}">
                    <a16:creationId xmlns:a16="http://schemas.microsoft.com/office/drawing/2014/main" id="{280A0D0B-9ED3-ABBE-5099-6DEF8222C3CD}"/>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3</a:t>
                </a:r>
                <a:endParaRPr lang="en-US" sz="1100" dirty="0">
                  <a:latin typeface="UD デジタル 教科書体 NP-R" panose="02020400000000000000" pitchFamily="18" charset="-128"/>
                  <a:ea typeface="UD デジタル 教科書体 NP-R" panose="02020400000000000000" pitchFamily="18" charset="-128"/>
                </a:endParaRPr>
              </a:p>
            </p:txBody>
          </p:sp>
          <p:sp>
            <p:nvSpPr>
              <p:cNvPr id="14" name="Text 3">
                <a:extLst>
                  <a:ext uri="{FF2B5EF4-FFF2-40B4-BE49-F238E27FC236}">
                    <a16:creationId xmlns:a16="http://schemas.microsoft.com/office/drawing/2014/main" id="{21686E9C-6E09-6870-4613-DA85D1B2D363}"/>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latin typeface="UD デジタル 教科書体 NP-R" panose="02020400000000000000" pitchFamily="18" charset="-128"/>
                    <a:ea typeface="UD デジタル 教科書体 NP-R" panose="02020400000000000000" pitchFamily="18" charset="-128"/>
                    <a:cs typeface="Yu Gothic" pitchFamily="34" charset="-120"/>
                  </a:rPr>
                  <a:t>離職の理由（統計データ）</a:t>
                </a:r>
                <a:endParaRPr lang="en-US" sz="3200" dirty="0">
                  <a:latin typeface="UD デジタル 教科書体 NP-R" panose="02020400000000000000" pitchFamily="18" charset="-128"/>
                  <a:ea typeface="UD デジタル 教科書体 NP-R" panose="02020400000000000000" pitchFamily="18" charset="-128"/>
                </a:endParaRPr>
              </a:p>
            </p:txBody>
          </p:sp>
          <p:sp>
            <p:nvSpPr>
              <p:cNvPr id="15" name="テキスト ボックス 14">
                <a:extLst>
                  <a:ext uri="{FF2B5EF4-FFF2-40B4-BE49-F238E27FC236}">
                    <a16:creationId xmlns:a16="http://schemas.microsoft.com/office/drawing/2014/main" id="{85196DE4-B7AB-B865-F6E2-2DA882BD9972}"/>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a:t>
                </a:r>
                <a:r>
                  <a:rPr kumimoji="1" lang="en-US" altLang="ja-JP" sz="1400" dirty="0">
                    <a:latin typeface="UD デジタル 教科書体 NP-R" panose="02020400000000000000" pitchFamily="18" charset="-128"/>
                    <a:ea typeface="UD デジタル 教科書体 NP-R" panose="02020400000000000000" pitchFamily="18" charset="-128"/>
                  </a:rPr>
                  <a:t>P1</a:t>
                </a:r>
                <a:r>
                  <a:rPr kumimoji="1" lang="ja-JP" altLang="en-US" sz="1400" dirty="0">
                    <a:latin typeface="UD デジタル 教科書体 NP-R" panose="02020400000000000000" pitchFamily="18" charset="-128"/>
                    <a:ea typeface="UD デジタル 教科書体 NP-R" panose="02020400000000000000" pitchFamily="18" charset="-128"/>
                  </a:rPr>
                  <a:t>７</a:t>
                </a:r>
              </a:p>
            </p:txBody>
          </p:sp>
        </p:grpSp>
        <p:cxnSp>
          <p:nvCxnSpPr>
            <p:cNvPr id="7" name="直線コネクタ 6">
              <a:extLst>
                <a:ext uri="{FF2B5EF4-FFF2-40B4-BE49-F238E27FC236}">
                  <a16:creationId xmlns:a16="http://schemas.microsoft.com/office/drawing/2014/main" id="{8D2DB51F-1988-11B7-C61D-D0AAD4AD1844}"/>
                </a:ext>
              </a:extLst>
            </p:cNvPr>
            <p:cNvCxnSpPr>
              <a:stCxn id="12" idx="2"/>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40854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5286B-2DC5-EC66-5036-440CDD5F4CF3}"/>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23C8963B-E2DB-2711-9792-5EE335E95638}"/>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9</a:t>
            </a:fld>
            <a:endParaRPr kumimoji="1" lang="ja-JP" altLang="en-US" dirty="0"/>
          </a:p>
        </p:txBody>
      </p:sp>
      <p:sp>
        <p:nvSpPr>
          <p:cNvPr id="19" name="Text 4">
            <a:extLst>
              <a:ext uri="{FF2B5EF4-FFF2-40B4-BE49-F238E27FC236}">
                <a16:creationId xmlns:a16="http://schemas.microsoft.com/office/drawing/2014/main" id="{0BF8F727-5436-3A88-36CA-F645183E6E67}"/>
              </a:ext>
            </a:extLst>
          </p:cNvPr>
          <p:cNvSpPr/>
          <p:nvPr/>
        </p:nvSpPr>
        <p:spPr>
          <a:xfrm>
            <a:off x="331304" y="1374304"/>
            <a:ext cx="8503944" cy="365760"/>
          </a:xfrm>
          <a:prstGeom prst="rect">
            <a:avLst/>
          </a:prstGeom>
          <a:noFill/>
          <a:ln/>
        </p:spPr>
        <p:txBody>
          <a:bodyPr wrap="square" lIns="0" tIns="0" rIns="0" bIns="0" rtlCol="0" anchor="ctr"/>
          <a:lstStyle/>
          <a:p>
            <a:pPr marL="0" indent="0">
              <a:buNone/>
            </a:pPr>
            <a:r>
              <a:rPr lang="en-US" sz="20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若手の早期離職では「仕事が自分に合わない」が大きな理由として浮上</a:t>
            </a:r>
            <a:endParaRPr lang="en-US" sz="2000" dirty="0">
              <a:latin typeface="UD デジタル 教科書体 NP-R" panose="02020400000000000000" pitchFamily="18" charset="-128"/>
              <a:ea typeface="UD デジタル 教科書体 NP-R" panose="02020400000000000000" pitchFamily="18" charset="-128"/>
            </a:endParaRPr>
          </a:p>
        </p:txBody>
      </p:sp>
      <p:pic>
        <p:nvPicPr>
          <p:cNvPr id="47" name="図 46">
            <a:extLst>
              <a:ext uri="{FF2B5EF4-FFF2-40B4-BE49-F238E27FC236}">
                <a16:creationId xmlns:a16="http://schemas.microsoft.com/office/drawing/2014/main" id="{C4FC31E9-31A8-EAAD-53D5-68BF57FE31F9}"/>
              </a:ext>
            </a:extLst>
          </p:cNvPr>
          <p:cNvPicPr>
            <a:picLocks noChangeAspect="1"/>
          </p:cNvPicPr>
          <p:nvPr/>
        </p:nvPicPr>
        <p:blipFill rotWithShape="1">
          <a:blip r:embed="rId2"/>
          <a:srcRect l="34986" t="20365" r="16082" b="28864"/>
          <a:stretch>
            <a:fillRect/>
          </a:stretch>
        </p:blipFill>
        <p:spPr bwMode="auto">
          <a:xfrm>
            <a:off x="507005" y="2019322"/>
            <a:ext cx="7611139" cy="4441301"/>
          </a:xfrm>
          <a:prstGeom prst="rect">
            <a:avLst/>
          </a:prstGeom>
          <a:ln>
            <a:noFill/>
          </a:ln>
          <a:extLst>
            <a:ext uri="{53640926-AAD7-44D8-BBD7-CCE9431645EC}">
              <a14:shadowObscured xmlns:a14="http://schemas.microsoft.com/office/drawing/2010/main"/>
            </a:ext>
          </a:extLst>
        </p:spPr>
      </p:pic>
      <p:sp>
        <p:nvSpPr>
          <p:cNvPr id="48" name="楕円 47">
            <a:extLst>
              <a:ext uri="{FF2B5EF4-FFF2-40B4-BE49-F238E27FC236}">
                <a16:creationId xmlns:a16="http://schemas.microsoft.com/office/drawing/2014/main" id="{8774FF0F-EB18-EA44-C0C6-B0BFDDA38A93}"/>
              </a:ext>
            </a:extLst>
          </p:cNvPr>
          <p:cNvSpPr/>
          <p:nvPr/>
        </p:nvSpPr>
        <p:spPr>
          <a:xfrm>
            <a:off x="4738534" y="5739388"/>
            <a:ext cx="1268361" cy="934894"/>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9" name="グループ化 48">
            <a:extLst>
              <a:ext uri="{FF2B5EF4-FFF2-40B4-BE49-F238E27FC236}">
                <a16:creationId xmlns:a16="http://schemas.microsoft.com/office/drawing/2014/main" id="{EFD2DE2A-CCE6-6ED8-BD12-9A1CE7115F01}"/>
              </a:ext>
            </a:extLst>
          </p:cNvPr>
          <p:cNvGrpSpPr/>
          <p:nvPr/>
        </p:nvGrpSpPr>
        <p:grpSpPr>
          <a:xfrm>
            <a:off x="8377083" y="2209414"/>
            <a:ext cx="3696929" cy="3798093"/>
            <a:chOff x="457200" y="3246120"/>
            <a:chExt cx="8229600" cy="1280160"/>
          </a:xfrm>
        </p:grpSpPr>
        <p:sp>
          <p:nvSpPr>
            <p:cNvPr id="50" name="Shape 15">
              <a:extLst>
                <a:ext uri="{FF2B5EF4-FFF2-40B4-BE49-F238E27FC236}">
                  <a16:creationId xmlns:a16="http://schemas.microsoft.com/office/drawing/2014/main" id="{ED2E5A45-8803-2D60-9B01-20731A95C98B}"/>
                </a:ext>
              </a:extLst>
            </p:cNvPr>
            <p:cNvSpPr/>
            <p:nvPr/>
          </p:nvSpPr>
          <p:spPr>
            <a:xfrm>
              <a:off x="457200" y="3246120"/>
              <a:ext cx="8229600" cy="1280160"/>
            </a:xfrm>
            <a:prstGeom prst="rect">
              <a:avLst/>
            </a:prstGeom>
            <a:solidFill>
              <a:srgbClr val="F1F5F9"/>
            </a:solidFill>
            <a:ln w="6350">
              <a:solidFill>
                <a:srgbClr val="E2E8F0"/>
              </a:solidFill>
              <a:prstDash val="solid"/>
            </a:ln>
          </p:spPr>
          <p:txBody>
            <a:bodyPr/>
            <a:lstStyle/>
            <a:p>
              <a:endParaRPr lang="ja-JP" altLang="en-US" sz="3600">
                <a:latin typeface="UD デジタル 教科書体 NP-R" panose="02020400000000000000" pitchFamily="18" charset="-128"/>
                <a:ea typeface="UD デジタル 教科書体 NP-R" panose="02020400000000000000" pitchFamily="18" charset="-128"/>
              </a:endParaRPr>
            </a:p>
          </p:txBody>
        </p:sp>
        <p:sp>
          <p:nvSpPr>
            <p:cNvPr id="52" name="Text 17">
              <a:extLst>
                <a:ext uri="{FF2B5EF4-FFF2-40B4-BE49-F238E27FC236}">
                  <a16:creationId xmlns:a16="http://schemas.microsoft.com/office/drawing/2014/main" id="{A14FF7EF-0AE6-CE49-3BD5-220F3E452BFC}"/>
                </a:ext>
              </a:extLst>
            </p:cNvPr>
            <p:cNvSpPr/>
            <p:nvPr/>
          </p:nvSpPr>
          <p:spPr>
            <a:xfrm>
              <a:off x="731520" y="3337560"/>
              <a:ext cx="7863840" cy="274320"/>
            </a:xfrm>
            <a:prstGeom prst="rect">
              <a:avLst/>
            </a:prstGeom>
            <a:noFill/>
            <a:ln/>
          </p:spPr>
          <p:txBody>
            <a:bodyPr wrap="square" lIns="0" tIns="0" rIns="0" bIns="0" rtlCol="0" anchor="ctr"/>
            <a:lstStyle/>
            <a:p>
              <a:pPr marL="0" indent="0">
                <a:buNone/>
              </a:pPr>
              <a:r>
                <a:rPr lang="en-US" sz="2400" b="1" dirty="0">
                  <a:solidFill>
                    <a:srgbClr val="1E3A5F"/>
                  </a:solidFill>
                  <a:latin typeface="UD デジタル 教科書体 NP-R" panose="02020400000000000000" pitchFamily="18" charset="-128"/>
                  <a:ea typeface="UD デジタル 教科書体 NP-R" panose="02020400000000000000" pitchFamily="18" charset="-128"/>
                  <a:cs typeface="Yu Gothic" pitchFamily="34" charset="-120"/>
                </a:rPr>
                <a:t>背景にあるもの</a:t>
              </a:r>
              <a:endParaRPr lang="en-US" sz="2400" dirty="0">
                <a:latin typeface="UD デジタル 教科書体 NP-R" panose="02020400000000000000" pitchFamily="18" charset="-128"/>
                <a:ea typeface="UD デジタル 教科書体 NP-R" panose="02020400000000000000" pitchFamily="18" charset="-128"/>
              </a:endParaRPr>
            </a:p>
          </p:txBody>
        </p:sp>
        <p:sp>
          <p:nvSpPr>
            <p:cNvPr id="53" name="Text 18">
              <a:extLst>
                <a:ext uri="{FF2B5EF4-FFF2-40B4-BE49-F238E27FC236}">
                  <a16:creationId xmlns:a16="http://schemas.microsoft.com/office/drawing/2014/main" id="{FAE740AC-4BF3-48CC-D8FE-0D64B14614E1}"/>
                </a:ext>
              </a:extLst>
            </p:cNvPr>
            <p:cNvSpPr/>
            <p:nvPr/>
          </p:nvSpPr>
          <p:spPr>
            <a:xfrm>
              <a:off x="777240" y="3657600"/>
              <a:ext cx="7772400" cy="868680"/>
            </a:xfrm>
            <a:prstGeom prst="rect">
              <a:avLst/>
            </a:prstGeom>
            <a:noFill/>
            <a:ln/>
          </p:spPr>
          <p:txBody>
            <a:bodyPr wrap="square" lIns="0" tIns="0" rIns="0" bIns="0" rtlCol="0" anchor="ctr"/>
            <a:lstStyle/>
            <a:p>
              <a:pPr marL="342900" indent="-342900">
                <a:spcAft>
                  <a:spcPts val="400"/>
                </a:spcAft>
                <a:buSzPct val="100000"/>
                <a:buChar char="■"/>
              </a:pPr>
              <a:r>
                <a:rPr lang="en-US" sz="20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入社前に期待していた企業・仕事像と現実とのギャップが大きい</a:t>
              </a:r>
            </a:p>
            <a:p>
              <a:pPr>
                <a:spcAft>
                  <a:spcPts val="400"/>
                </a:spcAft>
                <a:buSzPct val="100000"/>
              </a:pPr>
              <a:endParaRPr lang="en-US" sz="2000" dirty="0">
                <a:latin typeface="UD デジタル 教科書体 NP-R" panose="02020400000000000000" pitchFamily="18" charset="-128"/>
                <a:ea typeface="UD デジタル 教科書体 NP-R" panose="02020400000000000000" pitchFamily="18" charset="-128"/>
              </a:endParaRPr>
            </a:p>
            <a:p>
              <a:pPr marL="342900" indent="-342900">
                <a:spcAft>
                  <a:spcPts val="400"/>
                </a:spcAft>
                <a:buSzPct val="100000"/>
                <a:buChar char="■"/>
              </a:pPr>
              <a:r>
                <a:rPr lang="en-US" sz="2000" dirty="0">
                  <a:solidFill>
                    <a:srgbClr val="1F2937"/>
                  </a:solidFill>
                  <a:latin typeface="UD デジタル 教科書体 NP-R" panose="02020400000000000000" pitchFamily="18" charset="-128"/>
                  <a:ea typeface="UD デジタル 教科書体 NP-R" panose="02020400000000000000" pitchFamily="18" charset="-128"/>
                  <a:cs typeface="Yu Gothic" pitchFamily="34" charset="-120"/>
                </a:rPr>
                <a:t>入社後に十分な教育がないまま仕事を求められ、失敗体験から自信を喪失する</a:t>
              </a:r>
              <a:endParaRPr lang="en-US" sz="2000" dirty="0">
                <a:latin typeface="UD デジタル 教科書体 NP-R" panose="02020400000000000000" pitchFamily="18" charset="-128"/>
                <a:ea typeface="UD デジタル 教科書体 NP-R" panose="02020400000000000000" pitchFamily="18" charset="-128"/>
              </a:endParaRPr>
            </a:p>
          </p:txBody>
        </p:sp>
      </p:grpSp>
      <p:grpSp>
        <p:nvGrpSpPr>
          <p:cNvPr id="54" name="グループ化 53">
            <a:extLst>
              <a:ext uri="{FF2B5EF4-FFF2-40B4-BE49-F238E27FC236}">
                <a16:creationId xmlns:a16="http://schemas.microsoft.com/office/drawing/2014/main" id="{FBFAF8E3-326F-18B6-D813-F3505B4642F4}"/>
              </a:ext>
            </a:extLst>
          </p:cNvPr>
          <p:cNvGrpSpPr/>
          <p:nvPr/>
        </p:nvGrpSpPr>
        <p:grpSpPr>
          <a:xfrm>
            <a:off x="0" y="-5537"/>
            <a:ext cx="12211050" cy="1108681"/>
            <a:chOff x="0" y="0"/>
            <a:chExt cx="12211050" cy="1108681"/>
          </a:xfrm>
        </p:grpSpPr>
        <p:grpSp>
          <p:nvGrpSpPr>
            <p:cNvPr id="55" name="グループ化 54">
              <a:extLst>
                <a:ext uri="{FF2B5EF4-FFF2-40B4-BE49-F238E27FC236}">
                  <a16:creationId xmlns:a16="http://schemas.microsoft.com/office/drawing/2014/main" id="{F3C4758A-FB64-4622-B7E8-5D0061B2DDE6}"/>
                </a:ext>
              </a:extLst>
            </p:cNvPr>
            <p:cNvGrpSpPr/>
            <p:nvPr/>
          </p:nvGrpSpPr>
          <p:grpSpPr>
            <a:xfrm>
              <a:off x="0" y="0"/>
              <a:ext cx="12182168" cy="1108681"/>
              <a:chOff x="0" y="0"/>
              <a:chExt cx="12182168" cy="1108681"/>
            </a:xfrm>
          </p:grpSpPr>
          <p:sp>
            <p:nvSpPr>
              <p:cNvPr id="57" name="Shape 0">
                <a:extLst>
                  <a:ext uri="{FF2B5EF4-FFF2-40B4-BE49-F238E27FC236}">
                    <a16:creationId xmlns:a16="http://schemas.microsoft.com/office/drawing/2014/main" id="{5BF12A72-B1CD-BA32-C3BF-5A1E87CBE32F}"/>
                  </a:ext>
                </a:extLst>
              </p:cNvPr>
              <p:cNvSpPr/>
              <p:nvPr/>
            </p:nvSpPr>
            <p:spPr>
              <a:xfrm>
                <a:off x="0" y="0"/>
                <a:ext cx="12182168" cy="1108681"/>
              </a:xfrm>
              <a:prstGeom prst="rect">
                <a:avLst/>
              </a:prstGeom>
              <a:solidFill>
                <a:srgbClr val="F8FAFC"/>
              </a:solidFill>
              <a:ln w="12700">
                <a:solidFill>
                  <a:srgbClr val="F8FAFC"/>
                </a:solidFill>
                <a:prstDash val="solid"/>
              </a:ln>
            </p:spPr>
            <p:txBody>
              <a:bodyPr/>
              <a:lstStyle/>
              <a:p>
                <a:endParaRPr lang="ja-JP" altLang="en-US"/>
              </a:p>
            </p:txBody>
          </p:sp>
          <p:sp>
            <p:nvSpPr>
              <p:cNvPr id="58" name="Shape 1">
                <a:extLst>
                  <a:ext uri="{FF2B5EF4-FFF2-40B4-BE49-F238E27FC236}">
                    <a16:creationId xmlns:a16="http://schemas.microsoft.com/office/drawing/2014/main" id="{E576742C-1A72-6ECA-CB7C-54E1527B0172}"/>
                  </a:ext>
                </a:extLst>
              </p:cNvPr>
              <p:cNvSpPr/>
              <p:nvPr/>
            </p:nvSpPr>
            <p:spPr>
              <a:xfrm>
                <a:off x="0" y="0"/>
                <a:ext cx="130672" cy="1108681"/>
              </a:xfrm>
              <a:prstGeom prst="rect">
                <a:avLst/>
              </a:prstGeom>
              <a:solidFill>
                <a:srgbClr val="0891B2"/>
              </a:solidFill>
              <a:ln w="12700">
                <a:solidFill>
                  <a:srgbClr val="0891B2"/>
                </a:solidFill>
                <a:prstDash val="solid"/>
              </a:ln>
            </p:spPr>
            <p:txBody>
              <a:bodyPr/>
              <a:lstStyle/>
              <a:p>
                <a:endParaRPr lang="ja-JP" altLang="en-US"/>
              </a:p>
            </p:txBody>
          </p:sp>
          <p:sp>
            <p:nvSpPr>
              <p:cNvPr id="59" name="Text 2">
                <a:extLst>
                  <a:ext uri="{FF2B5EF4-FFF2-40B4-BE49-F238E27FC236}">
                    <a16:creationId xmlns:a16="http://schemas.microsoft.com/office/drawing/2014/main" id="{3109B900-58E6-1336-A8BF-45C16CF814D5}"/>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3</a:t>
                </a:r>
                <a:endParaRPr lang="en-US" sz="1100" dirty="0">
                  <a:latin typeface="UD デジタル 教科書体 NP-R" panose="02020400000000000000" pitchFamily="18" charset="-128"/>
                  <a:ea typeface="UD デジタル 教科書体 NP-R" panose="02020400000000000000" pitchFamily="18" charset="-128"/>
                </a:endParaRPr>
              </a:p>
            </p:txBody>
          </p:sp>
          <p:sp>
            <p:nvSpPr>
              <p:cNvPr id="60" name="Text 3">
                <a:extLst>
                  <a:ext uri="{FF2B5EF4-FFF2-40B4-BE49-F238E27FC236}">
                    <a16:creationId xmlns:a16="http://schemas.microsoft.com/office/drawing/2014/main" id="{FD36F116-F7AC-64A6-A166-5D5205BEBC51}"/>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latin typeface="UD デジタル 教科書体 NP-R" panose="02020400000000000000" pitchFamily="18" charset="-128"/>
                    <a:ea typeface="UD デジタル 教科書体 NP-R" panose="02020400000000000000" pitchFamily="18" charset="-128"/>
                    <a:cs typeface="Yu Gothic" pitchFamily="34" charset="-120"/>
                  </a:rPr>
                  <a:t>離職の理由（早期離職者）</a:t>
                </a:r>
                <a:endParaRPr lang="en-US" sz="3200" dirty="0">
                  <a:latin typeface="UD デジタル 教科書体 NP-R" panose="02020400000000000000" pitchFamily="18" charset="-128"/>
                  <a:ea typeface="UD デジタル 教科書体 NP-R" panose="02020400000000000000" pitchFamily="18" charset="-128"/>
                </a:endParaRPr>
              </a:p>
            </p:txBody>
          </p:sp>
          <p:sp>
            <p:nvSpPr>
              <p:cNvPr id="61" name="テキスト ボックス 60">
                <a:extLst>
                  <a:ext uri="{FF2B5EF4-FFF2-40B4-BE49-F238E27FC236}">
                    <a16:creationId xmlns:a16="http://schemas.microsoft.com/office/drawing/2014/main" id="{5D664EEE-56AE-8824-2751-9341BC4A6FE6}"/>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a:t>
                </a:r>
                <a:r>
                  <a:rPr kumimoji="1" lang="en-US" altLang="ja-JP" sz="1400" dirty="0">
                    <a:latin typeface="UD デジタル 教科書体 NP-R" panose="02020400000000000000" pitchFamily="18" charset="-128"/>
                    <a:ea typeface="UD デジタル 教科書体 NP-R" panose="02020400000000000000" pitchFamily="18" charset="-128"/>
                  </a:rPr>
                  <a:t>P1</a:t>
                </a:r>
                <a:r>
                  <a:rPr kumimoji="1" lang="ja-JP" altLang="en-US" sz="1400" dirty="0">
                    <a:latin typeface="UD デジタル 教科書体 NP-R" panose="02020400000000000000" pitchFamily="18" charset="-128"/>
                    <a:ea typeface="UD デジタル 教科書体 NP-R" panose="02020400000000000000" pitchFamily="18" charset="-128"/>
                  </a:rPr>
                  <a:t>８</a:t>
                </a:r>
              </a:p>
            </p:txBody>
          </p:sp>
        </p:grpSp>
        <p:cxnSp>
          <p:nvCxnSpPr>
            <p:cNvPr id="56" name="直線コネクタ 55">
              <a:extLst>
                <a:ext uri="{FF2B5EF4-FFF2-40B4-BE49-F238E27FC236}">
                  <a16:creationId xmlns:a16="http://schemas.microsoft.com/office/drawing/2014/main" id="{A98A72CE-4EC5-5C69-8A9F-A77F34E46AA0}"/>
                </a:ext>
              </a:extLst>
            </p:cNvPr>
            <p:cNvCxnSpPr>
              <a:stCxn id="58" idx="2"/>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1167595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8256</TotalTime>
  <Words>1493</Words>
  <Application>Microsoft Office PowerPoint</Application>
  <PresentationFormat>ワイド画面</PresentationFormat>
  <Paragraphs>362</Paragraphs>
  <Slides>22</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22</vt:i4>
      </vt:variant>
    </vt:vector>
  </HeadingPairs>
  <TitlesOfParts>
    <vt:vector size="28" baseType="lpstr">
      <vt:lpstr>UD デジタル 教科書体 NP-R</vt:lpstr>
      <vt:lpstr>游ゴシック</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第２部　 経営支援者のための目的思考</dc:title>
  <dc:creator>hitoshi sakon</dc:creator>
  <cp:lastModifiedBy>hitoshi sakon</cp:lastModifiedBy>
  <cp:revision>408</cp:revision>
  <cp:lastPrinted>2024-11-06T08:14:36Z</cp:lastPrinted>
  <dcterms:created xsi:type="dcterms:W3CDTF">2020-04-30T08:04:41Z</dcterms:created>
  <dcterms:modified xsi:type="dcterms:W3CDTF">2026-06-07T23:34:37Z</dcterms:modified>
</cp:coreProperties>
</file>