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12" r:id="rId3"/>
    <p:sldId id="314" r:id="rId4"/>
    <p:sldId id="315" r:id="rId5"/>
    <p:sldId id="316" r:id="rId6"/>
    <p:sldId id="321" r:id="rId7"/>
    <p:sldId id="318" r:id="rId8"/>
    <p:sldId id="334" r:id="rId9"/>
    <p:sldId id="320" r:id="rId10"/>
    <p:sldId id="336" r:id="rId11"/>
    <p:sldId id="333" r:id="rId12"/>
    <p:sldId id="322" r:id="rId13"/>
    <p:sldId id="324" r:id="rId14"/>
    <p:sldId id="325" r:id="rId15"/>
    <p:sldId id="335" r:id="rId16"/>
    <p:sldId id="332" r:id="rId17"/>
    <p:sldId id="326" r:id="rId18"/>
    <p:sldId id="327" r:id="rId19"/>
    <p:sldId id="328" r:id="rId20"/>
    <p:sldId id="329" r:id="rId21"/>
    <p:sldId id="331" r:id="rId22"/>
    <p:sldId id="423" r:id="rId23"/>
    <p:sldId id="753" r:id="rId24"/>
    <p:sldId id="432" r:id="rId25"/>
    <p:sldId id="527" r:id="rId26"/>
    <p:sldId id="649" r:id="rId27"/>
  </p:sldIdLst>
  <p:sldSz cx="12192000" cy="6858000"/>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EF6B6B"/>
    <a:srgbClr val="FEDCE1"/>
    <a:srgbClr val="B7F7CF"/>
    <a:srgbClr val="CC3300"/>
    <a:srgbClr val="052679"/>
    <a:srgbClr val="D45126"/>
    <a:srgbClr val="00C0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29" autoAdjust="0"/>
    <p:restoredTop sz="94688" autoAdjust="0"/>
  </p:normalViewPr>
  <p:slideViewPr>
    <p:cSldViewPr snapToGrid="0">
      <p:cViewPr varScale="1">
        <p:scale>
          <a:sx n="68" d="100"/>
          <a:sy n="68" d="100"/>
        </p:scale>
        <p:origin x="86"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6888"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5" y="0"/>
            <a:ext cx="4308475" cy="341313"/>
          </a:xfrm>
          <a:prstGeom prst="rect">
            <a:avLst/>
          </a:prstGeom>
        </p:spPr>
        <p:txBody>
          <a:bodyPr vert="horz" lIns="91440" tIns="45720" rIns="91440" bIns="45720" rtlCol="0"/>
          <a:lstStyle>
            <a:lvl1pPr algn="r">
              <a:defRPr sz="1200"/>
            </a:lvl1pPr>
          </a:lstStyle>
          <a:p>
            <a:fld id="{BA3416A0-AAD6-4D65-82A6-DCA88E9E68DB}" type="datetimeFigureOut">
              <a:rPr kumimoji="1" lang="ja-JP" altLang="en-US" smtClean="0"/>
              <a:t>2026/6/27</a:t>
            </a:fld>
            <a:endParaRPr kumimoji="1" lang="ja-JP" altLang="en-US"/>
          </a:p>
        </p:txBody>
      </p:sp>
      <p:sp>
        <p:nvSpPr>
          <p:cNvPr id="4" name="スライド イメージ プレースホルダー 3"/>
          <p:cNvSpPr>
            <a:spLocks noGrp="1" noRot="1" noChangeAspect="1"/>
          </p:cNvSpPr>
          <p:nvPr>
            <p:ph type="sldImg" idx="2"/>
          </p:nvPr>
        </p:nvSpPr>
        <p:spPr>
          <a:xfrm>
            <a:off x="2927350" y="850900"/>
            <a:ext cx="4084638" cy="22971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775" y="3276600"/>
            <a:ext cx="7951788" cy="26797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65888"/>
            <a:ext cx="4306888"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5" y="6465888"/>
            <a:ext cx="4308475" cy="341312"/>
          </a:xfrm>
          <a:prstGeom prst="rect">
            <a:avLst/>
          </a:prstGeom>
        </p:spPr>
        <p:txBody>
          <a:bodyPr vert="horz" lIns="91440" tIns="45720" rIns="91440" bIns="45720" rtlCol="0" anchor="b"/>
          <a:lstStyle>
            <a:lvl1pPr algn="r">
              <a:defRPr sz="1200"/>
            </a:lvl1pPr>
          </a:lstStyle>
          <a:p>
            <a:fld id="{43AE624A-871C-4EA6-83A8-DB8E039F0888}" type="slidenum">
              <a:rPr kumimoji="1" lang="ja-JP" altLang="en-US" smtClean="0"/>
              <a:t>‹#›</a:t>
            </a:fld>
            <a:endParaRPr kumimoji="1" lang="ja-JP" altLang="en-US"/>
          </a:p>
        </p:txBody>
      </p:sp>
    </p:spTree>
    <p:extLst>
      <p:ext uri="{BB962C8B-B14F-4D97-AF65-F5344CB8AC3E}">
        <p14:creationId xmlns:p14="http://schemas.microsoft.com/office/powerpoint/2010/main" val="808213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8C39D3-24E1-4AEF-890B-2D50A5EE283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557EDFB-21DE-418B-8F3E-303647732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7FC3155-99EB-49F2-AEAB-48BE43C43B79}"/>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5" name="フッター プレースホルダー 4">
            <a:extLst>
              <a:ext uri="{FF2B5EF4-FFF2-40B4-BE49-F238E27FC236}">
                <a16:creationId xmlns:a16="http://schemas.microsoft.com/office/drawing/2014/main" id="{53DEA083-5A19-44D4-9845-B8396AF31F5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554B08-D13B-4CD0-837A-B30FEA3103ED}"/>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2843666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48B656-B431-4E07-855E-FA46DCC489B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CE2EFE8-E155-4FFD-95AE-B13D0046E40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A027AFC-5B9B-48B9-81AB-148EE1952FD7}"/>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5" name="フッター プレースホルダー 4">
            <a:extLst>
              <a:ext uri="{FF2B5EF4-FFF2-40B4-BE49-F238E27FC236}">
                <a16:creationId xmlns:a16="http://schemas.microsoft.com/office/drawing/2014/main" id="{7B5435AB-2CF0-43FD-8FD4-739A7ECACFC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79857C-794A-47C6-8155-F8D5F8F56DFE}"/>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982214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A1187A-2EBF-4DBD-9867-BE37C0E127D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F2DE527-5688-43A3-9CF8-3C561776FC2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040804-6D26-4B94-A7FF-CFC5565F904A}"/>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5" name="フッター プレースホルダー 4">
            <a:extLst>
              <a:ext uri="{FF2B5EF4-FFF2-40B4-BE49-F238E27FC236}">
                <a16:creationId xmlns:a16="http://schemas.microsoft.com/office/drawing/2014/main" id="{39FC01B5-5C99-42BD-84BE-B80636E63B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4F2360-620A-45A9-8852-D91713618764}"/>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945871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13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53FE74-30C8-4F63-8512-24E6838C5B4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AA6F336-1553-4937-B773-2985B3A341D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8CA9FD7-DF8C-4008-9451-1A5C78F15A74}"/>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5" name="フッター プレースホルダー 4">
            <a:extLst>
              <a:ext uri="{FF2B5EF4-FFF2-40B4-BE49-F238E27FC236}">
                <a16:creationId xmlns:a16="http://schemas.microsoft.com/office/drawing/2014/main" id="{A17014DE-A289-45A9-A13D-4EA83756FDA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EE37C2-B5A7-4F37-B6A7-E0A187DF04DD}"/>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67839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2AAF93-4ABD-433D-9C2F-A15F3EE0D81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5B2DC80-54B6-4D00-8251-231841B46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A1250BD-2075-486E-9A2B-138A21B8591D}"/>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5" name="フッター プレースホルダー 4">
            <a:extLst>
              <a:ext uri="{FF2B5EF4-FFF2-40B4-BE49-F238E27FC236}">
                <a16:creationId xmlns:a16="http://schemas.microsoft.com/office/drawing/2014/main" id="{4B341485-AC8E-4B26-8E65-66BB9485943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49C69B4-E5AB-455A-9D9F-4445EC860ADC}"/>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51206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EB24C0-267D-48F1-80D6-B66198B7D74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3D20A99-69CA-4677-A613-8B6F34C3F7C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F14C3AF-E3AF-4452-8F88-73AF4D1D887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6452079-4390-4E9F-97A1-48246C854977}"/>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6" name="フッター プレースホルダー 5">
            <a:extLst>
              <a:ext uri="{FF2B5EF4-FFF2-40B4-BE49-F238E27FC236}">
                <a16:creationId xmlns:a16="http://schemas.microsoft.com/office/drawing/2014/main" id="{A44C1D5D-00A0-4000-84B4-4F05C8D4ECD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49538F-3DE2-4641-88E0-2BB6483FCAD2}"/>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243718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3AC459-5245-4C19-AC9A-F5253F64813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CC232CE-0959-4C82-A7DF-D220A2AF51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D88C5CD-02A0-4C5D-95FD-5566702E06A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C7E5230-D12F-47DF-B20C-9450B2CD8D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CCC6C69-D5E6-4A30-8558-66D3F845112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034F228-88B3-49FF-A075-10F3135AFE0C}"/>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8" name="フッター プレースホルダー 7">
            <a:extLst>
              <a:ext uri="{FF2B5EF4-FFF2-40B4-BE49-F238E27FC236}">
                <a16:creationId xmlns:a16="http://schemas.microsoft.com/office/drawing/2014/main" id="{D8CF24EB-4581-4C16-ACD1-0EDC69FA15C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3AE464B-0481-4D77-9227-5B541929EC8E}"/>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309316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4D3B8E-A91E-4F08-94A9-294186AC405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51BBA9C-1DFD-4738-AE4B-059FDCEC130B}"/>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4" name="フッター プレースホルダー 3">
            <a:extLst>
              <a:ext uri="{FF2B5EF4-FFF2-40B4-BE49-F238E27FC236}">
                <a16:creationId xmlns:a16="http://schemas.microsoft.com/office/drawing/2014/main" id="{12EA4F2E-295F-4004-80AA-FAFC003AE10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D7C02FA-F5B3-489E-91D3-6D2A047975C3}"/>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2398562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182C14C-878F-42E5-991A-A5CB624716C8}"/>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3" name="フッター プレースホルダー 2">
            <a:extLst>
              <a:ext uri="{FF2B5EF4-FFF2-40B4-BE49-F238E27FC236}">
                <a16:creationId xmlns:a16="http://schemas.microsoft.com/office/drawing/2014/main" id="{F4119E2F-4110-46AE-A862-5025104C565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A70C3EB-FD26-4AF3-A303-E28F693A7128}"/>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1354021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FDAA02-0FDE-4D3F-B5C8-2F5AF98298F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1B3E504-6DC4-4033-BBFF-0E9CDD5967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A7CC1D4-F7A6-4C80-B702-1C7993D9BD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8347D92-08C7-4AAB-8328-975E5C3FB39F}"/>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6" name="フッター プレースホルダー 5">
            <a:extLst>
              <a:ext uri="{FF2B5EF4-FFF2-40B4-BE49-F238E27FC236}">
                <a16:creationId xmlns:a16="http://schemas.microsoft.com/office/drawing/2014/main" id="{78FA52AE-42D7-4227-A988-D271F3A2735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C665749-BC88-4B81-8020-1D12CA2F667E}"/>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1247883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420D65-8D0E-470D-9873-DE29412EED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B5D2386-09B3-4988-ABCB-8890E140A7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B30AF61-1A58-4F8A-91B7-FB1E7F936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AF42131-4585-4AED-953C-5FB73A21B3DD}"/>
              </a:ext>
            </a:extLst>
          </p:cNvPr>
          <p:cNvSpPr>
            <a:spLocks noGrp="1"/>
          </p:cNvSpPr>
          <p:nvPr>
            <p:ph type="dt" sz="half" idx="10"/>
          </p:nvPr>
        </p:nvSpPr>
        <p:spPr/>
        <p:txBody>
          <a:bodyPr/>
          <a:lstStyle/>
          <a:p>
            <a:fld id="{DE914C76-1733-410D-894C-4F951B3E6A12}" type="datetimeFigureOut">
              <a:rPr kumimoji="1" lang="ja-JP" altLang="en-US" smtClean="0"/>
              <a:t>2026/6/27</a:t>
            </a:fld>
            <a:endParaRPr kumimoji="1" lang="ja-JP" altLang="en-US"/>
          </a:p>
        </p:txBody>
      </p:sp>
      <p:sp>
        <p:nvSpPr>
          <p:cNvPr id="6" name="フッター プレースホルダー 5">
            <a:extLst>
              <a:ext uri="{FF2B5EF4-FFF2-40B4-BE49-F238E27FC236}">
                <a16:creationId xmlns:a16="http://schemas.microsoft.com/office/drawing/2014/main" id="{D8E8136C-447E-4066-BF28-F2EE1F22F0B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29ADEC-4A55-41A1-B3E2-47FED3A98F63}"/>
              </a:ext>
            </a:extLst>
          </p:cNvPr>
          <p:cNvSpPr>
            <a:spLocks noGrp="1"/>
          </p:cNvSpPr>
          <p:nvPr>
            <p:ph type="sldNum" sz="quarter" idx="12"/>
          </p:nvPr>
        </p:nvSpPr>
        <p:spPr/>
        <p:txBody>
          <a:body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4095164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F6EC47C-7B69-42A4-953C-BF2729B53E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4101362-FB39-4776-A054-F8524EFA5E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C2A0D2-8C54-4786-AF40-269F49DB5B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914C76-1733-410D-894C-4F951B3E6A12}" type="datetimeFigureOut">
              <a:rPr kumimoji="1" lang="ja-JP" altLang="en-US" smtClean="0"/>
              <a:t>2026/6/27</a:t>
            </a:fld>
            <a:endParaRPr kumimoji="1" lang="ja-JP" altLang="en-US"/>
          </a:p>
        </p:txBody>
      </p:sp>
      <p:sp>
        <p:nvSpPr>
          <p:cNvPr id="5" name="フッター プレースホルダー 4">
            <a:extLst>
              <a:ext uri="{FF2B5EF4-FFF2-40B4-BE49-F238E27FC236}">
                <a16:creationId xmlns:a16="http://schemas.microsoft.com/office/drawing/2014/main" id="{451B5B59-FAE4-4AB1-8B5E-FE0DAA5FF0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F48F636-4039-4AD6-8BD9-B6335F0D4F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FD7EF2-82FC-4B5C-A576-97CEB067E9F8}" type="slidenum">
              <a:rPr kumimoji="1" lang="ja-JP" altLang="en-US" smtClean="0"/>
              <a:t>‹#›</a:t>
            </a:fld>
            <a:endParaRPr kumimoji="1" lang="ja-JP" altLang="en-US"/>
          </a:p>
        </p:txBody>
      </p:sp>
    </p:spTree>
    <p:extLst>
      <p:ext uri="{BB962C8B-B14F-4D97-AF65-F5344CB8AC3E}">
        <p14:creationId xmlns:p14="http://schemas.microsoft.com/office/powerpoint/2010/main" val="91303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265920" y="-1706880"/>
            <a:ext cx="5486400" cy="5486400"/>
          </a:xfrm>
          <a:prstGeom prst="ellipse">
            <a:avLst/>
          </a:prstGeom>
          <a:solidFill>
            <a:srgbClr val="0891B2">
              <a:alpha val="25000"/>
            </a:srgbClr>
          </a:solidFill>
          <a:ln w="12700">
            <a:solidFill>
              <a:srgbClr val="0891B2">
                <a:alpha val="0"/>
              </a:srgbClr>
            </a:solidFill>
            <a:prstDash val="solid"/>
          </a:ln>
        </p:spPr>
        <p:txBody>
          <a:bodyPr/>
          <a:lstStyle/>
          <a:p>
            <a:endParaRPr lang="ja-JP" altLang="en-US" sz="2400"/>
          </a:p>
        </p:txBody>
      </p:sp>
      <p:sp>
        <p:nvSpPr>
          <p:cNvPr id="3" name="Shape 1"/>
          <p:cNvSpPr/>
          <p:nvPr/>
        </p:nvSpPr>
        <p:spPr>
          <a:xfrm>
            <a:off x="10485120" y="3901440"/>
            <a:ext cx="3169920" cy="3169920"/>
          </a:xfrm>
          <a:prstGeom prst="ellipse">
            <a:avLst/>
          </a:prstGeom>
          <a:solidFill>
            <a:srgbClr val="67E8F9">
              <a:alpha val="20000"/>
            </a:srgbClr>
          </a:solidFill>
          <a:ln w="12700">
            <a:solidFill>
              <a:srgbClr val="67E8F9">
                <a:alpha val="0"/>
              </a:srgbClr>
            </a:solidFill>
            <a:prstDash val="solid"/>
          </a:ln>
        </p:spPr>
        <p:txBody>
          <a:bodyPr/>
          <a:lstStyle/>
          <a:p>
            <a:endParaRPr lang="ja-JP" altLang="en-US" sz="2400"/>
          </a:p>
        </p:txBody>
      </p:sp>
      <p:sp>
        <p:nvSpPr>
          <p:cNvPr id="4" name="Shape 2"/>
          <p:cNvSpPr/>
          <p:nvPr/>
        </p:nvSpPr>
        <p:spPr>
          <a:xfrm>
            <a:off x="731520" y="1767840"/>
            <a:ext cx="121920" cy="670560"/>
          </a:xfrm>
          <a:prstGeom prst="rect">
            <a:avLst/>
          </a:prstGeom>
          <a:solidFill>
            <a:srgbClr val="345DA6"/>
          </a:solidFill>
          <a:ln w="12700">
            <a:noFill/>
            <a:prstDash val="solid"/>
          </a:ln>
        </p:spPr>
        <p:txBody>
          <a:bodyPr/>
          <a:lstStyle/>
          <a:p>
            <a:endParaRPr lang="ja-JP" altLang="en-US" sz="2400">
              <a:ea typeface="UD デジタル 教科書体 NP-R" panose="02020400000000000000" pitchFamily="18" charset="-128"/>
            </a:endParaRPr>
          </a:p>
        </p:txBody>
      </p:sp>
      <p:sp>
        <p:nvSpPr>
          <p:cNvPr id="5" name="Text 3"/>
          <p:cNvSpPr/>
          <p:nvPr/>
        </p:nvSpPr>
        <p:spPr>
          <a:xfrm>
            <a:off x="1036320" y="1859280"/>
            <a:ext cx="6096000" cy="487680"/>
          </a:xfrm>
          <a:prstGeom prst="rect">
            <a:avLst/>
          </a:prstGeom>
          <a:noFill/>
          <a:ln/>
        </p:spPr>
        <p:txBody>
          <a:bodyPr wrap="square" lIns="0" tIns="0" rIns="0" bIns="0" rtlCol="0" anchor="ctr"/>
          <a:lstStyle/>
          <a:p>
            <a:r>
              <a:rPr lang="en-US" sz="1867" b="1" kern="0" spc="800" dirty="0">
                <a:solidFill>
                  <a:srgbClr val="052679"/>
                </a:solidFill>
                <a:ea typeface="UD デジタル 教科書体 NP-R" panose="02020400000000000000" pitchFamily="18" charset="-128"/>
                <a:cs typeface="Yu Gothic" pitchFamily="34" charset="-120"/>
              </a:rPr>
              <a:t>PART2</a:t>
            </a:r>
            <a:r>
              <a:rPr lang="ja-JP" altLang="en-US" sz="1867" b="1" kern="0" spc="800" dirty="0">
                <a:solidFill>
                  <a:srgbClr val="052679"/>
                </a:solidFill>
                <a:ea typeface="UD デジタル 教科書体 NP-R" panose="02020400000000000000" pitchFamily="18" charset="-128"/>
                <a:cs typeface="Yu Gothic" pitchFamily="34" charset="-120"/>
              </a:rPr>
              <a:t>　</a:t>
            </a:r>
            <a:r>
              <a:rPr lang="en-US" sz="1867" b="1" kern="0" spc="800" dirty="0">
                <a:solidFill>
                  <a:srgbClr val="052679"/>
                </a:solidFill>
                <a:ea typeface="UD デジタル 教科書体 NP-R" panose="02020400000000000000" pitchFamily="18" charset="-128"/>
                <a:cs typeface="Yu Gothic" pitchFamily="34" charset="-120"/>
              </a:rPr>
              <a:t>THEME </a:t>
            </a:r>
            <a:r>
              <a:rPr lang="ja-JP" altLang="en-US" sz="1867" b="1" kern="0" spc="800" dirty="0">
                <a:solidFill>
                  <a:srgbClr val="052679"/>
                </a:solidFill>
                <a:ea typeface="UD デジタル 教科書体 NP-R" panose="02020400000000000000" pitchFamily="18" charset="-128"/>
                <a:cs typeface="Yu Gothic" pitchFamily="34" charset="-120"/>
              </a:rPr>
              <a:t>１</a:t>
            </a:r>
            <a:endParaRPr lang="en-US" sz="1867" dirty="0">
              <a:solidFill>
                <a:srgbClr val="052679"/>
              </a:solidFill>
              <a:ea typeface="UD デジタル 教科書体 NP-R" panose="02020400000000000000" pitchFamily="18" charset="-128"/>
            </a:endParaRPr>
          </a:p>
        </p:txBody>
      </p:sp>
      <p:sp>
        <p:nvSpPr>
          <p:cNvPr id="6" name="Text 4"/>
          <p:cNvSpPr/>
          <p:nvPr/>
        </p:nvSpPr>
        <p:spPr>
          <a:xfrm>
            <a:off x="1036320" y="2438400"/>
            <a:ext cx="10363200" cy="2133600"/>
          </a:xfrm>
          <a:prstGeom prst="rect">
            <a:avLst/>
          </a:prstGeom>
          <a:noFill/>
          <a:ln/>
        </p:spPr>
        <p:txBody>
          <a:bodyPr wrap="square" lIns="0" tIns="0" rIns="0" bIns="0" rtlCol="0" anchor="ctr"/>
          <a:lstStyle/>
          <a:p>
            <a:r>
              <a:rPr lang="en-US" sz="5333" b="1" dirty="0">
                <a:latin typeface="+mn-ea"/>
                <a:cs typeface="Yu Gothic" pitchFamily="34" charset="-120"/>
              </a:rPr>
              <a:t>複合危機時代における</a:t>
            </a:r>
            <a:endParaRPr lang="en-US" sz="5333" dirty="0">
              <a:latin typeface="+mn-ea"/>
            </a:endParaRPr>
          </a:p>
          <a:p>
            <a:r>
              <a:rPr lang="en-US" sz="5333" b="1" dirty="0">
                <a:latin typeface="+mn-ea"/>
                <a:cs typeface="Yu Gothic" pitchFamily="34" charset="-120"/>
              </a:rPr>
              <a:t>小</a:t>
            </a:r>
            <a:r>
              <a:rPr lang="ja-JP" altLang="en-US" sz="5333" b="1" dirty="0">
                <a:latin typeface="+mn-ea"/>
                <a:cs typeface="Yu Gothic" pitchFamily="34" charset="-120"/>
              </a:rPr>
              <a:t>規模</a:t>
            </a:r>
            <a:r>
              <a:rPr lang="en-US" sz="5333" b="1" dirty="0">
                <a:latin typeface="+mn-ea"/>
                <a:cs typeface="Yu Gothic" pitchFamily="34" charset="-120"/>
              </a:rPr>
              <a:t>事業者</a:t>
            </a:r>
            <a:r>
              <a:rPr lang="ja-JP" altLang="en-US" sz="5333" b="1" dirty="0">
                <a:latin typeface="+mn-ea"/>
                <a:cs typeface="Yu Gothic" pitchFamily="34" charset="-120"/>
              </a:rPr>
              <a:t>への事業拡大</a:t>
            </a:r>
            <a:r>
              <a:rPr lang="en-US" sz="5333" b="1" dirty="0">
                <a:latin typeface="+mn-ea"/>
                <a:cs typeface="Yu Gothic" pitchFamily="34" charset="-120"/>
              </a:rPr>
              <a:t>支援</a:t>
            </a:r>
            <a:endParaRPr lang="en-US" sz="5333" dirty="0">
              <a:latin typeface="+mn-ea"/>
            </a:endParaRPr>
          </a:p>
        </p:txBody>
      </p:sp>
      <p:sp>
        <p:nvSpPr>
          <p:cNvPr id="8" name="Shape 6"/>
          <p:cNvSpPr/>
          <p:nvPr/>
        </p:nvSpPr>
        <p:spPr>
          <a:xfrm>
            <a:off x="1036320" y="5547360"/>
            <a:ext cx="1828800" cy="0"/>
          </a:xfrm>
          <a:prstGeom prst="line">
            <a:avLst/>
          </a:prstGeom>
          <a:noFill/>
          <a:ln w="25400">
            <a:solidFill>
              <a:srgbClr val="345DA6"/>
            </a:solidFill>
            <a:prstDash val="solid"/>
          </a:ln>
        </p:spPr>
        <p:txBody>
          <a:bodyPr/>
          <a:lstStyle/>
          <a:p>
            <a:endParaRPr lang="ja-JP" altLang="en-US" sz="2400">
              <a:ea typeface="UD デジタル 教科書体 NP-R" panose="02020400000000000000" pitchFamily="18" charset="-128"/>
            </a:endParaRPr>
          </a:p>
        </p:txBody>
      </p:sp>
      <p:sp>
        <p:nvSpPr>
          <p:cNvPr id="9" name="Text 7"/>
          <p:cNvSpPr/>
          <p:nvPr/>
        </p:nvSpPr>
        <p:spPr>
          <a:xfrm>
            <a:off x="1036320" y="5669280"/>
            <a:ext cx="7315200" cy="365760"/>
          </a:xfrm>
          <a:prstGeom prst="rect">
            <a:avLst/>
          </a:prstGeom>
          <a:noFill/>
          <a:ln/>
        </p:spPr>
        <p:txBody>
          <a:bodyPr wrap="square" lIns="0" tIns="0" rIns="0" bIns="0" rtlCol="0" anchor="ctr"/>
          <a:lstStyle/>
          <a:p>
            <a:r>
              <a:rPr lang="en-US" altLang="ja-JP" sz="1600" dirty="0">
                <a:ea typeface="UD デジタル 教科書体 NP-R" panose="02020400000000000000" pitchFamily="18" charset="-128"/>
                <a:cs typeface="Yu Gothic" pitchFamily="34" charset="-120"/>
              </a:rPr>
              <a:t>2026</a:t>
            </a:r>
            <a:r>
              <a:rPr lang="ja-JP" altLang="en-US" sz="1600" dirty="0">
                <a:ea typeface="UD デジタル 教科書体 NP-R" panose="02020400000000000000" pitchFamily="18" charset="-128"/>
                <a:cs typeface="Yu Gothic" pitchFamily="34" charset="-120"/>
              </a:rPr>
              <a:t>年度</a:t>
            </a:r>
            <a:r>
              <a:rPr lang="en-US" sz="1600" dirty="0">
                <a:ea typeface="UD デジタル 教科書体 NP-R" panose="02020400000000000000" pitchFamily="18" charset="-128"/>
                <a:cs typeface="Yu Gothic" pitchFamily="34" charset="-120"/>
              </a:rPr>
              <a:t>中小企業診断士</a:t>
            </a:r>
            <a:r>
              <a:rPr lang="ja-JP" altLang="en-US" sz="1600" dirty="0">
                <a:ea typeface="UD デジタル 教科書体 NP-R" panose="02020400000000000000" pitchFamily="18" charset="-128"/>
                <a:cs typeface="Yu Gothic" pitchFamily="34" charset="-120"/>
              </a:rPr>
              <a:t>理論政策</a:t>
            </a:r>
            <a:r>
              <a:rPr lang="en-US" sz="1600" dirty="0">
                <a:ea typeface="UD デジタル 教科書体 NP-R" panose="02020400000000000000" pitchFamily="18" charset="-128"/>
                <a:cs typeface="Yu Gothic" pitchFamily="34" charset="-120"/>
              </a:rPr>
              <a:t>更新研修</a:t>
            </a:r>
            <a:endParaRPr lang="en-US" sz="1600" dirty="0">
              <a:ea typeface="UD デジタル 教科書体 NP-R" panose="02020400000000000000" pitchFamily="18" charset="-128"/>
            </a:endParaRPr>
          </a:p>
        </p:txBody>
      </p:sp>
      <p:sp>
        <p:nvSpPr>
          <p:cNvPr id="10" name="Text 8"/>
          <p:cNvSpPr/>
          <p:nvPr/>
        </p:nvSpPr>
        <p:spPr>
          <a:xfrm>
            <a:off x="1638179" y="6085356"/>
            <a:ext cx="7315200" cy="365760"/>
          </a:xfrm>
          <a:prstGeom prst="rect">
            <a:avLst/>
          </a:prstGeom>
          <a:noFill/>
          <a:ln/>
        </p:spPr>
        <p:txBody>
          <a:bodyPr wrap="square" lIns="0" tIns="0" rIns="0" bIns="0" rtlCol="0" anchor="ctr"/>
          <a:lstStyle/>
          <a:p>
            <a:r>
              <a:rPr lang="en-US" sz="1467" dirty="0">
                <a:ea typeface="UD デジタル 教科書体 NP-R" panose="02020400000000000000" pitchFamily="18" charset="-128"/>
                <a:cs typeface="Yu Gothic" pitchFamily="34" charset="-120"/>
              </a:rPr>
              <a:t>株式会社実践クオリティシステムズ</a:t>
            </a:r>
            <a:endParaRPr lang="en-US" sz="1467" dirty="0">
              <a:ea typeface="UD デジタル 教科書体 NP-R" panose="02020400000000000000" pitchFamily="18" charset="-128"/>
            </a:endParaRPr>
          </a:p>
        </p:txBody>
      </p:sp>
      <p:pic>
        <p:nvPicPr>
          <p:cNvPr id="12" name="図 11">
            <a:extLst>
              <a:ext uri="{FF2B5EF4-FFF2-40B4-BE49-F238E27FC236}">
                <a16:creationId xmlns:a16="http://schemas.microsoft.com/office/drawing/2014/main" id="{61C6584A-95EB-D2C7-8185-703939553775}"/>
              </a:ext>
            </a:extLst>
          </p:cNvPr>
          <p:cNvPicPr>
            <a:picLocks noChangeAspect="1"/>
          </p:cNvPicPr>
          <p:nvPr/>
        </p:nvPicPr>
        <p:blipFill>
          <a:blip r:embed="rId3"/>
          <a:stretch>
            <a:fillRect/>
          </a:stretch>
        </p:blipFill>
        <p:spPr>
          <a:xfrm>
            <a:off x="1100183" y="6035040"/>
            <a:ext cx="466392" cy="4663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4EF7-E4F7-FC40-0C4D-FCC2A3B3A4D2}"/>
            </a:ext>
          </a:extLst>
        </p:cNvPr>
        <p:cNvGrpSpPr/>
        <p:nvPr/>
      </p:nvGrpSpPr>
      <p:grpSpPr>
        <a:xfrm>
          <a:off x="0" y="0"/>
          <a:ext cx="0" cy="0"/>
          <a:chOff x="0" y="0"/>
          <a:chExt cx="0" cy="0"/>
        </a:xfrm>
      </p:grpSpPr>
      <p:sp>
        <p:nvSpPr>
          <p:cNvPr id="2" name="SlideNum">
            <a:extLst>
              <a:ext uri="{FF2B5EF4-FFF2-40B4-BE49-F238E27FC236}">
                <a16:creationId xmlns:a16="http://schemas.microsoft.com/office/drawing/2014/main" id="{1FEB32CA-6164-B0F2-0D70-45B7C690DE34}"/>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10</a:t>
            </a:fld>
            <a:endParaRPr kumimoji="1" lang="ja-JP" altLang="en-US"/>
          </a:p>
        </p:txBody>
      </p:sp>
      <p:sp>
        <p:nvSpPr>
          <p:cNvPr id="7" name="HeaderBg">
            <a:extLst>
              <a:ext uri="{FF2B5EF4-FFF2-40B4-BE49-F238E27FC236}">
                <a16:creationId xmlns:a16="http://schemas.microsoft.com/office/drawing/2014/main" id="{616E8F77-8C51-30CC-404F-3565ABE8BD36}"/>
              </a:ext>
            </a:extLst>
          </p:cNvPr>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a:extLst>
              <a:ext uri="{FF2B5EF4-FFF2-40B4-BE49-F238E27FC236}">
                <a16:creationId xmlns:a16="http://schemas.microsoft.com/office/drawing/2014/main" id="{F417F1FD-B3D2-FA82-66AD-0003D65F8154}"/>
              </a:ext>
            </a:extLst>
          </p:cNvPr>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a:extLst>
              <a:ext uri="{FF2B5EF4-FFF2-40B4-BE49-F238E27FC236}">
                <a16:creationId xmlns:a16="http://schemas.microsoft.com/office/drawing/2014/main" id="{78B22C37-66FE-717B-3795-599C432637EC}"/>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a:extLst>
              <a:ext uri="{FF2B5EF4-FFF2-40B4-BE49-F238E27FC236}">
                <a16:creationId xmlns:a16="http://schemas.microsoft.com/office/drawing/2014/main" id="{762E09AA-9E43-3884-5A23-55484744C28A}"/>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拡大のプロセス</a:t>
            </a:r>
          </a:p>
        </p:txBody>
      </p:sp>
      <p:sp>
        <p:nvSpPr>
          <p:cNvPr id="6" name="PageRef">
            <a:extLst>
              <a:ext uri="{FF2B5EF4-FFF2-40B4-BE49-F238E27FC236}">
                <a16:creationId xmlns:a16="http://schemas.microsoft.com/office/drawing/2014/main" id="{BDD6518D-4E08-AD1E-5E76-843F15C2EB86}"/>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18</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a:extLst>
              <a:ext uri="{FF2B5EF4-FFF2-40B4-BE49-F238E27FC236}">
                <a16:creationId xmlns:a16="http://schemas.microsoft.com/office/drawing/2014/main" id="{05F5535F-B7CB-FD2D-E3FA-F34287D63231}"/>
              </a:ext>
            </a:extLst>
          </p:cNvPr>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1" name="Tagline">
            <a:extLst>
              <a:ext uri="{FF2B5EF4-FFF2-40B4-BE49-F238E27FC236}">
                <a16:creationId xmlns:a16="http://schemas.microsoft.com/office/drawing/2014/main" id="{A216A8EC-8771-A06B-B989-A50D857FF27F}"/>
              </a:ext>
            </a:extLst>
          </p:cNvPr>
          <p:cNvSpPr/>
          <p:nvPr/>
        </p:nvSpPr>
        <p:spPr>
          <a:xfrm>
            <a:off x="0" y="2217362"/>
            <a:ext cx="12192000" cy="2934382"/>
          </a:xfrm>
          <a:prstGeom prst="rect">
            <a:avLst/>
          </a:prstGeom>
          <a:noFill/>
          <a:ln/>
        </p:spPr>
        <p:txBody>
          <a:bodyPr wrap="square" lIns="0" tIns="0" rIns="0" bIns="0" rtlCol="0" anchor="ctr"/>
          <a:lstStyle/>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厳しい環境下で</a:t>
            </a:r>
            <a:r>
              <a:rPr lang="zh-TW"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はどのように拡大を図り</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生き残れば良いだろうか？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ここでは</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「自社の強みを知ること」</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「経営者の事業イメージを変えること」</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を紹介する。</a:t>
            </a:r>
          </a:p>
        </p:txBody>
      </p:sp>
    </p:spTree>
    <p:extLst>
      <p:ext uri="{BB962C8B-B14F-4D97-AF65-F5344CB8AC3E}">
        <p14:creationId xmlns:p14="http://schemas.microsoft.com/office/powerpoint/2010/main" val="3527883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0D01F-7F8D-2A9C-CEFB-F55CE29666E2}"/>
            </a:ext>
          </a:extLst>
        </p:cNvPr>
        <p:cNvGrpSpPr/>
        <p:nvPr/>
      </p:nvGrpSpPr>
      <p:grpSpPr>
        <a:xfrm>
          <a:off x="0" y="0"/>
          <a:ext cx="0" cy="0"/>
          <a:chOff x="0" y="0"/>
          <a:chExt cx="0" cy="0"/>
        </a:xfrm>
      </p:grpSpPr>
      <p:sp>
        <p:nvSpPr>
          <p:cNvPr id="2" name="SlideNum">
            <a:extLst>
              <a:ext uri="{FF2B5EF4-FFF2-40B4-BE49-F238E27FC236}">
                <a16:creationId xmlns:a16="http://schemas.microsoft.com/office/drawing/2014/main" id="{B3323071-6FCD-A3A5-DC08-C0CFCB85DBF5}"/>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11</a:t>
            </a:fld>
            <a:endParaRPr kumimoji="1" lang="ja-JP" altLang="en-US"/>
          </a:p>
        </p:txBody>
      </p:sp>
      <p:sp>
        <p:nvSpPr>
          <p:cNvPr id="7" name="HeaderBg">
            <a:extLst>
              <a:ext uri="{FF2B5EF4-FFF2-40B4-BE49-F238E27FC236}">
                <a16:creationId xmlns:a16="http://schemas.microsoft.com/office/drawing/2014/main" id="{E45D5A47-7853-17F1-C888-A0E7319A9900}"/>
              </a:ext>
            </a:extLst>
          </p:cNvPr>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a:extLst>
              <a:ext uri="{FF2B5EF4-FFF2-40B4-BE49-F238E27FC236}">
                <a16:creationId xmlns:a16="http://schemas.microsoft.com/office/drawing/2014/main" id="{BE599967-6779-2016-C01B-37729272DDCE}"/>
              </a:ext>
            </a:extLst>
          </p:cNvPr>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a:extLst>
              <a:ext uri="{FF2B5EF4-FFF2-40B4-BE49-F238E27FC236}">
                <a16:creationId xmlns:a16="http://schemas.microsoft.com/office/drawing/2014/main" id="{DE635217-7D27-D8E7-D205-0B308CC5687A}"/>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a:extLst>
              <a:ext uri="{FF2B5EF4-FFF2-40B4-BE49-F238E27FC236}">
                <a16:creationId xmlns:a16="http://schemas.microsoft.com/office/drawing/2014/main" id="{EBD86B22-9CAE-92CD-BEA2-A7EEEE95EB77}"/>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ea typeface="UD デジタル 教科書体 NP-R" panose="02020400000000000000" pitchFamily="18" charset="-128"/>
                <a:cs typeface="Yu Gothic" pitchFamily="34" charset="-120"/>
              </a:rPr>
              <a:t>拡大のプロセス①　</a:t>
            </a:r>
            <a:r>
              <a:rPr lang="en-US" sz="3200" b="1" dirty="0" err="1">
                <a:ea typeface="UD デジタル 教科書体 NP-R" panose="02020400000000000000" pitchFamily="18" charset="-128"/>
                <a:cs typeface="Yu Gothic" pitchFamily="34" charset="-120"/>
              </a:rPr>
              <a:t>強みを知る</a:t>
            </a:r>
            <a:endParaRPr lang="en-US" sz="3200" b="1" dirty="0">
              <a:ea typeface="UD デジタル 教科書体 NP-R" panose="02020400000000000000" pitchFamily="18" charset="-128"/>
              <a:cs typeface="Yu Gothic" pitchFamily="34" charset="-120"/>
            </a:endParaRPr>
          </a:p>
        </p:txBody>
      </p:sp>
      <p:sp>
        <p:nvSpPr>
          <p:cNvPr id="6" name="PageRef">
            <a:extLst>
              <a:ext uri="{FF2B5EF4-FFF2-40B4-BE49-F238E27FC236}">
                <a16:creationId xmlns:a16="http://schemas.microsoft.com/office/drawing/2014/main" id="{1DC08F58-35A2-6060-EBAE-F2DC362F6D84}"/>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18</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a:extLst>
              <a:ext uri="{FF2B5EF4-FFF2-40B4-BE49-F238E27FC236}">
                <a16:creationId xmlns:a16="http://schemas.microsoft.com/office/drawing/2014/main" id="{A42C5F67-9F58-A98C-8520-9B5E51497096}"/>
              </a:ext>
            </a:extLst>
          </p:cNvPr>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a:extLst>
              <a:ext uri="{FF2B5EF4-FFF2-40B4-BE49-F238E27FC236}">
                <a16:creationId xmlns:a16="http://schemas.microsoft.com/office/drawing/2014/main" id="{F37D454D-C0D7-06CE-B934-4EA442770E32}"/>
              </a:ext>
            </a:extLst>
          </p:cNvPr>
          <p:cNvSpPr/>
          <p:nvPr/>
        </p:nvSpPr>
        <p:spPr>
          <a:xfrm>
            <a:off x="411000" y="1848030"/>
            <a:ext cx="11370000" cy="4780866"/>
          </a:xfrm>
          <a:prstGeom prst="rect">
            <a:avLst/>
          </a:prstGeom>
          <a:noFill/>
          <a:ln/>
        </p:spPr>
        <p:txBody>
          <a:bodyPr wrap="square" lIns="91440" tIns="45720" rIns="91440" bIns="45720" rtlCol="0" anchor="t">
            <a:normAutofit/>
          </a:bodyPr>
          <a:lstStyle/>
          <a:p>
            <a:pPr marL="0" indent="0" algn="l">
              <a:buNone/>
            </a:pP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強みを知り、強みに依拠して事業を展開する。</a:t>
            </a: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b="1" dirty="0">
                <a:solidFill>
                  <a:srgbClr val="0070C0"/>
                </a:solidFill>
                <a:latin typeface="UD デジタル 教科書体 NP-R" panose="02020400000000000000" pitchFamily="18" charset="-128"/>
                <a:ea typeface="UD デジタル 教科書体 NP-R" panose="02020400000000000000" pitchFamily="18" charset="-128"/>
                <a:cs typeface="Yu Gothic" pitchFamily="34" charset="-120"/>
              </a:rPr>
              <a:t>① 人からの指摘</a:t>
            </a:r>
            <a:endParaRPr lang="en-US" altLang="ja-JP" sz="2400" b="1" dirty="0">
              <a:solidFill>
                <a:srgbClr val="0070C0"/>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支援者や顧客から指摘されて知る。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本人は「やって当たり前」「昔からそうしているだけ」と思っていることが強</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みである場合が多い。</a:t>
            </a: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3" name="KeyPoint">
            <a:extLst>
              <a:ext uri="{FF2B5EF4-FFF2-40B4-BE49-F238E27FC236}">
                <a16:creationId xmlns:a16="http://schemas.microsoft.com/office/drawing/2014/main" id="{775F28DA-230F-8C32-8247-741889EDF2D5}"/>
              </a:ext>
            </a:extLst>
          </p:cNvPr>
          <p:cNvSpPr/>
          <p:nvPr/>
        </p:nvSpPr>
        <p:spPr>
          <a:xfrm>
            <a:off x="1455174" y="5100000"/>
            <a:ext cx="9547123" cy="1200000"/>
          </a:xfrm>
          <a:prstGeom prst="rect">
            <a:avLst/>
          </a:prstGeom>
          <a:solidFill>
            <a:srgbClr val="E0F7FA"/>
          </a:solidFill>
          <a:ln w="25400">
            <a:solidFill>
              <a:srgbClr val="0891B2"/>
            </a:solidFill>
          </a:ln>
        </p:spPr>
        <p:txBody>
          <a:bodyPr wrap="square" lIns="228600" tIns="91440" rIns="228600" bIns="91440" rtlCol="0" anchor="ctr">
            <a:normAutofit/>
          </a:bodyPr>
          <a:lstStyle/>
          <a:p>
            <a:pPr marL="0" indent="0">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経営者は強みの把握に意識を向ける。それがサービスであった場合、　　</a:t>
            </a:r>
            <a:endParaRPr lang="en-US" altLang="ja-JP"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ともするとコストダウン等で止めてしまうことさえある。</a:t>
            </a:r>
          </a:p>
        </p:txBody>
      </p:sp>
    </p:spTree>
    <p:extLst>
      <p:ext uri="{BB962C8B-B14F-4D97-AF65-F5344CB8AC3E}">
        <p14:creationId xmlns:p14="http://schemas.microsoft.com/office/powerpoint/2010/main" val="1506223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12</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ea typeface="UD デジタル 教科書体 NP-R" panose="02020400000000000000" pitchFamily="18" charset="-128"/>
                <a:cs typeface="Yu Gothic" pitchFamily="34" charset="-120"/>
              </a:rPr>
              <a:t>拡大のプロセス①　</a:t>
            </a:r>
            <a:r>
              <a:rPr lang="en-US" sz="3200" b="1" dirty="0" err="1">
                <a:ea typeface="UD デジタル 教科書体 NP-R" panose="02020400000000000000" pitchFamily="18" charset="-128"/>
                <a:cs typeface="Yu Gothic" pitchFamily="34" charset="-120"/>
              </a:rPr>
              <a:t>強みを知る</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19</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000" y="1848030"/>
            <a:ext cx="11370000" cy="4780866"/>
          </a:xfrm>
          <a:prstGeom prst="rect">
            <a:avLst/>
          </a:prstGeom>
          <a:noFill/>
          <a:ln/>
        </p:spPr>
        <p:txBody>
          <a:bodyPr wrap="square" lIns="91440" tIns="45720" rIns="91440" bIns="45720" rtlCol="0" anchor="t">
            <a:normAutofit/>
          </a:bodyPr>
          <a:lstStyle/>
          <a:p>
            <a:pPr marL="0" indent="0" algn="l">
              <a:buNone/>
            </a:pP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強みを知り、強みに依拠して事業を展開する。</a:t>
            </a: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b="1" dirty="0">
                <a:solidFill>
                  <a:srgbClr val="0070C0"/>
                </a:solidFill>
                <a:latin typeface="UD デジタル 教科書体 NP-R" panose="02020400000000000000" pitchFamily="18" charset="-128"/>
                <a:ea typeface="UD デジタル 教科書体 NP-R" panose="02020400000000000000" pitchFamily="18" charset="-128"/>
                <a:cs typeface="Yu Gothic" pitchFamily="34" charset="-120"/>
              </a:rPr>
              <a:t>② 自らの認識</a:t>
            </a: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他者との比較で自ら気づく。</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経営三要素（ひと・もの・かね）を軸に整理すると強みが見えてくる。</a:t>
            </a:r>
          </a:p>
        </p:txBody>
      </p:sp>
      <p:sp>
        <p:nvSpPr>
          <p:cNvPr id="3" name="KeyPoint">
            <a:extLst>
              <a:ext uri="{FF2B5EF4-FFF2-40B4-BE49-F238E27FC236}">
                <a16:creationId xmlns:a16="http://schemas.microsoft.com/office/drawing/2014/main" id="{E72C4CB1-C4C1-B56C-6521-3D87A742E81C}"/>
              </a:ext>
            </a:extLst>
          </p:cNvPr>
          <p:cNvSpPr/>
          <p:nvPr/>
        </p:nvSpPr>
        <p:spPr>
          <a:xfrm>
            <a:off x="1455174" y="5100000"/>
            <a:ext cx="9547123" cy="1200000"/>
          </a:xfrm>
          <a:prstGeom prst="rect">
            <a:avLst/>
          </a:prstGeom>
          <a:solidFill>
            <a:srgbClr val="FEDCE1"/>
          </a:solidFill>
          <a:ln w="25400">
            <a:solidFill>
              <a:srgbClr val="FF3300"/>
            </a:solidFill>
          </a:ln>
        </p:spPr>
        <p:txBody>
          <a:bodyPr wrap="square" lIns="228600" tIns="91440" rIns="228600" bIns="91440" rtlCol="0" anchor="ctr">
            <a:normAutofit/>
          </a:bodyPr>
          <a:lstStyle/>
          <a:p>
            <a:pPr marL="0" indent="0">
              <a:buNone/>
            </a:pPr>
            <a:r>
              <a:rPr lang="ja-JP" altLang="en-US" sz="2200" b="1" dirty="0">
                <a:solidFill>
                  <a:srgbClr val="EF6B6B"/>
                </a:solidFill>
                <a:latin typeface="UD デジタル 教科書体 NP-R" panose="02020400000000000000" pitchFamily="18" charset="-128"/>
                <a:ea typeface="UD デジタル 教科書体 NP-R" panose="02020400000000000000" pitchFamily="18" charset="-128"/>
                <a:cs typeface="Yu Gothic" pitchFamily="34" charset="-120"/>
              </a:rPr>
              <a:t>▶ 　ただし、自らの認識のみで考えない事。顧客はその部分で選んでい</a:t>
            </a:r>
            <a:endParaRPr lang="en-US" altLang="ja-JP" sz="2200" b="1" dirty="0">
              <a:solidFill>
                <a:srgbClr val="EF6B6B"/>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sz="2200" b="1" dirty="0">
                <a:solidFill>
                  <a:srgbClr val="EF6B6B"/>
                </a:solidFill>
                <a:latin typeface="UD デジタル 教科書体 NP-R" panose="02020400000000000000" pitchFamily="18" charset="-128"/>
                <a:ea typeface="UD デジタル 教科書体 NP-R" panose="02020400000000000000" pitchFamily="18" charset="-128"/>
                <a:cs typeface="Yu Gothic" pitchFamily="34" charset="-120"/>
              </a:rPr>
              <a:t>　　ないことがある。</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13</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ea typeface="UD デジタル 教科書体 NP-R" panose="02020400000000000000" pitchFamily="18" charset="-128"/>
                <a:cs typeface="Yu Gothic" pitchFamily="34" charset="-120"/>
              </a:rPr>
              <a:t>拡大のプロセス②　</a:t>
            </a:r>
            <a:r>
              <a:rPr lang="en-US" sz="3200" b="1" dirty="0" err="1">
                <a:ea typeface="UD デジタル 教科書体 NP-R" panose="02020400000000000000" pitchFamily="18" charset="-128"/>
                <a:cs typeface="Yu Gothic" pitchFamily="34" charset="-120"/>
              </a:rPr>
              <a:t>事業拡大の基盤</a:t>
            </a:r>
            <a:r>
              <a:rPr lang="ja-JP" altLang="en-US" sz="3200" b="1" dirty="0">
                <a:ea typeface="UD デジタル 教科書体 NP-R" panose="02020400000000000000" pitchFamily="18" charset="-128"/>
                <a:cs typeface="Yu Gothic" pitchFamily="34" charset="-120"/>
              </a:rPr>
              <a:t>づくり</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19</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480" y="1406198"/>
            <a:ext cx="11485552" cy="790304"/>
          </a:xfrm>
          <a:prstGeom prst="rect">
            <a:avLst/>
          </a:prstGeom>
          <a:noFill/>
          <a:ln/>
        </p:spPr>
        <p:txBody>
          <a:bodyPr wrap="square" lIns="91440" tIns="45720" rIns="91440" bIns="45720" rtlCol="0" anchor="t">
            <a:normAutofit lnSpcReduction="10000"/>
          </a:bodyPr>
          <a:lstStyle/>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多くの小事業経営者は自社の事業が飛躍するイメージを持たない。</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経営者の事業イメージを変える、事業拡大のための３つの基盤。</a:t>
            </a:r>
          </a:p>
        </p:txBody>
      </p:sp>
      <p:sp>
        <p:nvSpPr>
          <p:cNvPr id="88" name="Box"/>
          <p:cNvSpPr/>
          <p:nvPr/>
        </p:nvSpPr>
        <p:spPr>
          <a:xfrm>
            <a:off x="920529" y="2494018"/>
            <a:ext cx="2800000" cy="1091418"/>
          </a:xfrm>
          <a:prstGeom prst="rect">
            <a:avLst/>
          </a:prstGeom>
          <a:solidFill>
            <a:srgbClr val="052679"/>
          </a:solidFill>
          <a:ln>
            <a:noFill/>
          </a:ln>
        </p:spPr>
        <p:txBody>
          <a:bodyPr wrap="square" lIns="182880" tIns="137160" rIns="182880" bIns="91440" rtlCol="0" anchor="ctr">
            <a:normAutofit/>
          </a:bodyPr>
          <a:lstStyle/>
          <a:p>
            <a:pPr marL="0" indent="0" algn="ctr">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事業目的の確認</a:t>
            </a:r>
          </a:p>
        </p:txBody>
      </p:sp>
      <p:sp>
        <p:nvSpPr>
          <p:cNvPr id="3" name="Content"/>
          <p:cNvSpPr/>
          <p:nvPr/>
        </p:nvSpPr>
        <p:spPr>
          <a:xfrm>
            <a:off x="3860696" y="2693780"/>
            <a:ext cx="8000000" cy="1287603"/>
          </a:xfrm>
          <a:prstGeom prst="rect">
            <a:avLst/>
          </a:prstGeom>
          <a:noFill/>
          <a:ln/>
        </p:spPr>
        <p:txBody>
          <a:bodyPr wrap="square" lIns="91440" tIns="45720" rIns="91440" bIns="45720" rtlCol="0" anchor="t">
            <a:normAutofit/>
          </a:bodyPr>
          <a:lstStyle/>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定款の「事業目的」を改めて確認し、深掘りする。</a:t>
            </a:r>
            <a:endParaRPr lang="en-US" altLang="ja-JP" sz="20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目的の転換から視野が広がり、ビジネスチャンスが生まれる。</a:t>
            </a:r>
          </a:p>
        </p:txBody>
      </p:sp>
      <p:sp>
        <p:nvSpPr>
          <p:cNvPr id="4" name="Box"/>
          <p:cNvSpPr/>
          <p:nvPr/>
        </p:nvSpPr>
        <p:spPr>
          <a:xfrm>
            <a:off x="920529" y="3981383"/>
            <a:ext cx="2800000" cy="1091418"/>
          </a:xfrm>
          <a:prstGeom prst="rect">
            <a:avLst/>
          </a:prstGeom>
          <a:solidFill>
            <a:srgbClr val="1D7A3A"/>
          </a:solidFill>
          <a:ln>
            <a:noFill/>
          </a:ln>
        </p:spPr>
        <p:txBody>
          <a:bodyPr wrap="square" lIns="182880" tIns="137160" rIns="182880" bIns="91440" rtlCol="0" anchor="ctr">
            <a:normAutofit/>
          </a:bodyPr>
          <a:lstStyle/>
          <a:p>
            <a:pPr marL="0" indent="0" algn="ctr">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人を大切にする</a:t>
            </a:r>
          </a:p>
        </p:txBody>
      </p:sp>
      <p:sp>
        <p:nvSpPr>
          <p:cNvPr id="5" name="Content"/>
          <p:cNvSpPr/>
          <p:nvPr/>
        </p:nvSpPr>
        <p:spPr>
          <a:xfrm>
            <a:off x="3860696" y="4164199"/>
            <a:ext cx="8000000" cy="1287603"/>
          </a:xfrm>
          <a:prstGeom prst="rect">
            <a:avLst/>
          </a:prstGeom>
          <a:noFill/>
          <a:ln/>
        </p:spPr>
        <p:txBody>
          <a:bodyPr wrap="square" lIns="91440" tIns="45720" rIns="91440" bIns="45720" rtlCol="0" anchor="t">
            <a:normAutofit/>
          </a:bodyPr>
          <a:lstStyle/>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家族・従業員を大事にしない事業者が発展することはない。</a:t>
            </a:r>
            <a:endParaRPr lang="en-US" altLang="ja-JP" sz="20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気遣いから人間関係を築くことが成功の土台。</a:t>
            </a:r>
          </a:p>
        </p:txBody>
      </p:sp>
      <p:sp>
        <p:nvSpPr>
          <p:cNvPr id="8" name="Box"/>
          <p:cNvSpPr/>
          <p:nvPr/>
        </p:nvSpPr>
        <p:spPr>
          <a:xfrm>
            <a:off x="920529" y="5458124"/>
            <a:ext cx="2800000" cy="1091418"/>
          </a:xfrm>
          <a:prstGeom prst="rect">
            <a:avLst/>
          </a:prstGeom>
          <a:solidFill>
            <a:srgbClr val="B8860B"/>
          </a:solidFill>
          <a:ln>
            <a:noFill/>
          </a:ln>
        </p:spPr>
        <p:txBody>
          <a:bodyPr wrap="square" lIns="182880" tIns="137160" rIns="182880" bIns="91440" rtlCol="0" anchor="ctr">
            <a:normAutofit/>
          </a:bodyPr>
          <a:lstStyle/>
          <a:p>
            <a:pPr marL="0" indent="0" algn="ctr">
              <a:buNone/>
            </a:pPr>
            <a:r>
              <a:rPr lang="ja-JP" altLang="en-US" sz="2000" b="1" dirty="0">
                <a:solidFill>
                  <a:srgbClr val="FFFFFF"/>
                </a:solidFill>
                <a:latin typeface="UD デジタル 教科書体 NP-R" panose="02020400000000000000" pitchFamily="18" charset="-128"/>
                <a:ea typeface="UD デジタル 教科書体 NP-R" panose="02020400000000000000" pitchFamily="18" charset="-128"/>
                <a:cs typeface="Yu Gothic" pitchFamily="34" charset="-120"/>
              </a:rPr>
              <a:t>ゼロプラス</a:t>
            </a:r>
          </a:p>
        </p:txBody>
      </p:sp>
      <p:sp>
        <p:nvSpPr>
          <p:cNvPr id="9" name="Content"/>
          <p:cNvSpPr/>
          <p:nvPr/>
        </p:nvSpPr>
        <p:spPr>
          <a:xfrm>
            <a:off x="3860696" y="5699880"/>
            <a:ext cx="8000000" cy="1287603"/>
          </a:xfrm>
          <a:prstGeom prst="rect">
            <a:avLst/>
          </a:prstGeom>
          <a:noFill/>
          <a:ln/>
        </p:spPr>
        <p:txBody>
          <a:bodyPr wrap="square" lIns="91440" tIns="45720" rIns="91440" bIns="45720" rtlCol="0" anchor="t">
            <a:normAutofit/>
          </a:bodyPr>
          <a:lstStyle/>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現状をゼロと考え、課題解決・飛躍によってゼロをプラスに転化する目的を設定する。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14</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ea typeface="UD デジタル 教科書体 NP-R" panose="02020400000000000000" pitchFamily="18" charset="-128"/>
                <a:cs typeface="Yu Gothic" pitchFamily="34" charset="-120"/>
              </a:rPr>
              <a:t>N社の事例：目的</a:t>
            </a:r>
            <a:r>
              <a:rPr lang="ja-JP" altLang="en-US" sz="3200" b="1" dirty="0">
                <a:ea typeface="UD デジタル 教科書体 NP-R" panose="02020400000000000000" pitchFamily="18" charset="-128"/>
                <a:cs typeface="Yu Gothic" pitchFamily="34" charset="-120"/>
              </a:rPr>
              <a:t>の転換</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20</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000" y="1606405"/>
            <a:ext cx="11370000" cy="3645189"/>
          </a:xfrm>
          <a:prstGeom prst="rect">
            <a:avLst/>
          </a:prstGeom>
          <a:noFill/>
          <a:ln/>
        </p:spPr>
        <p:txBody>
          <a:bodyPr wrap="square" lIns="91440" tIns="45720" rIns="91440" bIns="45720" rtlCol="0" anchor="t">
            <a:normAutofit/>
          </a:bodyPr>
          <a:lstStyle/>
          <a:p>
            <a:pPr marL="0" indent="0" algn="l">
              <a:buNone/>
            </a:pPr>
            <a:r>
              <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段ボール製造N社の成長事例</a:t>
            </a:r>
            <a:endParaRPr lang="en-US" altLang="ja-JP"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当初の目的：「顧客に使われる段ボール箱をつくる」</a:t>
            </a:r>
          </a:p>
          <a:p>
            <a:pPr marL="0" indent="0" algn="l">
              <a:buNone/>
            </a:pP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目的の転換：安価品との競争が激化 →「木から段ボールへ」</a:t>
            </a: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木箱で行っていた重量物輸出に用いる梱包用強化段ボールを開発。</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多くのビジネスチャンスを獲得。</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更なる転換：自社製品を用いた顧客の物流費改善コンサルティング</a:t>
            </a:r>
            <a:endParaRPr lang="en-US" altLang="ja-JP" sz="2400" b="1"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2026年現在、関連会社含め200名超に成長。</a:t>
            </a:r>
          </a:p>
        </p:txBody>
      </p:sp>
      <p:pic>
        <p:nvPicPr>
          <p:cNvPr id="3" name="図 2">
            <a:extLst>
              <a:ext uri="{FF2B5EF4-FFF2-40B4-BE49-F238E27FC236}">
                <a16:creationId xmlns:a16="http://schemas.microsoft.com/office/drawing/2014/main" id="{4A5D8F96-28F0-14AF-2EE0-86F00F17F941}"/>
              </a:ext>
            </a:extLst>
          </p:cNvPr>
          <p:cNvPicPr>
            <a:picLocks noChangeAspect="1"/>
          </p:cNvPicPr>
          <p:nvPr/>
        </p:nvPicPr>
        <p:blipFill>
          <a:blip r:embed="rId2"/>
          <a:stretch>
            <a:fillRect/>
          </a:stretch>
        </p:blipFill>
        <p:spPr>
          <a:xfrm>
            <a:off x="9237225" y="4343500"/>
            <a:ext cx="2768436" cy="254444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D2DFA-8289-B042-E78C-11A266174132}"/>
            </a:ext>
          </a:extLst>
        </p:cNvPr>
        <p:cNvGrpSpPr/>
        <p:nvPr/>
      </p:nvGrpSpPr>
      <p:grpSpPr>
        <a:xfrm>
          <a:off x="0" y="0"/>
          <a:ext cx="0" cy="0"/>
          <a:chOff x="0" y="0"/>
          <a:chExt cx="0" cy="0"/>
        </a:xfrm>
      </p:grpSpPr>
      <p:sp>
        <p:nvSpPr>
          <p:cNvPr id="2" name="SlideNum">
            <a:extLst>
              <a:ext uri="{FF2B5EF4-FFF2-40B4-BE49-F238E27FC236}">
                <a16:creationId xmlns:a16="http://schemas.microsoft.com/office/drawing/2014/main" id="{9902BEA5-5EA2-A849-8821-9BF44C3921D0}"/>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15</a:t>
            </a:fld>
            <a:endParaRPr kumimoji="1" lang="ja-JP" altLang="en-US"/>
          </a:p>
        </p:txBody>
      </p:sp>
      <p:sp>
        <p:nvSpPr>
          <p:cNvPr id="7" name="HeaderBg">
            <a:extLst>
              <a:ext uri="{FF2B5EF4-FFF2-40B4-BE49-F238E27FC236}">
                <a16:creationId xmlns:a16="http://schemas.microsoft.com/office/drawing/2014/main" id="{6E38A647-EC05-C0B8-F632-57370FB69DF3}"/>
              </a:ext>
            </a:extLst>
          </p:cNvPr>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a:extLst>
              <a:ext uri="{FF2B5EF4-FFF2-40B4-BE49-F238E27FC236}">
                <a16:creationId xmlns:a16="http://schemas.microsoft.com/office/drawing/2014/main" id="{A2C386B6-5783-09E7-08FB-499EECE8D483}"/>
              </a:ext>
            </a:extLst>
          </p:cNvPr>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a:extLst>
              <a:ext uri="{FF2B5EF4-FFF2-40B4-BE49-F238E27FC236}">
                <a16:creationId xmlns:a16="http://schemas.microsoft.com/office/drawing/2014/main" id="{636856C2-9043-0BEE-42A5-4898D304D0F0}"/>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a:extLst>
              <a:ext uri="{FF2B5EF4-FFF2-40B4-BE49-F238E27FC236}">
                <a16:creationId xmlns:a16="http://schemas.microsoft.com/office/drawing/2014/main" id="{FFA00995-79F6-8304-967A-0ECB0B6D3AE9}"/>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ea typeface="UD デジタル 教科書体 NP-R" panose="02020400000000000000" pitchFamily="18" charset="-128"/>
                <a:cs typeface="Yu Gothic" pitchFamily="34" charset="-120"/>
              </a:rPr>
              <a:t>人を大切にする</a:t>
            </a:r>
            <a:endParaRPr lang="en-US" sz="3200" b="1" dirty="0">
              <a:ea typeface="UD デジタル 教科書体 NP-R" panose="02020400000000000000" pitchFamily="18" charset="-128"/>
              <a:cs typeface="Yu Gothic" pitchFamily="34" charset="-120"/>
            </a:endParaRPr>
          </a:p>
        </p:txBody>
      </p:sp>
      <p:sp>
        <p:nvSpPr>
          <p:cNvPr id="6" name="PageRef">
            <a:extLst>
              <a:ext uri="{FF2B5EF4-FFF2-40B4-BE49-F238E27FC236}">
                <a16:creationId xmlns:a16="http://schemas.microsoft.com/office/drawing/2014/main" id="{84704623-4ADF-6082-8F6E-9F6F2FCBC991}"/>
              </a:ext>
            </a:extLst>
          </p:cNvPr>
          <p:cNvSpPr txBox="1"/>
          <p:nvPr/>
        </p:nvSpPr>
        <p:spPr>
          <a:xfrm>
            <a:off x="10225549" y="739349"/>
            <a:ext cx="1947402"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20</a:t>
            </a:r>
            <a:r>
              <a:rPr kumimoji="1" lang="ja-JP" altLang="en-US" sz="1400" dirty="0">
                <a:latin typeface="UD デジタル 教科書体 NP-R" panose="02020400000000000000" pitchFamily="18" charset="-128"/>
                <a:ea typeface="UD デジタル 教科書体 NP-R" panose="02020400000000000000" pitchFamily="18" charset="-128"/>
              </a:rPr>
              <a:t>～</a:t>
            </a:r>
            <a:r>
              <a:rPr kumimoji="1" lang="en-US" altLang="ja-JP" sz="1400" dirty="0">
                <a:latin typeface="UD デジタル 教科書体 NP-R" panose="02020400000000000000" pitchFamily="18" charset="-128"/>
                <a:ea typeface="UD デジタル 教科書体 NP-R" panose="02020400000000000000" pitchFamily="18" charset="-128"/>
              </a:rPr>
              <a:t>21</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a:extLst>
              <a:ext uri="{FF2B5EF4-FFF2-40B4-BE49-F238E27FC236}">
                <a16:creationId xmlns:a16="http://schemas.microsoft.com/office/drawing/2014/main" id="{34B98AC1-7239-0C90-DC60-D2D6AE5027BF}"/>
              </a:ext>
            </a:extLst>
          </p:cNvPr>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a:extLst>
              <a:ext uri="{FF2B5EF4-FFF2-40B4-BE49-F238E27FC236}">
                <a16:creationId xmlns:a16="http://schemas.microsoft.com/office/drawing/2014/main" id="{F599502B-3D9E-CC92-AAC0-C5D520AB9A35}"/>
              </a:ext>
            </a:extLst>
          </p:cNvPr>
          <p:cNvSpPr/>
          <p:nvPr/>
        </p:nvSpPr>
        <p:spPr>
          <a:xfrm>
            <a:off x="411480" y="1786475"/>
            <a:ext cx="11370000" cy="4612590"/>
          </a:xfrm>
          <a:prstGeom prst="rect">
            <a:avLst/>
          </a:prstGeom>
          <a:noFill/>
          <a:ln/>
        </p:spPr>
        <p:txBody>
          <a:bodyPr wrap="square" lIns="91440" tIns="45720" rIns="91440" bIns="45720" rtlCol="0" anchor="t">
            <a:normAutofit/>
          </a:bodyPr>
          <a:lstStyle/>
          <a:p>
            <a:r>
              <a:rPr lang="ja-JP" altLang="en-US" sz="2400" b="1" dirty="0">
                <a:solidFill>
                  <a:srgbClr val="00B0F0"/>
                </a:solidFill>
                <a:latin typeface="UD デジタル 教科書体 NP-R" panose="02020400000000000000" pitchFamily="18" charset="-128"/>
                <a:ea typeface="UD デジタル 教科書体 NP-R" panose="02020400000000000000" pitchFamily="18" charset="-128"/>
                <a:cs typeface="Yu Gothic" pitchFamily="34" charset="-120"/>
              </a:rPr>
              <a:t>人を大事にすることが成功の土台である。</a:t>
            </a:r>
            <a:endParaRPr lang="en-US" altLang="ja-JP" sz="2400" b="1" dirty="0">
              <a:solidFill>
                <a:srgbClr val="00B0F0"/>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新型コロナ流行による「人と会わない」期間を経て、変化への対応に追われる現代において、人同士の関係性は今までよりも薄いものに変化している。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従業員の定着と活躍の観点からも、従業員への気遣いの重要性が増している。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対顧客においても、普段からの気遣いによって関係性が出来ている顧客は、事業者が苦しいときに助けてくれる。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少数であるがゆえにいつも同じ人が対応し、関係性を作れるところが</a:t>
            </a:r>
            <a:r>
              <a:rPr lang="zh-TW"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の一つの強みである。</a:t>
            </a:r>
          </a:p>
        </p:txBody>
      </p:sp>
    </p:spTree>
    <p:extLst>
      <p:ext uri="{BB962C8B-B14F-4D97-AF65-F5344CB8AC3E}">
        <p14:creationId xmlns:p14="http://schemas.microsoft.com/office/powerpoint/2010/main" val="478091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25B0-A090-8DF6-89B1-D58DB22BA2A3}"/>
            </a:ext>
          </a:extLst>
        </p:cNvPr>
        <p:cNvGrpSpPr/>
        <p:nvPr/>
      </p:nvGrpSpPr>
      <p:grpSpPr>
        <a:xfrm>
          <a:off x="0" y="0"/>
          <a:ext cx="0" cy="0"/>
          <a:chOff x="0" y="0"/>
          <a:chExt cx="0" cy="0"/>
        </a:xfrm>
      </p:grpSpPr>
      <p:sp>
        <p:nvSpPr>
          <p:cNvPr id="2" name="SlideNum">
            <a:extLst>
              <a:ext uri="{FF2B5EF4-FFF2-40B4-BE49-F238E27FC236}">
                <a16:creationId xmlns:a16="http://schemas.microsoft.com/office/drawing/2014/main" id="{4BFD8608-0816-B537-AFFE-317D1D1551F6}"/>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16</a:t>
            </a:fld>
            <a:endParaRPr kumimoji="1" lang="ja-JP" altLang="en-US"/>
          </a:p>
        </p:txBody>
      </p:sp>
      <p:sp>
        <p:nvSpPr>
          <p:cNvPr id="7" name="HeaderBg">
            <a:extLst>
              <a:ext uri="{FF2B5EF4-FFF2-40B4-BE49-F238E27FC236}">
                <a16:creationId xmlns:a16="http://schemas.microsoft.com/office/drawing/2014/main" id="{1B7D6A2C-6783-E990-DB09-8C544FC63F64}"/>
              </a:ext>
            </a:extLst>
          </p:cNvPr>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a:extLst>
              <a:ext uri="{FF2B5EF4-FFF2-40B4-BE49-F238E27FC236}">
                <a16:creationId xmlns:a16="http://schemas.microsoft.com/office/drawing/2014/main" id="{6BFBF9C3-CD2D-6C34-8E9E-C765569D5A73}"/>
              </a:ext>
            </a:extLst>
          </p:cNvPr>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a:extLst>
              <a:ext uri="{FF2B5EF4-FFF2-40B4-BE49-F238E27FC236}">
                <a16:creationId xmlns:a16="http://schemas.microsoft.com/office/drawing/2014/main" id="{4EA8A497-8F26-2543-7FAF-6993A051C9CE}"/>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4</a:t>
            </a:r>
          </a:p>
        </p:txBody>
      </p:sp>
      <p:sp>
        <p:nvSpPr>
          <p:cNvPr id="14" name="SlideTitle">
            <a:extLst>
              <a:ext uri="{FF2B5EF4-FFF2-40B4-BE49-F238E27FC236}">
                <a16:creationId xmlns:a16="http://schemas.microsoft.com/office/drawing/2014/main" id="{C13BE74A-8BEA-784F-CF53-0DB4D99E4CD5}"/>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ea typeface="UD デジタル 教科書体 NP-R" panose="02020400000000000000" pitchFamily="18" charset="-128"/>
                <a:cs typeface="Yu Gothic" pitchFamily="34" charset="-120"/>
              </a:rPr>
              <a:t>ゼロプラス</a:t>
            </a:r>
            <a:endParaRPr lang="en-US" sz="3200" b="1" dirty="0">
              <a:ea typeface="UD デジタル 教科書体 NP-R" panose="02020400000000000000" pitchFamily="18" charset="-128"/>
              <a:cs typeface="Yu Gothic" pitchFamily="34" charset="-120"/>
            </a:endParaRPr>
          </a:p>
        </p:txBody>
      </p:sp>
      <p:sp>
        <p:nvSpPr>
          <p:cNvPr id="6" name="PageRef">
            <a:extLst>
              <a:ext uri="{FF2B5EF4-FFF2-40B4-BE49-F238E27FC236}">
                <a16:creationId xmlns:a16="http://schemas.microsoft.com/office/drawing/2014/main" id="{6FC23D4E-5252-9BB8-5FD8-16918C211D9D}"/>
              </a:ext>
            </a:extLst>
          </p:cNvPr>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21</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a:extLst>
              <a:ext uri="{FF2B5EF4-FFF2-40B4-BE49-F238E27FC236}">
                <a16:creationId xmlns:a16="http://schemas.microsoft.com/office/drawing/2014/main" id="{9F2E6F89-25ED-2F8B-A030-A94FEB492D1F}"/>
              </a:ext>
            </a:extLst>
          </p:cNvPr>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a:extLst>
              <a:ext uri="{FF2B5EF4-FFF2-40B4-BE49-F238E27FC236}">
                <a16:creationId xmlns:a16="http://schemas.microsoft.com/office/drawing/2014/main" id="{2B23D4B6-F62B-B23B-4CC9-C5E55A2E919C}"/>
              </a:ext>
            </a:extLst>
          </p:cNvPr>
          <p:cNvSpPr/>
          <p:nvPr/>
        </p:nvSpPr>
        <p:spPr>
          <a:xfrm>
            <a:off x="411480" y="1750186"/>
            <a:ext cx="11370000" cy="3645189"/>
          </a:xfrm>
          <a:prstGeom prst="rect">
            <a:avLst/>
          </a:prstGeom>
          <a:noFill/>
          <a:ln/>
        </p:spPr>
        <p:txBody>
          <a:bodyPr wrap="square" lIns="91440" tIns="45720" rIns="91440" bIns="45720" rtlCol="0" anchor="t">
            <a:normAutofit/>
          </a:bodyPr>
          <a:lstStyle/>
          <a:p>
            <a:pPr marL="0" indent="0" algn="l">
              <a:buNone/>
            </a:pPr>
            <a:r>
              <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現在をゼロ</a:t>
            </a:r>
            <a:r>
              <a:rPr lang="en-US" altLang="ja-JP"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普通</a:t>
            </a:r>
            <a:r>
              <a:rPr lang="en-US" altLang="ja-JP"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と考え、目的・目標・サービスを高いレベルに引き上げる</a:t>
            </a:r>
            <a:endParaRPr lang="en-US" altLang="ja-JP"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掲げる目的・目標は現状から見れば高い水準である。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しかし社会は変わる。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今年のハイレベルが来年にはミドルレベルになっているかもしれない。</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また自社にとっての成功は、他社にとっては普通かもしれない。</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目標を達成した時、思った通りのサービスが提供できた時、それを</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ゼロ</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普通</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と考え、ゼロをプラスにする活動を考える。</a:t>
            </a:r>
          </a:p>
        </p:txBody>
      </p:sp>
      <p:sp>
        <p:nvSpPr>
          <p:cNvPr id="4" name="テキスト ボックス 3">
            <a:extLst>
              <a:ext uri="{FF2B5EF4-FFF2-40B4-BE49-F238E27FC236}">
                <a16:creationId xmlns:a16="http://schemas.microsoft.com/office/drawing/2014/main" id="{084F8D89-6FEF-BBAB-0B91-6E4633FEF653}"/>
              </a:ext>
            </a:extLst>
          </p:cNvPr>
          <p:cNvSpPr txBox="1"/>
          <p:nvPr/>
        </p:nvSpPr>
        <p:spPr>
          <a:xfrm>
            <a:off x="1019620" y="5395376"/>
            <a:ext cx="10237146" cy="1323439"/>
          </a:xfrm>
          <a:prstGeom prst="rect">
            <a:avLst/>
          </a:prstGeom>
          <a:noFill/>
          <a:ln>
            <a:solidFill>
              <a:schemeClr val="accent2"/>
            </a:solidFill>
          </a:ln>
        </p:spPr>
        <p:txBody>
          <a:bodyPr wrap="square" rtlCol="0">
            <a:spAutoFit/>
          </a:bodyPr>
          <a:lstStyle/>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前述の段ボール製造</a:t>
            </a:r>
            <a:r>
              <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N</a:t>
            </a:r>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社社長</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「昔は</a:t>
            </a:r>
            <a:r>
              <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20</a:t>
            </a:r>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％のコストダウンで良かった。しかし、今はそれじゃ普通なのです。</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　</a:t>
            </a:r>
            <a:r>
              <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30</a:t>
            </a:r>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％と言うと顧客の目の色が変わる。私達は</a:t>
            </a:r>
            <a:r>
              <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30</a:t>
            </a:r>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％コストダウンする案を創造し、</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　提案する」</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p:txBody>
      </p:sp>
    </p:spTree>
    <p:extLst>
      <p:ext uri="{BB962C8B-B14F-4D97-AF65-F5344CB8AC3E}">
        <p14:creationId xmlns:p14="http://schemas.microsoft.com/office/powerpoint/2010/main" val="3466432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17</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事業の拡大</a:t>
            </a: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21</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agline">
            <a:extLst>
              <a:ext uri="{FF2B5EF4-FFF2-40B4-BE49-F238E27FC236}">
                <a16:creationId xmlns:a16="http://schemas.microsoft.com/office/drawing/2014/main" id="{3FA1725E-8FCE-0369-5C32-F48B01C512AA}"/>
              </a:ext>
            </a:extLst>
          </p:cNvPr>
          <p:cNvSpPr/>
          <p:nvPr/>
        </p:nvSpPr>
        <p:spPr>
          <a:xfrm>
            <a:off x="65336" y="2581155"/>
            <a:ext cx="12192000" cy="2934382"/>
          </a:xfrm>
          <a:prstGeom prst="rect">
            <a:avLst/>
          </a:prstGeom>
          <a:noFill/>
          <a:ln/>
        </p:spPr>
        <p:txBody>
          <a:bodyPr wrap="square" lIns="0" tIns="0" rIns="0" bIns="0" rtlCol="0" anchor="ctr"/>
          <a:lstStyle/>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ここまで事業拡大の基盤となるものを見てきた。</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algn="ct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では、事業を拡大するために具体的に</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algn="ct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何を行えば良いだろうか？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algn="ct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algn="ct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ここでは</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3</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つ挙げる。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18</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ea typeface="UD デジタル 教科書体 NP-R" panose="02020400000000000000" pitchFamily="18" charset="-128"/>
                <a:cs typeface="Yu Gothic" pitchFamily="34" charset="-120"/>
              </a:rPr>
              <a:t>強みを生かした営業活動</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21</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0520" y="1758000"/>
            <a:ext cx="11370000" cy="3700000"/>
          </a:xfrm>
          <a:prstGeom prst="rect">
            <a:avLst/>
          </a:prstGeom>
          <a:noFill/>
          <a:ln/>
        </p:spPr>
        <p:txBody>
          <a:bodyPr wrap="square" lIns="91440" tIns="45720" rIns="91440" bIns="45720" rtlCol="0" anchor="t">
            <a:normAutofit/>
          </a:bodyPr>
          <a:lstStyle/>
          <a:p>
            <a:pPr marL="0" indent="0" algn="l">
              <a:buNone/>
            </a:pPr>
            <a:r>
              <a:rPr lang="ja-JP" altLang="en-US" sz="2400" b="1" dirty="0">
                <a:solidFill>
                  <a:srgbClr val="00B0F0"/>
                </a:solidFill>
                <a:latin typeface="UD デジタル 教科書体 NP-R" panose="02020400000000000000" pitchFamily="18" charset="-128"/>
                <a:ea typeface="UD デジタル 教科書体 NP-R" panose="02020400000000000000" pitchFamily="18" charset="-128"/>
                <a:cs typeface="Yu Gothic" pitchFamily="34" charset="-120"/>
              </a:rPr>
              <a:t>強みの認識だけでは不十分。強みを生かした営業活動が不可欠。</a:t>
            </a:r>
          </a:p>
          <a:p>
            <a:pPr marL="0" indent="0" algn="l">
              <a:buNone/>
            </a:pPr>
            <a:endParaRPr lang="en-US" altLang="ja-JP" sz="2400" b="1" dirty="0">
              <a:solidFill>
                <a:srgbClr val="0070C0"/>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営業活動の第一歩（小さなことから始める）</a:t>
            </a:r>
          </a:p>
          <a:p>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　　・ホームページを整備する</a:t>
            </a:r>
          </a:p>
          <a:p>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　　・展示会に参加する</a:t>
            </a:r>
          </a:p>
          <a:p>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　　・既存顧客へ改めて自社の強みを伝える</a:t>
            </a:r>
          </a:p>
          <a:p>
            <a:endParaRPr lang="ja-JP" sz="1400" dirty="0">
              <a:ea typeface="UD デジタル 教科書体 NP-R" panose="02020400000000000000" pitchFamily="18" charset="-128"/>
            </a:endParaRPr>
          </a:p>
          <a:p>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営業活動は売込みではなく自社の強みを知ってもらう活動。</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Win-Win</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の関係を作る。</a:t>
            </a:r>
          </a:p>
        </p:txBody>
      </p:sp>
      <p:sp>
        <p:nvSpPr>
          <p:cNvPr id="97" name="KeyPoint"/>
          <p:cNvSpPr/>
          <p:nvPr/>
        </p:nvSpPr>
        <p:spPr>
          <a:xfrm>
            <a:off x="411480" y="5100000"/>
            <a:ext cx="11370000" cy="1200000"/>
          </a:xfrm>
          <a:prstGeom prst="rect">
            <a:avLst/>
          </a:prstGeom>
          <a:solidFill>
            <a:srgbClr val="E0F7FA"/>
          </a:solidFill>
          <a:ln w="25400">
            <a:solidFill>
              <a:srgbClr val="0891B2"/>
            </a:solidFill>
          </a:ln>
        </p:spPr>
        <p:txBody>
          <a:bodyPr wrap="square" lIns="228600" tIns="91440" rIns="228600" bIns="91440" rtlCol="0" anchor="ctr">
            <a:normAutofit/>
          </a:bodyPr>
          <a:lstStyle/>
          <a:p>
            <a:pPr marL="0" indent="0" algn="ctr">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待ちの姿勢を脱し、小さな一歩から営業活動を始める</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19</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専門性の強化</a:t>
            </a: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22</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480" y="1618964"/>
            <a:ext cx="11370000" cy="3301036"/>
          </a:xfrm>
          <a:prstGeom prst="rect">
            <a:avLst/>
          </a:prstGeom>
          <a:noFill/>
          <a:ln/>
        </p:spPr>
        <p:txBody>
          <a:bodyPr wrap="square" lIns="91440" tIns="45720" rIns="91440" bIns="45720" rtlCol="0" anchor="t">
            <a:normAutofit/>
          </a:bodyPr>
          <a:lstStyle/>
          <a:p>
            <a:pPr marL="0" indent="0" algn="l">
              <a:buNone/>
            </a:pPr>
            <a:r>
              <a:rPr lang="ja-JP" altLang="en-US" sz="2400" b="1" dirty="0">
                <a:solidFill>
                  <a:srgbClr val="00B0F0"/>
                </a:solidFill>
                <a:latin typeface="UD デジタル 教科書体 NP-R" panose="02020400000000000000" pitchFamily="18" charset="-128"/>
                <a:ea typeface="UD デジタル 教科書体 NP-R" panose="02020400000000000000" pitchFamily="18" charset="-128"/>
                <a:cs typeface="Yu Gothic" pitchFamily="34" charset="-120"/>
              </a:rPr>
              <a:t>現在の製品・サービスに満足せず、専門性を高め続ける。</a:t>
            </a:r>
          </a:p>
          <a:p>
            <a:pPr marL="0" indent="0" algn="l">
              <a:buNone/>
            </a:pPr>
            <a:endParaRPr lang="en-US" altLang="ja-JP"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専門分野の例</a:t>
            </a:r>
          </a:p>
          <a:p>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　　・特殊な金属加工</a:t>
            </a:r>
            <a:endParaRPr lang="en-US" altLang="ja-JP" sz="2200" dirty="0">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　　・特定分野の修理・メンテナンス</a:t>
            </a:r>
          </a:p>
          <a:p>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　　・高齢者向けサービス・地域特化型サービス</a:t>
            </a:r>
          </a:p>
          <a:p>
            <a:endParaRPr lang="ja-JP" sz="1400" dirty="0">
              <a:ea typeface="UD デジタル 教科書体 NP-R" panose="02020400000000000000" pitchFamily="18" charset="-128"/>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「狭くなること」ではなく「広がる可能性を高めること」。</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不確実な時代には「特定分野において幅を広げる」姿勢が重要。</a:t>
            </a:r>
          </a:p>
        </p:txBody>
      </p:sp>
      <p:sp>
        <p:nvSpPr>
          <p:cNvPr id="97" name="KeyPoint"/>
          <p:cNvSpPr/>
          <p:nvPr/>
        </p:nvSpPr>
        <p:spPr>
          <a:xfrm>
            <a:off x="411480" y="5100000"/>
            <a:ext cx="11370000" cy="1200000"/>
          </a:xfrm>
          <a:prstGeom prst="rect">
            <a:avLst/>
          </a:prstGeom>
          <a:solidFill>
            <a:srgbClr val="E0F7FA"/>
          </a:solidFill>
          <a:ln w="25400">
            <a:solidFill>
              <a:srgbClr val="0891B2"/>
            </a:solidFill>
          </a:ln>
        </p:spPr>
        <p:txBody>
          <a:bodyPr wrap="square" lIns="228600" tIns="91440" rIns="228600" bIns="91440" rtlCol="0" anchor="ctr">
            <a:normAutofit/>
          </a:bodyPr>
          <a:lstStyle/>
          <a:p>
            <a:pPr marL="0" indent="0" algn="ctr">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技術は進歩する。専門分野においては最新技術を学び続ける。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1</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研修の目的と焦点</a:t>
            </a: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14</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53193" y="2545947"/>
            <a:ext cx="11370000" cy="3700000"/>
          </a:xfrm>
          <a:prstGeom prst="rect">
            <a:avLst/>
          </a:prstGeom>
          <a:noFill/>
          <a:ln/>
        </p:spPr>
        <p:txBody>
          <a:bodyPr wrap="square" lIns="91440" tIns="45720" rIns="91440" bIns="45720" rtlCol="0" anchor="t">
            <a:normAutofit/>
          </a:bodyPr>
          <a:lstStyle/>
          <a:p>
            <a:pPr marL="0" indent="0" algn="ctr">
              <a:buNone/>
            </a:pPr>
            <a:r>
              <a:rPr lang="ja-JP"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研修の目的</a:t>
            </a:r>
          </a:p>
          <a:p>
            <a:endParaRPr lang="en-US" altLang="ja-JP" sz="2800" dirty="0">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800" dirty="0">
                <a:latin typeface="UD デジタル 教科書体 NP-R" panose="02020400000000000000" pitchFamily="18" charset="-128"/>
                <a:ea typeface="UD デジタル 教科書体 NP-R" panose="02020400000000000000" pitchFamily="18" charset="-128"/>
                <a:cs typeface="Yu Gothic" pitchFamily="34" charset="-120"/>
              </a:rPr>
              <a:t>小規模事業者にとって現代が危機の時代にある事を支援者である私たち自身が理解し、その中で事業拡大の可能性を探る。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20</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5</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ある程度合わせる</a:t>
            </a: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22</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000" y="1772571"/>
            <a:ext cx="11370000" cy="500000"/>
          </a:xfrm>
          <a:prstGeom prst="rect">
            <a:avLst/>
          </a:prstGeom>
          <a:noFill/>
          <a:ln/>
        </p:spPr>
        <p:txBody>
          <a:bodyPr wrap="square" lIns="91440" tIns="45720" rIns="91440" bIns="45720" rtlCol="0" anchor="t">
            <a:normAutofit/>
          </a:bodyPr>
          <a:lstStyle/>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専門分野以外の最先端化は不要 ─「ある程度合わせる」が実践的な対応策</a:t>
            </a:r>
          </a:p>
        </p:txBody>
      </p:sp>
      <p:sp>
        <p:nvSpPr>
          <p:cNvPr id="88" name="Box"/>
          <p:cNvSpPr/>
          <p:nvPr/>
        </p:nvSpPr>
        <p:spPr>
          <a:xfrm>
            <a:off x="411480" y="2664542"/>
            <a:ext cx="5500000" cy="3635458"/>
          </a:xfrm>
          <a:prstGeom prst="rect">
            <a:avLst/>
          </a:prstGeom>
          <a:solidFill>
            <a:srgbClr val="F0F9FF"/>
          </a:solidFill>
          <a:ln>
            <a:noFill/>
          </a:ln>
        </p:spPr>
        <p:txBody>
          <a:bodyPr wrap="square" lIns="182880" tIns="137160" rIns="182880" bIns="91440" rtlCol="0" anchor="t">
            <a:normAutofit/>
          </a:bodyPr>
          <a:lstStyle/>
          <a:p>
            <a:pPr marL="0" indent="0" algn="l">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環境変化</a:t>
            </a:r>
            <a:endParaRPr lang="en-US" altLang="ja-JP"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多くの顧客がネットで情報検索・比較・発注</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現金以外の支払い方法を期待する顧客が増加</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企業間取引でもメール・オンライン会議が一般化</a:t>
            </a:r>
          </a:p>
        </p:txBody>
      </p:sp>
      <p:sp>
        <p:nvSpPr>
          <p:cNvPr id="3" name="Box"/>
          <p:cNvSpPr/>
          <p:nvPr/>
        </p:nvSpPr>
        <p:spPr>
          <a:xfrm>
            <a:off x="6111480" y="2664542"/>
            <a:ext cx="5500000" cy="3635458"/>
          </a:xfrm>
          <a:prstGeom prst="rect">
            <a:avLst/>
          </a:prstGeom>
          <a:solidFill>
            <a:srgbClr val="F0FFF4"/>
          </a:solidFill>
          <a:ln>
            <a:noFill/>
          </a:ln>
        </p:spPr>
        <p:txBody>
          <a:bodyPr wrap="square" lIns="182880" tIns="137160" rIns="182880" bIns="91440" rtlCol="0" anchor="t">
            <a:normAutofit/>
          </a:bodyPr>
          <a:lstStyle/>
          <a:p>
            <a:pPr marL="0" indent="0" algn="l">
              <a:buNone/>
            </a:pPr>
            <a:r>
              <a:rPr lang="zh-TW"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が取り組むこと</a:t>
            </a:r>
            <a:endParaRPr lang="en-US" altLang="ja-JP"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ホームページを現代的な形に整備</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オンライン商談・キャッシュレス決済の導入</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Google マップへの情報掲載</a:t>
            </a:r>
          </a:p>
          <a:p>
            <a:endParaRPr lang="ja-JP" sz="1400" dirty="0">
              <a:ea typeface="UD デジタル 教科書体 NP-R" panose="02020400000000000000" pitchFamily="18" charset="-128"/>
            </a:endParaRPr>
          </a:p>
          <a:p>
            <a:pPr marL="0" indent="0" algn="l">
              <a:buNone/>
            </a:pPr>
            <a:r>
              <a:rPr lang="ja-JP" altLang="en-US" sz="2000" b="1" dirty="0">
                <a:latin typeface="UD デジタル 教科書体 NP-R" panose="02020400000000000000" pitchFamily="18" charset="-128"/>
                <a:ea typeface="UD デジタル 教科書体 NP-R" panose="02020400000000000000" pitchFamily="18" charset="-128"/>
                <a:cs typeface="Yu Gothic" pitchFamily="34" charset="-120"/>
              </a:rPr>
              <a:t>最先端でなくていい。まず「ある程度現代の顧客に合わせる」ことから始める。</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21</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6</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ja-JP" altLang="en-US" sz="3200" b="1" dirty="0">
                <a:ea typeface="UD デジタル 教科書体 NP-R" panose="02020400000000000000" pitchFamily="18" charset="-128"/>
                <a:cs typeface="Yu Gothic" pitchFamily="34" charset="-120"/>
              </a:rPr>
              <a:t>最後に</a:t>
            </a:r>
            <a:r>
              <a:rPr lang="en-US" altLang="ja-JP" sz="3200" b="1" dirty="0">
                <a:ea typeface="UD デジタル 教科書体 NP-R" panose="02020400000000000000" pitchFamily="18" charset="-128"/>
                <a:cs typeface="Yu Gothic" pitchFamily="34" charset="-120"/>
              </a:rPr>
              <a:t>―</a:t>
            </a:r>
            <a:r>
              <a:rPr lang="en-US" sz="3200" b="1" dirty="0" err="1">
                <a:ea typeface="UD デジタル 教科書体 NP-R" panose="02020400000000000000" pitchFamily="18" charset="-128"/>
                <a:cs typeface="Yu Gothic" pitchFamily="34" charset="-120"/>
              </a:rPr>
              <a:t>継続</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23</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000" y="1990039"/>
            <a:ext cx="11370000" cy="993021"/>
          </a:xfrm>
          <a:prstGeom prst="rect">
            <a:avLst/>
          </a:prstGeom>
          <a:noFill/>
          <a:ln/>
        </p:spPr>
        <p:txBody>
          <a:bodyPr wrap="square" lIns="91440" tIns="45720" rIns="91440" bIns="45720" rtlCol="0" anchor="t">
            <a:normAutofit/>
          </a:bodyPr>
          <a:lstStyle/>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継続することで力になる。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試行錯誤の努力を続けることは決してムダにはならない。</a:t>
            </a:r>
          </a:p>
        </p:txBody>
      </p:sp>
      <p:sp>
        <p:nvSpPr>
          <p:cNvPr id="88" name="Box"/>
          <p:cNvSpPr/>
          <p:nvPr/>
        </p:nvSpPr>
        <p:spPr>
          <a:xfrm>
            <a:off x="411480" y="3429000"/>
            <a:ext cx="5500000" cy="2871000"/>
          </a:xfrm>
          <a:prstGeom prst="rect">
            <a:avLst/>
          </a:prstGeom>
          <a:solidFill>
            <a:srgbClr val="EBF5FF"/>
          </a:solidFill>
          <a:ln>
            <a:noFill/>
          </a:ln>
        </p:spPr>
        <p:txBody>
          <a:bodyPr wrap="square" lIns="182880" tIns="137160" rIns="182880" bIns="91440" rtlCol="0" anchor="t">
            <a:normAutofit/>
          </a:bodyPr>
          <a:lstStyle/>
          <a:p>
            <a:pPr marL="0" indent="0" algn="l">
              <a:buNone/>
            </a:pPr>
            <a:r>
              <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N社の取り組み</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1967年に導入したZD（Zero Defect）運動を約60年継続。隔月の社内報で全従業員が改善結果を共有。</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「いいことは続ける」が歴代社長の合言葉。</a:t>
            </a:r>
          </a:p>
        </p:txBody>
      </p:sp>
      <p:sp>
        <p:nvSpPr>
          <p:cNvPr id="3" name="Box"/>
          <p:cNvSpPr/>
          <p:nvPr/>
        </p:nvSpPr>
        <p:spPr>
          <a:xfrm>
            <a:off x="6111480" y="3429000"/>
            <a:ext cx="5500000" cy="2871000"/>
          </a:xfrm>
          <a:prstGeom prst="rect">
            <a:avLst/>
          </a:prstGeom>
          <a:solidFill>
            <a:srgbClr val="EBF5FF"/>
          </a:solidFill>
          <a:ln>
            <a:noFill/>
          </a:ln>
        </p:spPr>
        <p:txBody>
          <a:bodyPr wrap="square" lIns="182880" tIns="137160" rIns="182880" bIns="91440" rtlCol="0" anchor="t">
            <a:normAutofit/>
          </a:bodyPr>
          <a:lstStyle/>
          <a:p>
            <a:pPr marL="0" indent="0" algn="l">
              <a:buNone/>
            </a:pPr>
            <a:r>
              <a:rPr lang="ja-JP" altLang="en-US" sz="24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イチローの言葉</a:t>
            </a:r>
          </a:p>
          <a:p>
            <a:pPr marL="0" indent="0" algn="l">
              <a:buNone/>
            </a:pPr>
            <a:r>
              <a:rPr lang="ja-JP" altLang="en-US" sz="2000" i="1" dirty="0">
                <a:latin typeface="UD デジタル 教科書体 NP-R" panose="02020400000000000000" pitchFamily="18" charset="-128"/>
                <a:ea typeface="UD デジタル 教科書体 NP-R" panose="02020400000000000000" pitchFamily="18" charset="-128"/>
                <a:cs typeface="Yu Gothic" pitchFamily="34" charset="-120"/>
              </a:rPr>
              <a:t>「いま小さなことを重ねることがとんでもないところにいくただ一つの道なのだというふうに感じます」</a:t>
            </a: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経営においても同じ。日々の工夫・行動の継続が到達点をつくる。</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58B115D-45C3-4304-8B2C-A825FC528F8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22</a:t>
            </a:fld>
            <a:endParaRPr kumimoji="1" lang="ja-JP" altLang="en-US" dirty="0"/>
          </a:p>
        </p:txBody>
      </p:sp>
      <p:sp>
        <p:nvSpPr>
          <p:cNvPr id="13" name="四角形: 角を丸くする 12">
            <a:extLst>
              <a:ext uri="{FF2B5EF4-FFF2-40B4-BE49-F238E27FC236}">
                <a16:creationId xmlns:a16="http://schemas.microsoft.com/office/drawing/2014/main" id="{ED7B8CFC-2383-4064-BE76-511F8B028361}"/>
              </a:ext>
            </a:extLst>
          </p:cNvPr>
          <p:cNvSpPr/>
          <p:nvPr/>
        </p:nvSpPr>
        <p:spPr>
          <a:xfrm>
            <a:off x="1421781" y="1960389"/>
            <a:ext cx="2743200" cy="121548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UD デジタル 教科書体 NK-R" panose="02020400000000000000" pitchFamily="18" charset="-128"/>
                <a:ea typeface="UD デジタル 教科書体 NK-R" panose="02020400000000000000" pitchFamily="18" charset="-128"/>
              </a:rPr>
              <a:t>第</a:t>
            </a:r>
            <a:r>
              <a:rPr kumimoji="1" lang="en-US" altLang="ja-JP" sz="2000" b="1" dirty="0">
                <a:latin typeface="UD デジタル 教科書体 NK-R" panose="02020400000000000000" pitchFamily="18" charset="-128"/>
                <a:ea typeface="UD デジタル 教科書体 NK-R" panose="02020400000000000000" pitchFamily="18" charset="-128"/>
              </a:rPr>
              <a:t>2</a:t>
            </a:r>
            <a:r>
              <a:rPr kumimoji="1" lang="ja-JP" altLang="en-US" sz="2000" b="1" dirty="0">
                <a:latin typeface="UD デジタル 教科書体 NK-R" panose="02020400000000000000" pitchFamily="18" charset="-128"/>
                <a:ea typeface="UD デジタル 教科書体 NK-R" panose="02020400000000000000" pitchFamily="18" charset="-128"/>
              </a:rPr>
              <a:t>部　複合危機時代における小事業者への事業拡大支援</a:t>
            </a:r>
          </a:p>
        </p:txBody>
      </p:sp>
      <p:cxnSp>
        <p:nvCxnSpPr>
          <p:cNvPr id="14" name="直線コネクタ 13">
            <a:extLst>
              <a:ext uri="{FF2B5EF4-FFF2-40B4-BE49-F238E27FC236}">
                <a16:creationId xmlns:a16="http://schemas.microsoft.com/office/drawing/2014/main" id="{515DC1DE-4EBF-4C90-9EA8-F462DCA2E0C7}"/>
              </a:ext>
            </a:extLst>
          </p:cNvPr>
          <p:cNvCxnSpPr>
            <a:stCxn id="13" idx="3"/>
          </p:cNvCxnSpPr>
          <p:nvPr/>
        </p:nvCxnSpPr>
        <p:spPr>
          <a:xfrm>
            <a:off x="4164981" y="2568131"/>
            <a:ext cx="2430966" cy="2071"/>
          </a:xfrm>
          <a:prstGeom prst="line">
            <a:avLst/>
          </a:prstGeom>
        </p:spPr>
        <p:style>
          <a:lnRef idx="1">
            <a:schemeClr val="dk1"/>
          </a:lnRef>
          <a:fillRef idx="0">
            <a:schemeClr val="dk1"/>
          </a:fillRef>
          <a:effectRef idx="0">
            <a:schemeClr val="dk1"/>
          </a:effectRef>
          <a:fontRef idx="minor">
            <a:schemeClr val="tx1"/>
          </a:fontRef>
        </p:style>
      </p:cxnSp>
      <p:sp>
        <p:nvSpPr>
          <p:cNvPr id="16" name="四角形: 角を丸くする 15">
            <a:extLst>
              <a:ext uri="{FF2B5EF4-FFF2-40B4-BE49-F238E27FC236}">
                <a16:creationId xmlns:a16="http://schemas.microsoft.com/office/drawing/2014/main" id="{C68E2368-2F55-4038-A42A-599CF7E65428}"/>
              </a:ext>
            </a:extLst>
          </p:cNvPr>
          <p:cNvSpPr/>
          <p:nvPr/>
        </p:nvSpPr>
        <p:spPr>
          <a:xfrm>
            <a:off x="6595947" y="2283971"/>
            <a:ext cx="2631688" cy="568319"/>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R" panose="02020400000000000000" pitchFamily="17" charset="-128"/>
                <a:ea typeface="UD デジタル 教科書体 N-R" panose="02020400000000000000" pitchFamily="17" charset="-128"/>
              </a:rPr>
              <a:t>テーマ説明（講義）</a:t>
            </a:r>
          </a:p>
        </p:txBody>
      </p:sp>
      <p:cxnSp>
        <p:nvCxnSpPr>
          <p:cNvPr id="17" name="直線コネクタ 16">
            <a:extLst>
              <a:ext uri="{FF2B5EF4-FFF2-40B4-BE49-F238E27FC236}">
                <a16:creationId xmlns:a16="http://schemas.microsoft.com/office/drawing/2014/main" id="{5EC88573-F102-44B4-91BF-AD9880704157}"/>
              </a:ext>
            </a:extLst>
          </p:cNvPr>
          <p:cNvCxnSpPr>
            <a:cxnSpLocks/>
          </p:cNvCxnSpPr>
          <p:nvPr/>
        </p:nvCxnSpPr>
        <p:spPr>
          <a:xfrm>
            <a:off x="5447371" y="2559051"/>
            <a:ext cx="0" cy="1870530"/>
          </a:xfrm>
          <a:prstGeom prst="line">
            <a:avLst/>
          </a:prstGeom>
        </p:spPr>
        <p:style>
          <a:lnRef idx="1">
            <a:schemeClr val="dk1"/>
          </a:lnRef>
          <a:fillRef idx="0">
            <a:schemeClr val="dk1"/>
          </a:fillRef>
          <a:effectRef idx="0">
            <a:schemeClr val="dk1"/>
          </a:effectRef>
          <a:fontRef idx="minor">
            <a:schemeClr val="tx1"/>
          </a:fontRef>
        </p:style>
      </p:cxnSp>
      <p:cxnSp>
        <p:nvCxnSpPr>
          <p:cNvPr id="18" name="直線コネクタ 17">
            <a:extLst>
              <a:ext uri="{FF2B5EF4-FFF2-40B4-BE49-F238E27FC236}">
                <a16:creationId xmlns:a16="http://schemas.microsoft.com/office/drawing/2014/main" id="{80B872EA-EB0F-4D0C-BAA8-11598D8235F5}"/>
              </a:ext>
            </a:extLst>
          </p:cNvPr>
          <p:cNvCxnSpPr>
            <a:cxnSpLocks/>
          </p:cNvCxnSpPr>
          <p:nvPr/>
        </p:nvCxnSpPr>
        <p:spPr>
          <a:xfrm flipV="1">
            <a:off x="5447371" y="4427781"/>
            <a:ext cx="1148576" cy="1"/>
          </a:xfrm>
          <a:prstGeom prst="line">
            <a:avLst/>
          </a:prstGeom>
        </p:spPr>
        <p:style>
          <a:lnRef idx="1">
            <a:schemeClr val="dk1"/>
          </a:lnRef>
          <a:fillRef idx="0">
            <a:schemeClr val="dk1"/>
          </a:fillRef>
          <a:effectRef idx="0">
            <a:schemeClr val="dk1"/>
          </a:effectRef>
          <a:fontRef idx="minor">
            <a:schemeClr val="tx1"/>
          </a:fontRef>
        </p:style>
      </p:cxnSp>
      <p:sp>
        <p:nvSpPr>
          <p:cNvPr id="19" name="四角形: 角を丸くする 18">
            <a:extLst>
              <a:ext uri="{FF2B5EF4-FFF2-40B4-BE49-F238E27FC236}">
                <a16:creationId xmlns:a16="http://schemas.microsoft.com/office/drawing/2014/main" id="{ED6F7ED9-6C18-438F-91EB-70A517741199}"/>
              </a:ext>
            </a:extLst>
          </p:cNvPr>
          <p:cNvSpPr/>
          <p:nvPr/>
        </p:nvSpPr>
        <p:spPr>
          <a:xfrm>
            <a:off x="6605240" y="3429000"/>
            <a:ext cx="3469886" cy="284340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R" panose="02020400000000000000" pitchFamily="17" charset="-128"/>
                <a:ea typeface="UD デジタル 教科書体 N-R" panose="02020400000000000000" pitchFamily="17" charset="-128"/>
              </a:rPr>
              <a:t>事例企業演習</a:t>
            </a:r>
            <a:endParaRPr kumimoji="1" lang="en-US" altLang="ja-JP" sz="2800" b="1" dirty="0">
              <a:solidFill>
                <a:schemeClr val="tx1"/>
              </a:solidFill>
              <a:latin typeface="UD デジタル 教科書体 N-R" panose="02020400000000000000" pitchFamily="17" charset="-128"/>
              <a:ea typeface="UD デジタル 教科書体 N-R" panose="02020400000000000000" pitchFamily="17" charset="-128"/>
            </a:endParaRPr>
          </a:p>
          <a:p>
            <a:pPr algn="ctr"/>
            <a:endParaRPr lang="en-US" altLang="ja-JP" sz="2400" b="1" dirty="0">
              <a:solidFill>
                <a:schemeClr val="tx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tx1"/>
                </a:solidFill>
                <a:latin typeface="UD デジタル 教科書体 N-R" panose="02020400000000000000" pitchFamily="17" charset="-128"/>
                <a:ea typeface="UD デジタル 教科書体 N-R" panose="02020400000000000000" pitchFamily="17" charset="-128"/>
              </a:rPr>
              <a:t>　・企業概要説明</a:t>
            </a:r>
            <a:endParaRPr kumimoji="1" lang="en-US" altLang="ja-JP"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・企業情報読み込み</a:t>
            </a:r>
            <a:endParaRPr lang="en-US" altLang="ja-JP" b="1" dirty="0">
              <a:solidFill>
                <a:schemeClr val="tx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tx1"/>
                </a:solidFill>
                <a:latin typeface="UD デジタル 教科書体 N-R" panose="02020400000000000000" pitchFamily="17" charset="-128"/>
                <a:ea typeface="UD デジタル 教科書体 N-R" panose="02020400000000000000" pitchFamily="17" charset="-128"/>
              </a:rPr>
              <a:t>　・経営者インタビュー視聴</a:t>
            </a:r>
            <a:endParaRPr kumimoji="1" lang="en-US" altLang="ja-JP"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・解答作成</a:t>
            </a:r>
            <a:endParaRPr lang="en-US" altLang="ja-JP" b="1" dirty="0">
              <a:solidFill>
                <a:schemeClr val="tx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tx1"/>
                </a:solidFill>
                <a:latin typeface="UD デジタル 教科書体 N-R" panose="02020400000000000000" pitchFamily="17" charset="-128"/>
                <a:ea typeface="UD デジタル 教科書体 N-R" panose="02020400000000000000" pitchFamily="17" charset="-128"/>
              </a:rPr>
              <a:t>　・グループ内発表・</a:t>
            </a:r>
            <a:endParaRPr kumimoji="1" lang="en-US" altLang="ja-JP"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kumimoji="1" lang="ja-JP" altLang="en-US" b="1" dirty="0">
                <a:solidFill>
                  <a:schemeClr val="tx1"/>
                </a:solidFill>
                <a:latin typeface="UD デジタル 教科書体 N-R" panose="02020400000000000000" pitchFamily="17" charset="-128"/>
                <a:ea typeface="UD デジタル 教科書体 N-R" panose="02020400000000000000" pitchFamily="17" charset="-128"/>
              </a:rPr>
              <a:t>全体発表</a:t>
            </a:r>
          </a:p>
        </p:txBody>
      </p:sp>
      <p:grpSp>
        <p:nvGrpSpPr>
          <p:cNvPr id="3" name="グループ化 2">
            <a:extLst>
              <a:ext uri="{FF2B5EF4-FFF2-40B4-BE49-F238E27FC236}">
                <a16:creationId xmlns:a16="http://schemas.microsoft.com/office/drawing/2014/main" id="{10BEFB96-3F17-6800-C129-14A4C4A0BD70}"/>
              </a:ext>
            </a:extLst>
          </p:cNvPr>
          <p:cNvGrpSpPr/>
          <p:nvPr/>
        </p:nvGrpSpPr>
        <p:grpSpPr>
          <a:xfrm>
            <a:off x="0" y="0"/>
            <a:ext cx="12192000" cy="1123818"/>
            <a:chOff x="0" y="0"/>
            <a:chExt cx="12192000" cy="1123818"/>
          </a:xfrm>
        </p:grpSpPr>
        <p:grpSp>
          <p:nvGrpSpPr>
            <p:cNvPr id="4" name="グループ化 3">
              <a:extLst>
                <a:ext uri="{FF2B5EF4-FFF2-40B4-BE49-F238E27FC236}">
                  <a16:creationId xmlns:a16="http://schemas.microsoft.com/office/drawing/2014/main" id="{FBD6F1FE-BD6B-513A-F6EE-DFC2B4E98127}"/>
                </a:ext>
              </a:extLst>
            </p:cNvPr>
            <p:cNvGrpSpPr/>
            <p:nvPr/>
          </p:nvGrpSpPr>
          <p:grpSpPr>
            <a:xfrm>
              <a:off x="0" y="0"/>
              <a:ext cx="12192000" cy="1123818"/>
              <a:chOff x="0" y="0"/>
              <a:chExt cx="12192000" cy="1123818"/>
            </a:xfrm>
          </p:grpSpPr>
          <p:grpSp>
            <p:nvGrpSpPr>
              <p:cNvPr id="6" name="グループ化 5">
                <a:extLst>
                  <a:ext uri="{FF2B5EF4-FFF2-40B4-BE49-F238E27FC236}">
                    <a16:creationId xmlns:a16="http://schemas.microsoft.com/office/drawing/2014/main" id="{D99ACB7F-F5C3-6E37-D528-93DD6321A146}"/>
                  </a:ext>
                </a:extLst>
              </p:cNvPr>
              <p:cNvGrpSpPr/>
              <p:nvPr/>
            </p:nvGrpSpPr>
            <p:grpSpPr>
              <a:xfrm>
                <a:off x="0" y="15137"/>
                <a:ext cx="12192000" cy="1108681"/>
                <a:chOff x="-9218" y="1181700"/>
                <a:chExt cx="12192000" cy="1108681"/>
              </a:xfrm>
            </p:grpSpPr>
            <p:sp>
              <p:nvSpPr>
                <p:cNvPr id="8" name="HeaderBg">
                  <a:extLst>
                    <a:ext uri="{FF2B5EF4-FFF2-40B4-BE49-F238E27FC236}">
                      <a16:creationId xmlns:a16="http://schemas.microsoft.com/office/drawing/2014/main" id="{1B71C997-B0F5-29C1-D71B-80D8D61DBDAE}"/>
                    </a:ext>
                  </a:extLst>
                </p:cNvPr>
                <p:cNvSpPr/>
                <p:nvPr/>
              </p:nvSpPr>
              <p:spPr>
                <a:xfrm>
                  <a:off x="-9218" y="1181700"/>
                  <a:ext cx="12192000" cy="1108681"/>
                </a:xfrm>
                <a:prstGeom prst="rect">
                  <a:avLst/>
                </a:prstGeom>
                <a:solidFill>
                  <a:srgbClr val="F8FAFC"/>
                </a:solidFill>
                <a:ln w="12700">
                  <a:solidFill>
                    <a:srgbClr val="F8FAFC"/>
                  </a:solidFill>
                </a:ln>
              </p:spPr>
              <p:txBody>
                <a:bodyPr/>
                <a:lstStyle/>
                <a:p>
                  <a:endParaRPr lang="ja-JP"/>
                </a:p>
              </p:txBody>
            </p:sp>
            <p:sp>
              <p:nvSpPr>
                <p:cNvPr id="10" name="SlideTitle">
                  <a:extLst>
                    <a:ext uri="{FF2B5EF4-FFF2-40B4-BE49-F238E27FC236}">
                      <a16:creationId xmlns:a16="http://schemas.microsoft.com/office/drawing/2014/main" id="{15CC2181-C60D-52EA-803F-D6DCCCAD2AFA}"/>
                    </a:ext>
                  </a:extLst>
                </p:cNvPr>
                <p:cNvSpPr/>
                <p:nvPr/>
              </p:nvSpPr>
              <p:spPr>
                <a:xfrm>
                  <a:off x="396388" y="1554656"/>
                  <a:ext cx="9669520" cy="503723"/>
                </a:xfrm>
                <a:prstGeom prst="rect">
                  <a:avLst/>
                </a:prstGeom>
                <a:noFill/>
                <a:ln/>
              </p:spPr>
              <p:txBody>
                <a:bodyPr wrap="square" lIns="0" tIns="0" rIns="0" bIns="0" rtlCol="0" anchor="ctr"/>
                <a:lstStyle/>
                <a:p>
                  <a:r>
                    <a:rPr lang="ja-JP" altLang="en-US" sz="3200" b="1" dirty="0">
                      <a:ea typeface="UD デジタル 教科書体 NP-R" panose="02020400000000000000" pitchFamily="18" charset="-128"/>
                      <a:cs typeface="Yu Gothic" pitchFamily="34" charset="-120"/>
                    </a:rPr>
                    <a:t>事例企業演習</a:t>
                  </a:r>
                  <a:endParaRPr lang="en-US" sz="3200" b="1" dirty="0">
                    <a:ea typeface="UD デジタル 教科書体 NP-R" panose="02020400000000000000" pitchFamily="18" charset="-128"/>
                    <a:cs typeface="Yu Gothic" pitchFamily="34" charset="-120"/>
                  </a:endParaRPr>
                </a:p>
              </p:txBody>
            </p:sp>
          </p:grpSp>
          <p:sp>
            <p:nvSpPr>
              <p:cNvPr id="7" name="Accent">
                <a:extLst>
                  <a:ext uri="{FF2B5EF4-FFF2-40B4-BE49-F238E27FC236}">
                    <a16:creationId xmlns:a16="http://schemas.microsoft.com/office/drawing/2014/main" id="{27418BCE-3359-9AE0-4464-025AD42E952B}"/>
                  </a:ext>
                </a:extLst>
              </p:cNvPr>
              <p:cNvSpPr/>
              <p:nvPr/>
            </p:nvSpPr>
            <p:spPr>
              <a:xfrm>
                <a:off x="0" y="0"/>
                <a:ext cx="130672" cy="1108681"/>
              </a:xfrm>
              <a:prstGeom prst="rect">
                <a:avLst/>
              </a:prstGeom>
              <a:solidFill>
                <a:srgbClr val="0891B2"/>
              </a:solidFill>
              <a:ln>
                <a:noFill/>
              </a:ln>
            </p:spPr>
            <p:txBody>
              <a:bodyPr/>
              <a:lstStyle/>
              <a:p>
                <a:endParaRPr lang="ja-JP"/>
              </a:p>
            </p:txBody>
          </p:sp>
        </p:grpSp>
        <p:cxnSp>
          <p:nvCxnSpPr>
            <p:cNvPr id="5" name="Sep">
              <a:extLst>
                <a:ext uri="{FF2B5EF4-FFF2-40B4-BE49-F238E27FC236}">
                  <a16:creationId xmlns:a16="http://schemas.microsoft.com/office/drawing/2014/main" id="{8DDEED96-9DDD-B3E9-3B5A-6F61C138B07E}"/>
                </a:ext>
              </a:extLst>
            </p:cNvPr>
            <p:cNvCxnSpPr/>
            <p:nvPr/>
          </p:nvCxnSpPr>
          <p:spPr>
            <a:xfrm>
              <a:off x="0" y="1108526"/>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31692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58B115D-45C3-4304-8B2C-A825FC528F8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23</a:t>
            </a:fld>
            <a:endParaRPr kumimoji="1" lang="ja-JP" altLang="en-US" dirty="0"/>
          </a:p>
        </p:txBody>
      </p:sp>
      <p:sp>
        <p:nvSpPr>
          <p:cNvPr id="12" name="テキスト ボックス 11">
            <a:extLst>
              <a:ext uri="{FF2B5EF4-FFF2-40B4-BE49-F238E27FC236}">
                <a16:creationId xmlns:a16="http://schemas.microsoft.com/office/drawing/2014/main" id="{C9DCB718-1279-4CA7-8960-2DF9DEB18F86}"/>
              </a:ext>
            </a:extLst>
          </p:cNvPr>
          <p:cNvSpPr txBox="1"/>
          <p:nvPr/>
        </p:nvSpPr>
        <p:spPr>
          <a:xfrm>
            <a:off x="331305" y="1496774"/>
            <a:ext cx="7375782" cy="4832092"/>
          </a:xfrm>
          <a:prstGeom prst="rect">
            <a:avLst/>
          </a:prstGeom>
          <a:noFill/>
        </p:spPr>
        <p:txBody>
          <a:bodyPr wrap="square" rtlCol="0">
            <a:spAutoFit/>
          </a:bodyPr>
          <a:lstStyle/>
          <a:p>
            <a:r>
              <a:rPr lang="ja-JP" altLang="en-US" sz="2800" dirty="0">
                <a:latin typeface="UD デジタル 教科書体 N-R" panose="02020400000000000000" pitchFamily="17" charset="-128"/>
                <a:ea typeface="UD デジタル 教科書体 N-R" panose="02020400000000000000" pitchFamily="17" charset="-128"/>
              </a:rPr>
              <a:t>会社名　小野澤施術院</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所在地　埼玉県吉川市</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社長名　小野澤 有晃</a:t>
            </a:r>
            <a:endParaRPr lang="en-US" altLang="ja-JP" sz="2800" dirty="0">
              <a:latin typeface="UD デジタル 教科書体 N-R" panose="02020400000000000000" pitchFamily="17" charset="-128"/>
              <a:ea typeface="UD デジタル 教科書体 N-R" panose="02020400000000000000" pitchFamily="17" charset="-128"/>
            </a:endParaRPr>
          </a:p>
          <a:p>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事業　　</a:t>
            </a:r>
            <a:r>
              <a:rPr lang="en-US" altLang="ja-JP" sz="2800" dirty="0">
                <a:latin typeface="UD デジタル 教科書体 N-R" panose="02020400000000000000" pitchFamily="17" charset="-128"/>
                <a:ea typeface="UD デジタル 教科書体 N-R" panose="02020400000000000000" pitchFamily="17" charset="-128"/>
              </a:rPr>
              <a:t>1989</a:t>
            </a:r>
            <a:r>
              <a:rPr lang="ja-JP" altLang="en-US" sz="2800" dirty="0">
                <a:latin typeface="UD デジタル 教科書体 N-R" panose="02020400000000000000" pitchFamily="17" charset="-128"/>
                <a:ea typeface="UD デジタル 教科書体 N-R" panose="02020400000000000000" pitchFamily="17" charset="-128"/>
              </a:rPr>
              <a:t>年創設。自身の経験から人の体　</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　　　　がもつ治癒力に興味を持ち、カイロ</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　　　　プラクターを志す。</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　　　　人の紹介で事業が拡大したが、新型</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　　　　コロナの時期に客数が減少。</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　　　　立て直しを目指している。</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　　　　交流の会を主宰し、交友関係が広い。</a:t>
            </a:r>
            <a:endParaRPr lang="en-US" altLang="ja-JP" sz="2800" dirty="0">
              <a:latin typeface="UD デジタル 教科書体 N-R" panose="02020400000000000000" pitchFamily="17" charset="-128"/>
              <a:ea typeface="UD デジタル 教科書体 N-R" panose="02020400000000000000" pitchFamily="17" charset="-128"/>
            </a:endParaRPr>
          </a:p>
        </p:txBody>
      </p:sp>
      <p:pic>
        <p:nvPicPr>
          <p:cNvPr id="5" name="図 4">
            <a:extLst>
              <a:ext uri="{FF2B5EF4-FFF2-40B4-BE49-F238E27FC236}">
                <a16:creationId xmlns:a16="http://schemas.microsoft.com/office/drawing/2014/main" id="{2FD57B8A-9D39-071D-7C79-42C3E6168126}"/>
              </a:ext>
            </a:extLst>
          </p:cNvPr>
          <p:cNvPicPr>
            <a:picLocks noChangeAspect="1"/>
          </p:cNvPicPr>
          <p:nvPr/>
        </p:nvPicPr>
        <p:blipFill>
          <a:blip r:embed="rId2"/>
          <a:srcRect l="23342" t="12303" r="32653" b="21632"/>
          <a:stretch>
            <a:fillRect/>
          </a:stretch>
        </p:blipFill>
        <p:spPr>
          <a:xfrm>
            <a:off x="7707087" y="2292198"/>
            <a:ext cx="4302775" cy="3633635"/>
          </a:xfrm>
          <a:prstGeom prst="rect">
            <a:avLst/>
          </a:prstGeom>
        </p:spPr>
      </p:pic>
      <p:grpSp>
        <p:nvGrpSpPr>
          <p:cNvPr id="6" name="グループ化 5">
            <a:extLst>
              <a:ext uri="{FF2B5EF4-FFF2-40B4-BE49-F238E27FC236}">
                <a16:creationId xmlns:a16="http://schemas.microsoft.com/office/drawing/2014/main" id="{988E0B24-4AAB-CF10-EF9D-891BB7D9CA13}"/>
              </a:ext>
            </a:extLst>
          </p:cNvPr>
          <p:cNvGrpSpPr/>
          <p:nvPr/>
        </p:nvGrpSpPr>
        <p:grpSpPr>
          <a:xfrm>
            <a:off x="0" y="0"/>
            <a:ext cx="12192000" cy="1123818"/>
            <a:chOff x="0" y="0"/>
            <a:chExt cx="12192000" cy="1123818"/>
          </a:xfrm>
        </p:grpSpPr>
        <p:grpSp>
          <p:nvGrpSpPr>
            <p:cNvPr id="7" name="グループ化 6">
              <a:extLst>
                <a:ext uri="{FF2B5EF4-FFF2-40B4-BE49-F238E27FC236}">
                  <a16:creationId xmlns:a16="http://schemas.microsoft.com/office/drawing/2014/main" id="{1394F975-BCA9-9E7E-BB78-2B8E188EC73C}"/>
                </a:ext>
              </a:extLst>
            </p:cNvPr>
            <p:cNvGrpSpPr/>
            <p:nvPr/>
          </p:nvGrpSpPr>
          <p:grpSpPr>
            <a:xfrm>
              <a:off x="0" y="0"/>
              <a:ext cx="12192000" cy="1123818"/>
              <a:chOff x="0" y="0"/>
              <a:chExt cx="12192000" cy="1123818"/>
            </a:xfrm>
          </p:grpSpPr>
          <p:grpSp>
            <p:nvGrpSpPr>
              <p:cNvPr id="9" name="グループ化 8">
                <a:extLst>
                  <a:ext uri="{FF2B5EF4-FFF2-40B4-BE49-F238E27FC236}">
                    <a16:creationId xmlns:a16="http://schemas.microsoft.com/office/drawing/2014/main" id="{AEF5BED0-1F5B-DA2D-45DA-F72E690A5072}"/>
                  </a:ext>
                </a:extLst>
              </p:cNvPr>
              <p:cNvGrpSpPr/>
              <p:nvPr/>
            </p:nvGrpSpPr>
            <p:grpSpPr>
              <a:xfrm>
                <a:off x="0" y="15137"/>
                <a:ext cx="12192000" cy="1108681"/>
                <a:chOff x="-9218" y="1181700"/>
                <a:chExt cx="12192000" cy="1108681"/>
              </a:xfrm>
            </p:grpSpPr>
            <p:sp>
              <p:nvSpPr>
                <p:cNvPr id="15" name="HeaderBg">
                  <a:extLst>
                    <a:ext uri="{FF2B5EF4-FFF2-40B4-BE49-F238E27FC236}">
                      <a16:creationId xmlns:a16="http://schemas.microsoft.com/office/drawing/2014/main" id="{87E5205F-E2A3-3347-8508-AC3BFE52DF5F}"/>
                    </a:ext>
                  </a:extLst>
                </p:cNvPr>
                <p:cNvSpPr/>
                <p:nvPr/>
              </p:nvSpPr>
              <p:spPr>
                <a:xfrm>
                  <a:off x="-9218" y="1181700"/>
                  <a:ext cx="12192000" cy="1108681"/>
                </a:xfrm>
                <a:prstGeom prst="rect">
                  <a:avLst/>
                </a:prstGeom>
                <a:solidFill>
                  <a:srgbClr val="F8FAFC"/>
                </a:solidFill>
                <a:ln w="12700">
                  <a:solidFill>
                    <a:srgbClr val="F8FAFC"/>
                  </a:solidFill>
                </a:ln>
              </p:spPr>
              <p:txBody>
                <a:bodyPr/>
                <a:lstStyle/>
                <a:p>
                  <a:endParaRPr lang="ja-JP"/>
                </a:p>
              </p:txBody>
            </p:sp>
            <p:sp>
              <p:nvSpPr>
                <p:cNvPr id="17" name="SlideTitle">
                  <a:extLst>
                    <a:ext uri="{FF2B5EF4-FFF2-40B4-BE49-F238E27FC236}">
                      <a16:creationId xmlns:a16="http://schemas.microsoft.com/office/drawing/2014/main" id="{A1D8C9DB-C4C9-38CA-A7A5-9BC2B45EF757}"/>
                    </a:ext>
                  </a:extLst>
                </p:cNvPr>
                <p:cNvSpPr/>
                <p:nvPr/>
              </p:nvSpPr>
              <p:spPr>
                <a:xfrm>
                  <a:off x="396388" y="1554656"/>
                  <a:ext cx="9669520" cy="503723"/>
                </a:xfrm>
                <a:prstGeom prst="rect">
                  <a:avLst/>
                </a:prstGeom>
                <a:noFill/>
                <a:ln/>
              </p:spPr>
              <p:txBody>
                <a:bodyPr wrap="square" lIns="0" tIns="0" rIns="0" bIns="0" rtlCol="0" anchor="ctr"/>
                <a:lstStyle/>
                <a:p>
                  <a:r>
                    <a:rPr lang="ja-JP" altLang="en-US" sz="3200" b="1" dirty="0">
                      <a:ea typeface="UD デジタル 教科書体 NP-R" panose="02020400000000000000" pitchFamily="18" charset="-128"/>
                      <a:cs typeface="Yu Gothic" pitchFamily="34" charset="-120"/>
                    </a:rPr>
                    <a:t>事例企業演習</a:t>
                  </a:r>
                  <a:endParaRPr lang="en-US" sz="3200" b="1" dirty="0">
                    <a:ea typeface="UD デジタル 教科書体 NP-R" panose="02020400000000000000" pitchFamily="18" charset="-128"/>
                    <a:cs typeface="Yu Gothic" pitchFamily="34" charset="-120"/>
                  </a:endParaRPr>
                </a:p>
              </p:txBody>
            </p:sp>
          </p:grpSp>
          <p:sp>
            <p:nvSpPr>
              <p:cNvPr id="10" name="Accent">
                <a:extLst>
                  <a:ext uri="{FF2B5EF4-FFF2-40B4-BE49-F238E27FC236}">
                    <a16:creationId xmlns:a16="http://schemas.microsoft.com/office/drawing/2014/main" id="{9A2F5DE5-FFE5-7AF9-A78D-8BA55D063B2A}"/>
                  </a:ext>
                </a:extLst>
              </p:cNvPr>
              <p:cNvSpPr/>
              <p:nvPr/>
            </p:nvSpPr>
            <p:spPr>
              <a:xfrm>
                <a:off x="0" y="0"/>
                <a:ext cx="130672" cy="1108681"/>
              </a:xfrm>
              <a:prstGeom prst="rect">
                <a:avLst/>
              </a:prstGeom>
              <a:solidFill>
                <a:srgbClr val="0891B2"/>
              </a:solidFill>
              <a:ln>
                <a:noFill/>
              </a:ln>
            </p:spPr>
            <p:txBody>
              <a:bodyPr/>
              <a:lstStyle/>
              <a:p>
                <a:endParaRPr lang="ja-JP"/>
              </a:p>
            </p:txBody>
          </p:sp>
        </p:grpSp>
        <p:cxnSp>
          <p:nvCxnSpPr>
            <p:cNvPr id="8" name="Sep">
              <a:extLst>
                <a:ext uri="{FF2B5EF4-FFF2-40B4-BE49-F238E27FC236}">
                  <a16:creationId xmlns:a16="http://schemas.microsoft.com/office/drawing/2014/main" id="{CB756C0A-F90B-873F-38AF-0EB7D85F8E7F}"/>
                </a:ext>
              </a:extLst>
            </p:cNvPr>
            <p:cNvCxnSpPr/>
            <p:nvPr/>
          </p:nvCxnSpPr>
          <p:spPr>
            <a:xfrm>
              <a:off x="0" y="1108526"/>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38133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58B115D-45C3-4304-8B2C-A825FC528F8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24</a:t>
            </a:fld>
            <a:endParaRPr kumimoji="1" lang="ja-JP" altLang="en-US" dirty="0"/>
          </a:p>
        </p:txBody>
      </p:sp>
      <p:sp>
        <p:nvSpPr>
          <p:cNvPr id="22" name="コンテンツ プレースホルダー 7">
            <a:extLst>
              <a:ext uri="{FF2B5EF4-FFF2-40B4-BE49-F238E27FC236}">
                <a16:creationId xmlns:a16="http://schemas.microsoft.com/office/drawing/2014/main" id="{C7651CF5-B6C2-463C-8B44-4ABB37991315}"/>
              </a:ext>
            </a:extLst>
          </p:cNvPr>
          <p:cNvSpPr>
            <a:spLocks noGrp="1"/>
          </p:cNvSpPr>
          <p:nvPr>
            <p:ph idx="1"/>
          </p:nvPr>
        </p:nvSpPr>
        <p:spPr>
          <a:xfrm>
            <a:off x="331304" y="2591883"/>
            <a:ext cx="11656379" cy="2288025"/>
          </a:xfrm>
        </p:spPr>
        <p:txBody>
          <a:bodyPr>
            <a:normAutofit/>
          </a:bodyPr>
          <a:lstStyle/>
          <a:p>
            <a:pPr marL="0" indent="0">
              <a:buNone/>
            </a:pPr>
            <a:r>
              <a:rPr lang="ja-JP" altLang="en-US" sz="3200" dirty="0">
                <a:latin typeface="UD デジタル 教科書体 N-R" panose="02020400000000000000" pitchFamily="17" charset="-128"/>
                <a:ea typeface="UD デジタル 教科書体 N-R" panose="02020400000000000000" pitchFamily="17" charset="-128"/>
              </a:rPr>
              <a:t>事例企業読み取り・・・～１０</a:t>
            </a:r>
            <a:r>
              <a:rPr lang="en-US" altLang="ja-JP" sz="3200" dirty="0">
                <a:latin typeface="UD デジタル 教科書体 N-R" panose="02020400000000000000" pitchFamily="17" charset="-128"/>
                <a:ea typeface="UD デジタル 教科書体 N-R" panose="02020400000000000000" pitchFamily="17" charset="-128"/>
              </a:rPr>
              <a:t>:</a:t>
            </a:r>
            <a:r>
              <a:rPr lang="ja-JP" altLang="en-US" sz="3200" dirty="0">
                <a:latin typeface="UD デジタル 教科書体 N-R" panose="02020400000000000000" pitchFamily="17" charset="-128"/>
                <a:ea typeface="UD デジタル 教科書体 N-R" panose="02020400000000000000" pitchFamily="17" charset="-128"/>
              </a:rPr>
              <a:t>５０</a:t>
            </a:r>
            <a:endParaRPr lang="en-US" altLang="ja-JP" sz="3200" dirty="0">
              <a:latin typeface="UD デジタル 教科書体 N-R" panose="02020400000000000000" pitchFamily="17" charset="-128"/>
              <a:ea typeface="UD デジタル 教科書体 N-R" panose="02020400000000000000" pitchFamily="17" charset="-128"/>
            </a:endParaRPr>
          </a:p>
          <a:p>
            <a:pPr marL="0" indent="0">
              <a:buNone/>
            </a:pPr>
            <a:r>
              <a:rPr lang="ja-JP" altLang="en-US" sz="3200" dirty="0">
                <a:latin typeface="UD デジタル 教科書体 N-R" panose="02020400000000000000" pitchFamily="17" charset="-128"/>
                <a:ea typeface="UD デジタル 教科書体 N-R" panose="02020400000000000000" pitchFamily="17" charset="-128"/>
              </a:rPr>
              <a:t>テキスト事例企業パートの読み込みをお願いします。</a:t>
            </a:r>
            <a:endParaRPr lang="en-US" altLang="ja-JP" sz="3200" dirty="0">
              <a:latin typeface="UD デジタル 教科書体 N-R" panose="02020400000000000000" pitchFamily="17" charset="-128"/>
              <a:ea typeface="UD デジタル 教科書体 N-R" panose="02020400000000000000" pitchFamily="17" charset="-128"/>
            </a:endParaRPr>
          </a:p>
        </p:txBody>
      </p:sp>
      <p:grpSp>
        <p:nvGrpSpPr>
          <p:cNvPr id="3" name="グループ化 2">
            <a:extLst>
              <a:ext uri="{FF2B5EF4-FFF2-40B4-BE49-F238E27FC236}">
                <a16:creationId xmlns:a16="http://schemas.microsoft.com/office/drawing/2014/main" id="{01FFEAAD-F077-B4FC-E46F-26F36A86D692}"/>
              </a:ext>
            </a:extLst>
          </p:cNvPr>
          <p:cNvGrpSpPr/>
          <p:nvPr/>
        </p:nvGrpSpPr>
        <p:grpSpPr>
          <a:xfrm>
            <a:off x="0" y="0"/>
            <a:ext cx="12192000" cy="1123818"/>
            <a:chOff x="0" y="0"/>
            <a:chExt cx="12192000" cy="1123818"/>
          </a:xfrm>
        </p:grpSpPr>
        <p:grpSp>
          <p:nvGrpSpPr>
            <p:cNvPr id="4" name="グループ化 3">
              <a:extLst>
                <a:ext uri="{FF2B5EF4-FFF2-40B4-BE49-F238E27FC236}">
                  <a16:creationId xmlns:a16="http://schemas.microsoft.com/office/drawing/2014/main" id="{3D0F61CD-E64F-F584-3081-3D6503EDDC93}"/>
                </a:ext>
              </a:extLst>
            </p:cNvPr>
            <p:cNvGrpSpPr/>
            <p:nvPr/>
          </p:nvGrpSpPr>
          <p:grpSpPr>
            <a:xfrm>
              <a:off x="0" y="0"/>
              <a:ext cx="12192000" cy="1123818"/>
              <a:chOff x="0" y="0"/>
              <a:chExt cx="12192000" cy="1123818"/>
            </a:xfrm>
          </p:grpSpPr>
          <p:grpSp>
            <p:nvGrpSpPr>
              <p:cNvPr id="6" name="グループ化 5">
                <a:extLst>
                  <a:ext uri="{FF2B5EF4-FFF2-40B4-BE49-F238E27FC236}">
                    <a16:creationId xmlns:a16="http://schemas.microsoft.com/office/drawing/2014/main" id="{A9CD2BEA-A3E9-4B85-B6D7-F4EC2E962CDC}"/>
                  </a:ext>
                </a:extLst>
              </p:cNvPr>
              <p:cNvGrpSpPr/>
              <p:nvPr/>
            </p:nvGrpSpPr>
            <p:grpSpPr>
              <a:xfrm>
                <a:off x="0" y="15137"/>
                <a:ext cx="12192000" cy="1108681"/>
                <a:chOff x="-9218" y="1181700"/>
                <a:chExt cx="12192000" cy="1108681"/>
              </a:xfrm>
            </p:grpSpPr>
            <p:sp>
              <p:nvSpPr>
                <p:cNvPr id="8" name="HeaderBg">
                  <a:extLst>
                    <a:ext uri="{FF2B5EF4-FFF2-40B4-BE49-F238E27FC236}">
                      <a16:creationId xmlns:a16="http://schemas.microsoft.com/office/drawing/2014/main" id="{DE3B14FD-DF54-B9F6-E17B-AED2D10E0DDB}"/>
                    </a:ext>
                  </a:extLst>
                </p:cNvPr>
                <p:cNvSpPr/>
                <p:nvPr/>
              </p:nvSpPr>
              <p:spPr>
                <a:xfrm>
                  <a:off x="-9218" y="1181700"/>
                  <a:ext cx="12192000" cy="1108681"/>
                </a:xfrm>
                <a:prstGeom prst="rect">
                  <a:avLst/>
                </a:prstGeom>
                <a:solidFill>
                  <a:srgbClr val="F8FAFC"/>
                </a:solidFill>
                <a:ln w="12700">
                  <a:solidFill>
                    <a:srgbClr val="F8FAFC"/>
                  </a:solidFill>
                </a:ln>
              </p:spPr>
              <p:txBody>
                <a:bodyPr/>
                <a:lstStyle/>
                <a:p>
                  <a:endParaRPr lang="ja-JP"/>
                </a:p>
              </p:txBody>
            </p:sp>
            <p:sp>
              <p:nvSpPr>
                <p:cNvPr id="9" name="SlideTitle">
                  <a:extLst>
                    <a:ext uri="{FF2B5EF4-FFF2-40B4-BE49-F238E27FC236}">
                      <a16:creationId xmlns:a16="http://schemas.microsoft.com/office/drawing/2014/main" id="{E892FE0D-2367-CB99-951D-7544807673F8}"/>
                    </a:ext>
                  </a:extLst>
                </p:cNvPr>
                <p:cNvSpPr/>
                <p:nvPr/>
              </p:nvSpPr>
              <p:spPr>
                <a:xfrm>
                  <a:off x="396388" y="1554656"/>
                  <a:ext cx="9669520" cy="503723"/>
                </a:xfrm>
                <a:prstGeom prst="rect">
                  <a:avLst/>
                </a:prstGeom>
                <a:noFill/>
                <a:ln/>
              </p:spPr>
              <p:txBody>
                <a:bodyPr wrap="square" lIns="0" tIns="0" rIns="0" bIns="0" rtlCol="0" anchor="ctr"/>
                <a:lstStyle/>
                <a:p>
                  <a:r>
                    <a:rPr lang="ja-JP" altLang="en-US" sz="3200" b="1" dirty="0">
                      <a:ea typeface="UD デジタル 教科書体 NP-R" panose="02020400000000000000" pitchFamily="18" charset="-128"/>
                      <a:cs typeface="Yu Gothic" pitchFamily="34" charset="-120"/>
                    </a:rPr>
                    <a:t>事例企業演習</a:t>
                  </a:r>
                  <a:endParaRPr lang="en-US" sz="3200" b="1" dirty="0">
                    <a:ea typeface="UD デジタル 教科書体 NP-R" panose="02020400000000000000" pitchFamily="18" charset="-128"/>
                    <a:cs typeface="Yu Gothic" pitchFamily="34" charset="-120"/>
                  </a:endParaRPr>
                </a:p>
              </p:txBody>
            </p:sp>
          </p:grpSp>
          <p:sp>
            <p:nvSpPr>
              <p:cNvPr id="7" name="Accent">
                <a:extLst>
                  <a:ext uri="{FF2B5EF4-FFF2-40B4-BE49-F238E27FC236}">
                    <a16:creationId xmlns:a16="http://schemas.microsoft.com/office/drawing/2014/main" id="{027139DF-E2DE-2D72-BE0A-1AD6FC7A310B}"/>
                  </a:ext>
                </a:extLst>
              </p:cNvPr>
              <p:cNvSpPr/>
              <p:nvPr/>
            </p:nvSpPr>
            <p:spPr>
              <a:xfrm>
                <a:off x="0" y="0"/>
                <a:ext cx="130672" cy="1108681"/>
              </a:xfrm>
              <a:prstGeom prst="rect">
                <a:avLst/>
              </a:prstGeom>
              <a:solidFill>
                <a:srgbClr val="0891B2"/>
              </a:solidFill>
              <a:ln>
                <a:noFill/>
              </a:ln>
            </p:spPr>
            <p:txBody>
              <a:bodyPr/>
              <a:lstStyle/>
              <a:p>
                <a:endParaRPr lang="ja-JP"/>
              </a:p>
            </p:txBody>
          </p:sp>
        </p:grpSp>
        <p:cxnSp>
          <p:nvCxnSpPr>
            <p:cNvPr id="5" name="Sep">
              <a:extLst>
                <a:ext uri="{FF2B5EF4-FFF2-40B4-BE49-F238E27FC236}">
                  <a16:creationId xmlns:a16="http://schemas.microsoft.com/office/drawing/2014/main" id="{3ECB17FA-EBD4-C392-364B-2E3A2BD2D77B}"/>
                </a:ext>
              </a:extLst>
            </p:cNvPr>
            <p:cNvCxnSpPr/>
            <p:nvPr/>
          </p:nvCxnSpPr>
          <p:spPr>
            <a:xfrm>
              <a:off x="0" y="1108526"/>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74945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58B115D-45C3-4304-8B2C-A825FC528F8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25</a:t>
            </a:fld>
            <a:endParaRPr kumimoji="1" lang="ja-JP" altLang="en-US" dirty="0"/>
          </a:p>
        </p:txBody>
      </p:sp>
      <p:sp>
        <p:nvSpPr>
          <p:cNvPr id="12" name="テキスト ボックス 11">
            <a:extLst>
              <a:ext uri="{FF2B5EF4-FFF2-40B4-BE49-F238E27FC236}">
                <a16:creationId xmlns:a16="http://schemas.microsoft.com/office/drawing/2014/main" id="{C9DCB718-1279-4CA7-8960-2DF9DEB18F86}"/>
              </a:ext>
            </a:extLst>
          </p:cNvPr>
          <p:cNvSpPr txBox="1"/>
          <p:nvPr/>
        </p:nvSpPr>
        <p:spPr>
          <a:xfrm>
            <a:off x="568036" y="1874728"/>
            <a:ext cx="11055927" cy="3108543"/>
          </a:xfrm>
          <a:prstGeom prst="rect">
            <a:avLst/>
          </a:prstGeom>
          <a:noFill/>
        </p:spPr>
        <p:txBody>
          <a:bodyPr wrap="square" rtlCol="0">
            <a:spAutoFit/>
          </a:bodyPr>
          <a:lstStyle/>
          <a:p>
            <a:r>
              <a:rPr lang="ja-JP" altLang="en-US" sz="2800" dirty="0">
                <a:latin typeface="UD デジタル 教科書体 N-R" panose="02020400000000000000" pitchFamily="17" charset="-128"/>
                <a:ea typeface="UD デジタル 教科書体 N-R" panose="02020400000000000000" pitchFamily="17" charset="-128"/>
              </a:rPr>
              <a:t>個人で解答作成・・・～１１</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４５</a:t>
            </a:r>
            <a:endParaRPr lang="en-US" altLang="ja-JP" sz="2800" dirty="0">
              <a:latin typeface="UD デジタル 教科書体 N-R" panose="02020400000000000000" pitchFamily="17" charset="-128"/>
              <a:ea typeface="UD デジタル 教科書体 N-R" panose="02020400000000000000" pitchFamily="17" charset="-128"/>
            </a:endParaRPr>
          </a:p>
          <a:p>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K-R" panose="02020400000000000000" pitchFamily="18" charset="-128"/>
                <a:ea typeface="UD デジタル 教科書体 NK-R" panose="02020400000000000000" pitchFamily="18" charset="-128"/>
              </a:rPr>
              <a:t>あなたは小野澤施術院の支援をすることになったと仮定します。</a:t>
            </a:r>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小野澤施術院が、小野澤の希望する方向に発展するために、小野澤にアドバイスをしてください。</a:t>
            </a:r>
            <a:endParaRPr lang="en-US" altLang="ja-JP" sz="2800" dirty="0">
              <a:latin typeface="UD デジタル 教科書体 NK-R" panose="02020400000000000000" pitchFamily="18" charset="-128"/>
              <a:ea typeface="UD デジタル 教科書体 NK-R" panose="02020400000000000000" pitchFamily="18" charset="-128"/>
            </a:endParaRPr>
          </a:p>
          <a:p>
            <a:endParaRPr lang="en-US" altLang="ja-JP" sz="2800" dirty="0">
              <a:latin typeface="UD デジタル 教科書体 NK-R" panose="02020400000000000000" pitchFamily="18" charset="-128"/>
              <a:ea typeface="UD デジタル 教科書体 NK-R" panose="02020400000000000000" pitchFamily="18" charset="-128"/>
            </a:endParaRPr>
          </a:p>
          <a:p>
            <a:r>
              <a:rPr lang="ja-JP" altLang="en-US" sz="2800" dirty="0">
                <a:latin typeface="UD デジタル 教科書体 NK-R" panose="02020400000000000000" pitchFamily="18" charset="-128"/>
                <a:ea typeface="UD デジタル 教科書体 NK-R" panose="02020400000000000000" pitchFamily="18" charset="-128"/>
              </a:rPr>
              <a:t>なお、その領域（顧客拡大、後継、宣伝など）はあなたが決めてください。</a:t>
            </a:r>
            <a:endParaRPr lang="en-US" altLang="ja-JP" sz="2400" dirty="0">
              <a:latin typeface="UD デジタル 教科書体 NK-R" panose="02020400000000000000" pitchFamily="18" charset="-128"/>
              <a:ea typeface="UD デジタル 教科書体 NK-R" panose="02020400000000000000" pitchFamily="18" charset="-128"/>
            </a:endParaRPr>
          </a:p>
        </p:txBody>
      </p:sp>
      <p:grpSp>
        <p:nvGrpSpPr>
          <p:cNvPr id="3" name="グループ化 2">
            <a:extLst>
              <a:ext uri="{FF2B5EF4-FFF2-40B4-BE49-F238E27FC236}">
                <a16:creationId xmlns:a16="http://schemas.microsoft.com/office/drawing/2014/main" id="{7D3B2D7A-55C5-8183-DCCC-E4A8BB645E9E}"/>
              </a:ext>
            </a:extLst>
          </p:cNvPr>
          <p:cNvGrpSpPr/>
          <p:nvPr/>
        </p:nvGrpSpPr>
        <p:grpSpPr>
          <a:xfrm>
            <a:off x="0" y="0"/>
            <a:ext cx="12192000" cy="1123818"/>
            <a:chOff x="0" y="0"/>
            <a:chExt cx="12192000" cy="1123818"/>
          </a:xfrm>
        </p:grpSpPr>
        <p:grpSp>
          <p:nvGrpSpPr>
            <p:cNvPr id="4" name="グループ化 3">
              <a:extLst>
                <a:ext uri="{FF2B5EF4-FFF2-40B4-BE49-F238E27FC236}">
                  <a16:creationId xmlns:a16="http://schemas.microsoft.com/office/drawing/2014/main" id="{764F3F0C-92EF-0151-8688-632C4284F264}"/>
                </a:ext>
              </a:extLst>
            </p:cNvPr>
            <p:cNvGrpSpPr/>
            <p:nvPr/>
          </p:nvGrpSpPr>
          <p:grpSpPr>
            <a:xfrm>
              <a:off x="0" y="0"/>
              <a:ext cx="12192000" cy="1123818"/>
              <a:chOff x="0" y="0"/>
              <a:chExt cx="12192000" cy="1123818"/>
            </a:xfrm>
          </p:grpSpPr>
          <p:grpSp>
            <p:nvGrpSpPr>
              <p:cNvPr id="6" name="グループ化 5">
                <a:extLst>
                  <a:ext uri="{FF2B5EF4-FFF2-40B4-BE49-F238E27FC236}">
                    <a16:creationId xmlns:a16="http://schemas.microsoft.com/office/drawing/2014/main" id="{DB633918-5317-FD88-7526-3B4DB6CA6783}"/>
                  </a:ext>
                </a:extLst>
              </p:cNvPr>
              <p:cNvGrpSpPr/>
              <p:nvPr/>
            </p:nvGrpSpPr>
            <p:grpSpPr>
              <a:xfrm>
                <a:off x="0" y="15137"/>
                <a:ext cx="12192000" cy="1108681"/>
                <a:chOff x="-9218" y="1181700"/>
                <a:chExt cx="12192000" cy="1108681"/>
              </a:xfrm>
            </p:grpSpPr>
            <p:sp>
              <p:nvSpPr>
                <p:cNvPr id="8" name="HeaderBg">
                  <a:extLst>
                    <a:ext uri="{FF2B5EF4-FFF2-40B4-BE49-F238E27FC236}">
                      <a16:creationId xmlns:a16="http://schemas.microsoft.com/office/drawing/2014/main" id="{6AC35028-02EF-0F29-E1BE-2E3D94E31464}"/>
                    </a:ext>
                  </a:extLst>
                </p:cNvPr>
                <p:cNvSpPr/>
                <p:nvPr/>
              </p:nvSpPr>
              <p:spPr>
                <a:xfrm>
                  <a:off x="-9218" y="1181700"/>
                  <a:ext cx="12192000" cy="1108681"/>
                </a:xfrm>
                <a:prstGeom prst="rect">
                  <a:avLst/>
                </a:prstGeom>
                <a:solidFill>
                  <a:srgbClr val="F8FAFC"/>
                </a:solidFill>
                <a:ln w="12700">
                  <a:solidFill>
                    <a:srgbClr val="F8FAFC"/>
                  </a:solidFill>
                </a:ln>
              </p:spPr>
              <p:txBody>
                <a:bodyPr/>
                <a:lstStyle/>
                <a:p>
                  <a:endParaRPr lang="ja-JP"/>
                </a:p>
              </p:txBody>
            </p:sp>
            <p:sp>
              <p:nvSpPr>
                <p:cNvPr id="9" name="SlideTitle">
                  <a:extLst>
                    <a:ext uri="{FF2B5EF4-FFF2-40B4-BE49-F238E27FC236}">
                      <a16:creationId xmlns:a16="http://schemas.microsoft.com/office/drawing/2014/main" id="{0D0D7A41-9C38-953B-0B82-9A78E8502109}"/>
                    </a:ext>
                  </a:extLst>
                </p:cNvPr>
                <p:cNvSpPr/>
                <p:nvPr/>
              </p:nvSpPr>
              <p:spPr>
                <a:xfrm>
                  <a:off x="396388" y="1554656"/>
                  <a:ext cx="9669520" cy="503723"/>
                </a:xfrm>
                <a:prstGeom prst="rect">
                  <a:avLst/>
                </a:prstGeom>
                <a:noFill/>
                <a:ln/>
              </p:spPr>
              <p:txBody>
                <a:bodyPr wrap="square" lIns="0" tIns="0" rIns="0" bIns="0" rtlCol="0" anchor="ctr"/>
                <a:lstStyle/>
                <a:p>
                  <a:r>
                    <a:rPr lang="ja-JP" altLang="en-US" sz="3200" b="1" dirty="0">
                      <a:ea typeface="UD デジタル 教科書体 NP-R" panose="02020400000000000000" pitchFamily="18" charset="-128"/>
                      <a:cs typeface="Yu Gothic" pitchFamily="34" charset="-120"/>
                    </a:rPr>
                    <a:t>事例企業演習</a:t>
                  </a:r>
                  <a:endParaRPr lang="en-US" sz="3200" b="1" dirty="0">
                    <a:ea typeface="UD デジタル 教科書体 NP-R" panose="02020400000000000000" pitchFamily="18" charset="-128"/>
                    <a:cs typeface="Yu Gothic" pitchFamily="34" charset="-120"/>
                  </a:endParaRPr>
                </a:p>
              </p:txBody>
            </p:sp>
          </p:grpSp>
          <p:sp>
            <p:nvSpPr>
              <p:cNvPr id="7" name="Accent">
                <a:extLst>
                  <a:ext uri="{FF2B5EF4-FFF2-40B4-BE49-F238E27FC236}">
                    <a16:creationId xmlns:a16="http://schemas.microsoft.com/office/drawing/2014/main" id="{13735C32-FCE4-BF5A-9A4F-6C0C6C6F31B1}"/>
                  </a:ext>
                </a:extLst>
              </p:cNvPr>
              <p:cNvSpPr/>
              <p:nvPr/>
            </p:nvSpPr>
            <p:spPr>
              <a:xfrm>
                <a:off x="0" y="0"/>
                <a:ext cx="130672" cy="1108681"/>
              </a:xfrm>
              <a:prstGeom prst="rect">
                <a:avLst/>
              </a:prstGeom>
              <a:solidFill>
                <a:srgbClr val="0891B2"/>
              </a:solidFill>
              <a:ln>
                <a:noFill/>
              </a:ln>
            </p:spPr>
            <p:txBody>
              <a:bodyPr/>
              <a:lstStyle/>
              <a:p>
                <a:endParaRPr lang="ja-JP"/>
              </a:p>
            </p:txBody>
          </p:sp>
        </p:grpSp>
        <p:cxnSp>
          <p:nvCxnSpPr>
            <p:cNvPr id="5" name="Sep">
              <a:extLst>
                <a:ext uri="{FF2B5EF4-FFF2-40B4-BE49-F238E27FC236}">
                  <a16:creationId xmlns:a16="http://schemas.microsoft.com/office/drawing/2014/main" id="{FB19B95E-4915-2BEF-696D-3BACA9CABF38}"/>
                </a:ext>
              </a:extLst>
            </p:cNvPr>
            <p:cNvCxnSpPr/>
            <p:nvPr/>
          </p:nvCxnSpPr>
          <p:spPr>
            <a:xfrm>
              <a:off x="0" y="1108526"/>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21813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FF62B-449B-C44B-589E-4254CCC04707}"/>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1A697C4-A8D2-A368-E30F-E2C4288E5978}"/>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26</a:t>
            </a:fld>
            <a:endParaRPr kumimoji="1" lang="ja-JP" altLang="en-US" dirty="0"/>
          </a:p>
        </p:txBody>
      </p:sp>
      <p:sp>
        <p:nvSpPr>
          <p:cNvPr id="12" name="テキスト ボックス 11">
            <a:extLst>
              <a:ext uri="{FF2B5EF4-FFF2-40B4-BE49-F238E27FC236}">
                <a16:creationId xmlns:a16="http://schemas.microsoft.com/office/drawing/2014/main" id="{FC062387-7549-8C00-7DBD-96D49E7DD7A4}"/>
              </a:ext>
            </a:extLst>
          </p:cNvPr>
          <p:cNvSpPr txBox="1"/>
          <p:nvPr/>
        </p:nvSpPr>
        <p:spPr>
          <a:xfrm>
            <a:off x="568036" y="1874728"/>
            <a:ext cx="11055927" cy="3539430"/>
          </a:xfrm>
          <a:prstGeom prst="rect">
            <a:avLst/>
          </a:prstGeom>
          <a:noFill/>
        </p:spPr>
        <p:txBody>
          <a:bodyPr wrap="square" rtlCol="0">
            <a:spAutoFit/>
          </a:bodyPr>
          <a:lstStyle/>
          <a:p>
            <a:r>
              <a:rPr lang="ja-JP" altLang="en-US" sz="3200" dirty="0">
                <a:latin typeface="UD デジタル 教科書体 N-R" panose="02020400000000000000" pitchFamily="17" charset="-128"/>
                <a:ea typeface="UD デジタル 教科書体 N-R" panose="02020400000000000000" pitchFamily="17" charset="-128"/>
              </a:rPr>
              <a:t>グループ内発表・・・～１６</a:t>
            </a:r>
            <a:r>
              <a:rPr lang="en-US" altLang="ja-JP" sz="3200" dirty="0">
                <a:latin typeface="UD デジタル 教科書体 N-R" panose="02020400000000000000" pitchFamily="17" charset="-128"/>
                <a:ea typeface="UD デジタル 教科書体 N-R" panose="02020400000000000000" pitchFamily="17" charset="-128"/>
              </a:rPr>
              <a:t>:</a:t>
            </a:r>
            <a:r>
              <a:rPr lang="ja-JP" altLang="en-US" sz="3200" dirty="0">
                <a:latin typeface="UD デジタル 教科書体 N-R" panose="02020400000000000000" pitchFamily="17" charset="-128"/>
                <a:ea typeface="UD デジタル 教科書体 N-R" panose="02020400000000000000" pitchFamily="17" charset="-128"/>
              </a:rPr>
              <a:t>３０</a:t>
            </a:r>
            <a:endParaRPr lang="en-US" altLang="ja-JP" sz="3200" dirty="0">
              <a:latin typeface="UD デジタル 教科書体 N-R" panose="02020400000000000000" pitchFamily="17" charset="-128"/>
              <a:ea typeface="UD デジタル 教科書体 N-R" panose="02020400000000000000" pitchFamily="17" charset="-128"/>
            </a:endParaRPr>
          </a:p>
          <a:p>
            <a:endParaRPr lang="en-US" altLang="ja-JP" sz="3200" dirty="0">
              <a:latin typeface="UD デジタル 教科書体 N-R" panose="02020400000000000000" pitchFamily="17" charset="-128"/>
              <a:ea typeface="UD デジタル 教科書体 N-R" panose="02020400000000000000" pitchFamily="17" charset="-128"/>
            </a:endParaRPr>
          </a:p>
          <a:p>
            <a:r>
              <a:rPr lang="ja-JP" altLang="en-US" sz="3200" dirty="0">
                <a:latin typeface="UD デジタル 教科書体 N-R" panose="02020400000000000000" pitchFamily="17" charset="-128"/>
                <a:ea typeface="UD デジタル 教科書体 N-R" panose="02020400000000000000" pitchFamily="17" charset="-128"/>
              </a:rPr>
              <a:t>グループ内で「自分の意見の発表＋意見交換」をお願いします。</a:t>
            </a:r>
            <a:endParaRPr lang="en-US" altLang="ja-JP" sz="3200" dirty="0">
              <a:latin typeface="UD デジタル 教科書体 N-R" panose="02020400000000000000" pitchFamily="17" charset="-128"/>
              <a:ea typeface="UD デジタル 教科書体 N-R" panose="02020400000000000000" pitchFamily="17" charset="-128"/>
            </a:endParaRPr>
          </a:p>
          <a:p>
            <a:endParaRPr lang="en-US" altLang="ja-JP" sz="3200" dirty="0">
              <a:latin typeface="UD デジタル 教科書体 N-R" panose="02020400000000000000" pitchFamily="17" charset="-128"/>
              <a:ea typeface="UD デジタル 教科書体 N-R" panose="02020400000000000000" pitchFamily="17" charset="-128"/>
            </a:endParaRPr>
          </a:p>
          <a:p>
            <a:r>
              <a:rPr lang="ja-JP" altLang="en-US" sz="3200" dirty="0">
                <a:latin typeface="UD デジタル 教科書体 NK-R" panose="02020400000000000000" pitchFamily="18" charset="-128"/>
                <a:ea typeface="UD デジタル 教科書体 NK-R" panose="02020400000000000000" pitchFamily="18" charset="-128"/>
              </a:rPr>
              <a:t>発表者を決めて、３０分までにホワイトボードに記載した状態で</a:t>
            </a:r>
            <a:endParaRPr lang="en-US" altLang="ja-JP" sz="3200" dirty="0">
              <a:latin typeface="UD デジタル 教科書体 NK-R" panose="02020400000000000000" pitchFamily="18" charset="-128"/>
              <a:ea typeface="UD デジタル 教科書体 NK-R" panose="02020400000000000000" pitchFamily="18" charset="-128"/>
            </a:endParaRPr>
          </a:p>
          <a:p>
            <a:r>
              <a:rPr lang="ja-JP" altLang="en-US" sz="3200" dirty="0">
                <a:latin typeface="UD デジタル 教科書体 NK-R" panose="02020400000000000000" pitchFamily="18" charset="-128"/>
                <a:ea typeface="UD デジタル 教科書体 NK-R" panose="02020400000000000000" pitchFamily="18" charset="-128"/>
              </a:rPr>
              <a:t>お願いします。</a:t>
            </a:r>
            <a:endParaRPr lang="en-US" altLang="ja-JP" sz="2800" dirty="0">
              <a:latin typeface="UD デジタル 教科書体 NK-R" panose="02020400000000000000" pitchFamily="18" charset="-128"/>
              <a:ea typeface="UD デジタル 教科書体 NK-R" panose="02020400000000000000" pitchFamily="18" charset="-128"/>
            </a:endParaRPr>
          </a:p>
        </p:txBody>
      </p:sp>
      <p:grpSp>
        <p:nvGrpSpPr>
          <p:cNvPr id="3" name="グループ化 2">
            <a:extLst>
              <a:ext uri="{FF2B5EF4-FFF2-40B4-BE49-F238E27FC236}">
                <a16:creationId xmlns:a16="http://schemas.microsoft.com/office/drawing/2014/main" id="{CF000478-3ADB-F62A-B0F5-B65B52DD0FA2}"/>
              </a:ext>
            </a:extLst>
          </p:cNvPr>
          <p:cNvGrpSpPr/>
          <p:nvPr/>
        </p:nvGrpSpPr>
        <p:grpSpPr>
          <a:xfrm>
            <a:off x="0" y="0"/>
            <a:ext cx="12192000" cy="1123818"/>
            <a:chOff x="0" y="0"/>
            <a:chExt cx="12192000" cy="1123818"/>
          </a:xfrm>
        </p:grpSpPr>
        <p:grpSp>
          <p:nvGrpSpPr>
            <p:cNvPr id="4" name="グループ化 3">
              <a:extLst>
                <a:ext uri="{FF2B5EF4-FFF2-40B4-BE49-F238E27FC236}">
                  <a16:creationId xmlns:a16="http://schemas.microsoft.com/office/drawing/2014/main" id="{CEB3462E-E499-8243-29BC-BFF3B13D53E3}"/>
                </a:ext>
              </a:extLst>
            </p:cNvPr>
            <p:cNvGrpSpPr/>
            <p:nvPr/>
          </p:nvGrpSpPr>
          <p:grpSpPr>
            <a:xfrm>
              <a:off x="0" y="0"/>
              <a:ext cx="12192000" cy="1123818"/>
              <a:chOff x="0" y="0"/>
              <a:chExt cx="12192000" cy="1123818"/>
            </a:xfrm>
          </p:grpSpPr>
          <p:grpSp>
            <p:nvGrpSpPr>
              <p:cNvPr id="6" name="グループ化 5">
                <a:extLst>
                  <a:ext uri="{FF2B5EF4-FFF2-40B4-BE49-F238E27FC236}">
                    <a16:creationId xmlns:a16="http://schemas.microsoft.com/office/drawing/2014/main" id="{271AC930-1056-0716-5250-6ABCD9BBCB14}"/>
                  </a:ext>
                </a:extLst>
              </p:cNvPr>
              <p:cNvGrpSpPr/>
              <p:nvPr/>
            </p:nvGrpSpPr>
            <p:grpSpPr>
              <a:xfrm>
                <a:off x="0" y="15137"/>
                <a:ext cx="12192000" cy="1108681"/>
                <a:chOff x="-9218" y="1181700"/>
                <a:chExt cx="12192000" cy="1108681"/>
              </a:xfrm>
            </p:grpSpPr>
            <p:sp>
              <p:nvSpPr>
                <p:cNvPr id="8" name="HeaderBg">
                  <a:extLst>
                    <a:ext uri="{FF2B5EF4-FFF2-40B4-BE49-F238E27FC236}">
                      <a16:creationId xmlns:a16="http://schemas.microsoft.com/office/drawing/2014/main" id="{0EDAE915-9C5B-26F8-CF88-12A7A513979F}"/>
                    </a:ext>
                  </a:extLst>
                </p:cNvPr>
                <p:cNvSpPr/>
                <p:nvPr/>
              </p:nvSpPr>
              <p:spPr>
                <a:xfrm>
                  <a:off x="-9218" y="1181700"/>
                  <a:ext cx="12192000" cy="1108681"/>
                </a:xfrm>
                <a:prstGeom prst="rect">
                  <a:avLst/>
                </a:prstGeom>
                <a:solidFill>
                  <a:srgbClr val="F8FAFC"/>
                </a:solidFill>
                <a:ln w="12700">
                  <a:solidFill>
                    <a:srgbClr val="F8FAFC"/>
                  </a:solidFill>
                </a:ln>
              </p:spPr>
              <p:txBody>
                <a:bodyPr/>
                <a:lstStyle/>
                <a:p>
                  <a:endParaRPr lang="ja-JP"/>
                </a:p>
              </p:txBody>
            </p:sp>
            <p:sp>
              <p:nvSpPr>
                <p:cNvPr id="9" name="SlideTitle">
                  <a:extLst>
                    <a:ext uri="{FF2B5EF4-FFF2-40B4-BE49-F238E27FC236}">
                      <a16:creationId xmlns:a16="http://schemas.microsoft.com/office/drawing/2014/main" id="{EA1195D6-EDDC-D83A-8F6F-5351F406CE8E}"/>
                    </a:ext>
                  </a:extLst>
                </p:cNvPr>
                <p:cNvSpPr/>
                <p:nvPr/>
              </p:nvSpPr>
              <p:spPr>
                <a:xfrm>
                  <a:off x="396388" y="1554656"/>
                  <a:ext cx="9669520" cy="503723"/>
                </a:xfrm>
                <a:prstGeom prst="rect">
                  <a:avLst/>
                </a:prstGeom>
                <a:noFill/>
                <a:ln/>
              </p:spPr>
              <p:txBody>
                <a:bodyPr wrap="square" lIns="0" tIns="0" rIns="0" bIns="0" rtlCol="0" anchor="ctr"/>
                <a:lstStyle/>
                <a:p>
                  <a:r>
                    <a:rPr lang="ja-JP" altLang="en-US" sz="3200" b="1" dirty="0">
                      <a:ea typeface="UD デジタル 教科書体 NP-R" panose="02020400000000000000" pitchFamily="18" charset="-128"/>
                      <a:cs typeface="Yu Gothic" pitchFamily="34" charset="-120"/>
                    </a:rPr>
                    <a:t>事例企業演習</a:t>
                  </a:r>
                  <a:endParaRPr lang="en-US" sz="3200" b="1" dirty="0">
                    <a:ea typeface="UD デジタル 教科書体 NP-R" panose="02020400000000000000" pitchFamily="18" charset="-128"/>
                    <a:cs typeface="Yu Gothic" pitchFamily="34" charset="-120"/>
                  </a:endParaRPr>
                </a:p>
              </p:txBody>
            </p:sp>
          </p:grpSp>
          <p:sp>
            <p:nvSpPr>
              <p:cNvPr id="7" name="Accent">
                <a:extLst>
                  <a:ext uri="{FF2B5EF4-FFF2-40B4-BE49-F238E27FC236}">
                    <a16:creationId xmlns:a16="http://schemas.microsoft.com/office/drawing/2014/main" id="{3AFFF9A6-1CA8-50D0-A4C3-018DDAD24102}"/>
                  </a:ext>
                </a:extLst>
              </p:cNvPr>
              <p:cNvSpPr/>
              <p:nvPr/>
            </p:nvSpPr>
            <p:spPr>
              <a:xfrm>
                <a:off x="0" y="0"/>
                <a:ext cx="130672" cy="1108681"/>
              </a:xfrm>
              <a:prstGeom prst="rect">
                <a:avLst/>
              </a:prstGeom>
              <a:solidFill>
                <a:srgbClr val="0891B2"/>
              </a:solidFill>
              <a:ln>
                <a:noFill/>
              </a:ln>
            </p:spPr>
            <p:txBody>
              <a:bodyPr/>
              <a:lstStyle/>
              <a:p>
                <a:endParaRPr lang="ja-JP"/>
              </a:p>
            </p:txBody>
          </p:sp>
        </p:grpSp>
        <p:cxnSp>
          <p:nvCxnSpPr>
            <p:cNvPr id="5" name="Sep">
              <a:extLst>
                <a:ext uri="{FF2B5EF4-FFF2-40B4-BE49-F238E27FC236}">
                  <a16:creationId xmlns:a16="http://schemas.microsoft.com/office/drawing/2014/main" id="{A4A4D795-82EB-3C40-C360-71F0EC982A94}"/>
                </a:ext>
              </a:extLst>
            </p:cNvPr>
            <p:cNvCxnSpPr/>
            <p:nvPr/>
          </p:nvCxnSpPr>
          <p:spPr>
            <a:xfrm>
              <a:off x="0" y="1108526"/>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0312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3</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2</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複合危機とは</a:t>
            </a: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14</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480" y="1927923"/>
            <a:ext cx="11426559" cy="1862964"/>
          </a:xfrm>
          <a:prstGeom prst="rect">
            <a:avLst/>
          </a:prstGeom>
          <a:noFill/>
          <a:ln/>
        </p:spPr>
        <p:txBody>
          <a:bodyPr wrap="square" lIns="91440" tIns="45720" rIns="91440" bIns="45720" rtlCol="0" anchor="t">
            <a:normAutofit/>
          </a:bodyPr>
          <a:lstStyle/>
          <a:p>
            <a:pPr marL="0" indent="0" algn="l">
              <a:buNone/>
            </a:pPr>
            <a:r>
              <a:rPr lang="ja-JP"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複合危機（polycrisis）とは</a:t>
            </a:r>
          </a:p>
          <a:p>
            <a:pPr marL="0" indent="0" algn="l">
              <a:buNone/>
            </a:pPr>
            <a:endParaRPr lang="en-US" altLang="ja-JP" sz="28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800" dirty="0">
                <a:latin typeface="UD デジタル 教科書体 NP-R" panose="02020400000000000000" pitchFamily="18" charset="-128"/>
                <a:ea typeface="UD デジタル 教科書体 NP-R" panose="02020400000000000000" pitchFamily="18" charset="-128"/>
                <a:cs typeface="Yu Gothic" pitchFamily="34" charset="-120"/>
              </a:rPr>
              <a:t>複数の危機が同時並行的に発生し、相互に影響し合うことで個別危機の総和を超える影響をもたらす状態。</a:t>
            </a:r>
            <a:endParaRPr lang="en-US" altLang="ja-JP"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3" name="テキスト ボックス 2">
            <a:extLst>
              <a:ext uri="{FF2B5EF4-FFF2-40B4-BE49-F238E27FC236}">
                <a16:creationId xmlns:a16="http://schemas.microsoft.com/office/drawing/2014/main" id="{F71071A1-5541-E821-D2CD-1E4136535BC3}"/>
              </a:ext>
            </a:extLst>
          </p:cNvPr>
          <p:cNvSpPr txBox="1"/>
          <p:nvPr/>
        </p:nvSpPr>
        <p:spPr>
          <a:xfrm>
            <a:off x="1079784" y="3866346"/>
            <a:ext cx="10237146" cy="1938992"/>
          </a:xfrm>
          <a:prstGeom prst="rect">
            <a:avLst/>
          </a:prstGeom>
          <a:noFill/>
          <a:ln>
            <a:solidFill>
              <a:schemeClr val="accent2"/>
            </a:solidFill>
          </a:ln>
        </p:spPr>
        <p:txBody>
          <a:bodyPr wrap="square" rtlCol="0">
            <a:spAutoFit/>
          </a:bodyPr>
          <a:lstStyle/>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感染症の影響が消えきらない中・・・</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・国外の戦争によるエネルギー費・資材費増、調達困難での生産調整</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・人手確保のための賃上げ対応</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・自然災害への対応、輸送の遅れ</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・これら影響による取引先・仕入先の廃業</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rPr>
              <a:t>　　→すべてが事業遂行、ひいては収支に影響</a:t>
            </a:r>
            <a:endParaRPr lang="en-US" altLang="ja-JP" sz="2000" dirty="0">
              <a:solidFill>
                <a:srgbClr val="CC3300"/>
              </a:solidFill>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4" name="Content">
            <a:extLst>
              <a:ext uri="{FF2B5EF4-FFF2-40B4-BE49-F238E27FC236}">
                <a16:creationId xmlns:a16="http://schemas.microsoft.com/office/drawing/2014/main" id="{D3697C63-CE9D-8A8B-3199-5ABA8D9AAF1A}"/>
              </a:ext>
            </a:extLst>
          </p:cNvPr>
          <p:cNvSpPr/>
          <p:nvPr/>
        </p:nvSpPr>
        <p:spPr>
          <a:xfrm>
            <a:off x="539011" y="6083305"/>
            <a:ext cx="10433790" cy="590977"/>
          </a:xfrm>
          <a:prstGeom prst="rect">
            <a:avLst/>
          </a:prstGeom>
          <a:noFill/>
          <a:ln/>
        </p:spPr>
        <p:txBody>
          <a:bodyPr wrap="square" lIns="91440" tIns="45720" rIns="91440" bIns="45720" rtlCol="0" anchor="t">
            <a:normAutofit/>
          </a:bodyPr>
          <a:lstStyle/>
          <a:p>
            <a:pPr marL="0" indent="0" algn="l">
              <a:buNone/>
            </a:pPr>
            <a:r>
              <a:rPr lang="ja-JP" altLang="en-US" sz="2800" dirty="0">
                <a:latin typeface="UD デジタル 教科書体 NP-R" panose="02020400000000000000" pitchFamily="18" charset="-128"/>
                <a:ea typeface="UD デジタル 教科書体 NP-R" panose="02020400000000000000" pitchFamily="18" charset="-128"/>
                <a:cs typeface="Yu Gothic" pitchFamily="34" charset="-120"/>
              </a:rPr>
              <a:t>中小企業はまさに複合危機の中にある。</a:t>
            </a:r>
          </a:p>
          <a:p>
            <a:pPr marL="0" indent="0" algn="l">
              <a:buNone/>
            </a:pPr>
            <a:endParaRPr lang="en-US" altLang="ja-JP" sz="28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4</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2</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ea typeface="UD デジタル 教科書体 NP-R" panose="02020400000000000000" pitchFamily="18" charset="-128"/>
                <a:cs typeface="Yu Gothic" pitchFamily="34" charset="-120"/>
              </a:rPr>
              <a:t>複合危機が</a:t>
            </a:r>
            <a:r>
              <a:rPr lang="zh-TW" altLang="en-US" sz="3200" b="1" dirty="0">
                <a:ea typeface="UD デジタル 教科書体 NP-R" panose="02020400000000000000" pitchFamily="18" charset="-128"/>
                <a:cs typeface="Yu Gothic" pitchFamily="34" charset="-120"/>
              </a:rPr>
              <a:t>小規模事業者</a:t>
            </a:r>
            <a:r>
              <a:rPr lang="en-US" sz="3200" b="1" dirty="0" err="1">
                <a:ea typeface="UD デジタル 教科書体 NP-R" panose="02020400000000000000" pitchFamily="18" charset="-128"/>
                <a:cs typeface="Yu Gothic" pitchFamily="34" charset="-120"/>
              </a:rPr>
              <a:t>に与える影響</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15</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0520" y="1618964"/>
            <a:ext cx="11370000" cy="3700000"/>
          </a:xfrm>
          <a:prstGeom prst="rect">
            <a:avLst/>
          </a:prstGeom>
          <a:noFill/>
          <a:ln/>
        </p:spPr>
        <p:txBody>
          <a:bodyPr wrap="square" lIns="91440" tIns="45720" rIns="91440" bIns="45720" rtlCol="0" anchor="t">
            <a:normAutofit/>
          </a:bodyPr>
          <a:lstStyle/>
          <a:p>
            <a:pPr marL="0" indent="0" algn="l">
              <a:buNone/>
            </a:pPr>
            <a:r>
              <a:rPr lang="ja-JP"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これらの事態は</a:t>
            </a:r>
            <a:r>
              <a:rPr lang="zh-TW"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に特に深刻</a:t>
            </a:r>
            <a:endParaRPr lang="en-US" altLang="ja-JP"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457200" indent="-457200">
              <a:buChar char="•"/>
            </a:pPr>
            <a:r>
              <a:rPr lang="ja-JP" altLang="en-US" sz="2800" dirty="0">
                <a:latin typeface="UD デジタル 教科書体 NP-R" panose="02020400000000000000" pitchFamily="18" charset="-128"/>
                <a:ea typeface="UD デジタル 教科書体 NP-R" panose="02020400000000000000" pitchFamily="18" charset="-128"/>
                <a:cs typeface="Yu Gothic" pitchFamily="34" charset="-120"/>
              </a:rPr>
              <a:t>主に社長が一人で決定・実行（体は一つしかない）</a:t>
            </a:r>
          </a:p>
          <a:p>
            <a:pPr marL="457200" indent="-457200">
              <a:buChar char="•"/>
            </a:pPr>
            <a:r>
              <a:rPr lang="ja-JP" altLang="en-US" sz="2800" dirty="0">
                <a:latin typeface="UD デジタル 教科書体 NP-R" panose="02020400000000000000" pitchFamily="18" charset="-128"/>
                <a:ea typeface="UD デジタル 教科書体 NP-R" panose="02020400000000000000" pitchFamily="18" charset="-128"/>
                <a:cs typeface="Yu Gothic" pitchFamily="34" charset="-120"/>
              </a:rPr>
              <a:t>財務のクッションが薄い（損益分岐点比率 89.5%）</a:t>
            </a:r>
          </a:p>
          <a:p>
            <a:endParaRPr lang="ja-JP" sz="1600" dirty="0">
              <a:ea typeface="UD デジタル 教科書体 NP-R" panose="02020400000000000000" pitchFamily="18" charset="-128"/>
            </a:endParaRPr>
          </a:p>
          <a:p>
            <a:pPr marL="0" indent="0" algn="l">
              <a:buNone/>
            </a:pPr>
            <a:r>
              <a:rPr lang="ja-JP" altLang="en-US" sz="2800" dirty="0">
                <a:latin typeface="UD デジタル 教科書体 NP-R" panose="02020400000000000000" pitchFamily="18" charset="-128"/>
                <a:ea typeface="UD デジタル 教科書体 NP-R" panose="02020400000000000000" pitchFamily="18" charset="-128"/>
                <a:cs typeface="Yu Gothic" pitchFamily="34" charset="-120"/>
              </a:rPr>
              <a:t>　コスト上昇分の価格転嫁率：53.5%（中小企業白書）</a:t>
            </a:r>
          </a:p>
          <a:p>
            <a:pPr marL="0" indent="0" algn="l">
              <a:buNone/>
            </a:pPr>
            <a:r>
              <a:rPr lang="ja-JP" altLang="en-US" sz="2800" b="1" dirty="0">
                <a:solidFill>
                  <a:srgbClr val="CC0000"/>
                </a:solidFill>
                <a:latin typeface="UD デジタル 教科書体 NP-R" panose="02020400000000000000" pitchFamily="18" charset="-128"/>
                <a:ea typeface="UD デジタル 教科書体 NP-R" panose="02020400000000000000" pitchFamily="18" charset="-128"/>
                <a:cs typeface="Yu Gothic" pitchFamily="34" charset="-120"/>
              </a:rPr>
              <a:t>　→ 何もしなければ数年後に経営が急速に悪化するリスク</a:t>
            </a:r>
          </a:p>
        </p:txBody>
      </p:sp>
      <p:sp>
        <p:nvSpPr>
          <p:cNvPr id="97" name="KeyPoint"/>
          <p:cNvSpPr/>
          <p:nvPr/>
        </p:nvSpPr>
        <p:spPr>
          <a:xfrm>
            <a:off x="411480" y="5100000"/>
            <a:ext cx="11370000" cy="1200000"/>
          </a:xfrm>
          <a:prstGeom prst="rect">
            <a:avLst/>
          </a:prstGeom>
          <a:solidFill>
            <a:srgbClr val="E0F7FA"/>
          </a:solidFill>
          <a:ln w="25400">
            <a:solidFill>
              <a:srgbClr val="0891B2"/>
            </a:solidFill>
          </a:ln>
        </p:spPr>
        <p:txBody>
          <a:bodyPr wrap="square" lIns="228600" tIns="91440" rIns="228600" bIns="91440" rtlCol="0" anchor="ctr">
            <a:normAutofit/>
          </a:bodyPr>
          <a:lstStyle/>
          <a:p>
            <a:pPr marL="0" indent="0" algn="ctr">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利益の圧迫は</a:t>
            </a:r>
            <a:r>
              <a:rPr lang="zh-TW"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ほど深刻 ─ 早期に手を打つことが必要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5</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2</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a:ea typeface="UD デジタル 教科書体 NP-R" panose="02020400000000000000" pitchFamily="18" charset="-128"/>
                <a:cs typeface="Yu Gothic" pitchFamily="34" charset="-120"/>
              </a:rPr>
              <a:t>5年後の財務シミュレーション</a:t>
            </a: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15</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480" y="1219999"/>
            <a:ext cx="11370000" cy="2299945"/>
          </a:xfrm>
          <a:prstGeom prst="rect">
            <a:avLst/>
          </a:prstGeom>
          <a:noFill/>
          <a:ln/>
        </p:spPr>
        <p:txBody>
          <a:bodyPr wrap="square" lIns="91440" tIns="45720" rIns="91440" bIns="45720" rtlCol="0" anchor="t">
            <a:normAutofit/>
          </a:bodyPr>
          <a:lstStyle/>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前提：従業員15名・売上高2億円の金属加工業</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売上高：現状維持</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原材料費・外注費等：</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5</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年で</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10%</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上昇</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人件費・固定費：</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5</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年で</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7.5</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％上昇</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価格転嫁率：</a:t>
            </a:r>
            <a:r>
              <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rPr>
              <a:t>53.5%</a:t>
            </a:r>
          </a:p>
        </p:txBody>
      </p:sp>
      <p:sp>
        <p:nvSpPr>
          <p:cNvPr id="88" name="Box"/>
          <p:cNvSpPr/>
          <p:nvPr/>
        </p:nvSpPr>
        <p:spPr>
          <a:xfrm>
            <a:off x="1281699" y="3923127"/>
            <a:ext cx="3993372" cy="2802138"/>
          </a:xfrm>
          <a:prstGeom prst="rect">
            <a:avLst/>
          </a:prstGeom>
          <a:solidFill>
            <a:srgbClr val="EBF5FF"/>
          </a:solidFill>
          <a:ln>
            <a:noFill/>
          </a:ln>
        </p:spPr>
        <p:txBody>
          <a:bodyPr wrap="square" lIns="182880" tIns="137160" rIns="182880" bIns="91440" rtlCol="0" anchor="t">
            <a:normAutofit/>
          </a:bodyPr>
          <a:lstStyle/>
          <a:p>
            <a:pPr marL="0" indent="0" algn="l">
              <a:buNone/>
            </a:pPr>
            <a:r>
              <a:rPr lang="ja-JP" altLang="en-US" sz="2400" b="1" dirty="0">
                <a:solidFill>
                  <a:srgbClr val="052679"/>
                </a:solidFill>
                <a:latin typeface="UD デジタル 教科書体 NP-R" panose="02020400000000000000" pitchFamily="18" charset="-128"/>
                <a:ea typeface="UD デジタル 教科書体 NP-R" panose="02020400000000000000" pitchFamily="18" charset="-128"/>
                <a:cs typeface="Yu Gothic" pitchFamily="34" charset="-120"/>
              </a:rPr>
              <a:t>現在</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売上高：２億円</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変動費：1.2億円</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固定費：0.72億円</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営業利益：840万円</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r>
              <a:rPr lang="ja-JP" altLang="en-US" sz="1600" dirty="0">
                <a:latin typeface="UD デジタル 教科書体 NP-R" panose="02020400000000000000" pitchFamily="18" charset="-128"/>
                <a:ea typeface="UD デジタル 教科書体 NP-R" panose="02020400000000000000" pitchFamily="18" charset="-128"/>
                <a:cs typeface="Yu Gothic" pitchFamily="34" charset="-120"/>
              </a:rPr>
              <a:t>（損益分岐点比率89.5%）</a:t>
            </a:r>
          </a:p>
          <a:p>
            <a:pPr marL="0" indent="0" algn="l">
              <a:buNone/>
            </a:pPr>
            <a:endPar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3" name="Content"/>
          <p:cNvSpPr/>
          <p:nvPr/>
        </p:nvSpPr>
        <p:spPr>
          <a:xfrm>
            <a:off x="5246241" y="4874196"/>
            <a:ext cx="700000" cy="900000"/>
          </a:xfrm>
          <a:prstGeom prst="rect">
            <a:avLst/>
          </a:prstGeom>
          <a:noFill/>
          <a:ln/>
        </p:spPr>
        <p:txBody>
          <a:bodyPr wrap="square" lIns="91440" tIns="45720" rIns="91440" bIns="45720" rtlCol="0" anchor="ctr">
            <a:normAutofit/>
          </a:bodyPr>
          <a:lstStyle/>
          <a:p>
            <a:pPr marL="0" indent="0" algn="ctr">
              <a:buNone/>
            </a:pPr>
            <a:r>
              <a:rPr lang="ja-JP" altLang="en-US" sz="4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a:t>
            </a:r>
          </a:p>
        </p:txBody>
      </p:sp>
      <p:sp>
        <p:nvSpPr>
          <p:cNvPr id="4" name="Box"/>
          <p:cNvSpPr/>
          <p:nvPr/>
        </p:nvSpPr>
        <p:spPr>
          <a:xfrm>
            <a:off x="5970219" y="3923127"/>
            <a:ext cx="3993372" cy="2802138"/>
          </a:xfrm>
          <a:prstGeom prst="rect">
            <a:avLst/>
          </a:prstGeom>
          <a:solidFill>
            <a:srgbClr val="FFF3CD"/>
          </a:solidFill>
          <a:ln>
            <a:noFill/>
          </a:ln>
        </p:spPr>
        <p:txBody>
          <a:bodyPr wrap="square" lIns="182880" tIns="137160" rIns="182880" bIns="91440" rtlCol="0" anchor="t">
            <a:normAutofit/>
          </a:bodyPr>
          <a:lstStyle/>
          <a:p>
            <a:pPr marL="0" indent="0" algn="l">
              <a:buNone/>
            </a:pPr>
            <a:r>
              <a:rPr lang="ja-JP" altLang="en-US" sz="2400" b="1" dirty="0">
                <a:solidFill>
                  <a:srgbClr val="B8860B"/>
                </a:solidFill>
                <a:latin typeface="UD デジタル 教科書体 NP-R" panose="02020400000000000000" pitchFamily="18" charset="-128"/>
                <a:ea typeface="UD デジタル 教科書体 NP-R" panose="02020400000000000000" pitchFamily="18" charset="-128"/>
                <a:cs typeface="Yu Gothic" pitchFamily="34" charset="-120"/>
              </a:rPr>
              <a:t>5年後</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売上高：2.09億円</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変動費：1.32億円</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固定費：0.77億円</a:t>
            </a:r>
          </a:p>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営業利益：</a:t>
            </a:r>
            <a:r>
              <a:rPr lang="ja-JP" altLang="en-US" sz="2400" b="1" dirty="0">
                <a:latin typeface="UD デジタル 教科書体 NP-R" panose="02020400000000000000" pitchFamily="18" charset="-128"/>
                <a:ea typeface="UD デジタル 教科書体 NP-R" panose="02020400000000000000" pitchFamily="18" charset="-128"/>
                <a:cs typeface="Yu Gothic" pitchFamily="34" charset="-120"/>
              </a:rPr>
              <a:t>32万円</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 </a:t>
            </a:r>
          </a:p>
        </p:txBody>
      </p:sp>
      <p:sp>
        <p:nvSpPr>
          <p:cNvPr id="8" name="テキスト ボックス 7">
            <a:extLst>
              <a:ext uri="{FF2B5EF4-FFF2-40B4-BE49-F238E27FC236}">
                <a16:creationId xmlns:a16="http://schemas.microsoft.com/office/drawing/2014/main" id="{4133031E-D66D-9023-61CC-F89667789E40}"/>
              </a:ext>
            </a:extLst>
          </p:cNvPr>
          <p:cNvSpPr txBox="1"/>
          <p:nvPr/>
        </p:nvSpPr>
        <p:spPr>
          <a:xfrm>
            <a:off x="9995901" y="4807004"/>
            <a:ext cx="1828800" cy="830997"/>
          </a:xfrm>
          <a:prstGeom prst="rect">
            <a:avLst/>
          </a:prstGeom>
          <a:noFill/>
        </p:spPr>
        <p:txBody>
          <a:bodyPr wrap="square" rtlCol="0">
            <a:spAutoFit/>
          </a:bodyPr>
          <a:lstStyle/>
          <a:p>
            <a:r>
              <a:rPr kumimoji="1" lang="ja-JP" altLang="en-US" sz="1600" dirty="0">
                <a:solidFill>
                  <a:srgbClr val="FF0000"/>
                </a:solidFill>
                <a:latin typeface="UD デジタル 教科書体 NP-R" panose="02020400000000000000" pitchFamily="18" charset="-128"/>
                <a:ea typeface="UD デジタル 教科書体 NP-R" panose="02020400000000000000" pitchFamily="18" charset="-128"/>
              </a:rPr>
              <a:t>売上高は価格転嫁により上昇も、利益は大幅減</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6</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zh-TW" altLang="en-US" sz="3200" b="1" dirty="0">
                <a:ea typeface="UD デジタル 教科書体 NP-R" panose="02020400000000000000" pitchFamily="18" charset="-128"/>
                <a:cs typeface="Yu Gothic" pitchFamily="34" charset="-120"/>
              </a:rPr>
              <a:t>小規模事業者</a:t>
            </a:r>
            <a:r>
              <a:rPr lang="ja-JP" altLang="en-US" sz="3200" b="1" dirty="0">
                <a:ea typeface="UD デジタル 教科書体 NP-R" panose="02020400000000000000" pitchFamily="18" charset="-128"/>
                <a:cs typeface="Yu Gothic" pitchFamily="34" charset="-120"/>
              </a:rPr>
              <a:t>の実態</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16</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1" name="Tagline"/>
          <p:cNvSpPr/>
          <p:nvPr/>
        </p:nvSpPr>
        <p:spPr>
          <a:xfrm>
            <a:off x="0" y="2217362"/>
            <a:ext cx="12192000" cy="2934382"/>
          </a:xfrm>
          <a:prstGeom prst="rect">
            <a:avLst/>
          </a:prstGeom>
          <a:noFill/>
          <a:ln/>
        </p:spPr>
        <p:txBody>
          <a:bodyPr wrap="square" lIns="0" tIns="0" rIns="0" bIns="0" rtlCol="0" anchor="ctr"/>
          <a:lstStyle/>
          <a:p>
            <a:pPr marL="0" indent="0" algn="ctr">
              <a:buNone/>
            </a:pPr>
            <a:r>
              <a:rPr lang="zh-TW"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は厳しい環境にある。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これを乗り越えるための事業拡大に入る前に、</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ctr">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まず</a:t>
            </a:r>
            <a:r>
              <a:rPr lang="zh-TW"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とはどのような存在かを理解する。</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7</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zh-TW" altLang="en-US" sz="3200" b="1" dirty="0">
                <a:ea typeface="UD デジタル 教科書体 NP-R" panose="02020400000000000000" pitchFamily="18" charset="-128"/>
                <a:cs typeface="Yu Gothic" pitchFamily="34" charset="-120"/>
              </a:rPr>
              <a:t>小規模事業者</a:t>
            </a:r>
            <a:r>
              <a:rPr lang="en-US" sz="3200" b="1" dirty="0" err="1">
                <a:ea typeface="UD デジタル 教科書体 NP-R" panose="02020400000000000000" pitchFamily="18" charset="-128"/>
                <a:cs typeface="Yu Gothic" pitchFamily="34" charset="-120"/>
              </a:rPr>
              <a:t>の経営</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16</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971919" y="1766982"/>
            <a:ext cx="10079539" cy="1518161"/>
          </a:xfrm>
          <a:prstGeom prst="rect">
            <a:avLst/>
          </a:prstGeom>
          <a:noFill/>
          <a:ln/>
        </p:spPr>
        <p:txBody>
          <a:bodyPr wrap="square" lIns="91440" tIns="45720" rIns="91440" bIns="45720" rtlCol="0" anchor="t">
            <a:normAutofit/>
          </a:bodyPr>
          <a:lstStyle/>
          <a:p>
            <a:pPr marL="0" indent="0" algn="l">
              <a:buNone/>
            </a:pPr>
            <a:r>
              <a:rPr lang="zh-TW"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8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の経営サイクル</a:t>
            </a:r>
          </a:p>
          <a:p>
            <a:pPr marL="457200" indent="-457200">
              <a:buChar char="•"/>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設立時に目的を定め → 目標設定 → 日々の経営</a:t>
            </a:r>
          </a:p>
          <a:p>
            <a:pPr marL="457200" indent="-457200">
              <a:buChar char="•"/>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会計年度が終わって目標を達成していると喜び、未達だと反省</a:t>
            </a:r>
            <a:endParaRPr lang="en-US" altLang="ja-JP" sz="2400" dirty="0">
              <a:latin typeface="UD デジタル 教科書体 NP-R" panose="02020400000000000000" pitchFamily="18" charset="-128"/>
              <a:ea typeface="UD デジタル 教科書体 NP-R" panose="02020400000000000000" pitchFamily="18" charset="-128"/>
              <a:cs typeface="Yu Gothic" pitchFamily="34" charset="-120"/>
            </a:endParaRPr>
          </a:p>
        </p:txBody>
      </p:sp>
      <p:sp>
        <p:nvSpPr>
          <p:cNvPr id="97" name="KeyPoint"/>
          <p:cNvSpPr/>
          <p:nvPr/>
        </p:nvSpPr>
        <p:spPr>
          <a:xfrm>
            <a:off x="411000" y="3233812"/>
            <a:ext cx="11370000" cy="1200000"/>
          </a:xfrm>
          <a:prstGeom prst="rect">
            <a:avLst/>
          </a:prstGeom>
          <a:solidFill>
            <a:srgbClr val="E0F7FA"/>
          </a:solidFill>
          <a:ln w="25400">
            <a:solidFill>
              <a:srgbClr val="0891B2"/>
            </a:solidFill>
          </a:ln>
        </p:spPr>
        <p:txBody>
          <a:bodyPr wrap="square" lIns="228600" tIns="91440" rIns="228600" bIns="91440" rtlCol="0" anchor="ctr">
            <a:normAutofit/>
          </a:bodyPr>
          <a:lstStyle/>
          <a:p>
            <a:pPr marL="0" indent="0">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真面目に経営も、計画→実行→確認→改善のサイクルは弱い</a:t>
            </a:r>
            <a:endParaRPr lang="en-US" altLang="ja-JP"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buNone/>
            </a:pP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　　目線は比較的短距離</a:t>
            </a:r>
            <a:r>
              <a:rPr lang="en-US" altLang="ja-JP"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来週や来月</a:t>
            </a:r>
            <a:r>
              <a:rPr lang="en-US" altLang="ja-JP"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a:t>
            </a:r>
            <a:r>
              <a:rPr lang="ja-JP" altLang="en-US" sz="22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にあり、将来に目が向きづらい。</a:t>
            </a:r>
          </a:p>
        </p:txBody>
      </p:sp>
      <p:sp>
        <p:nvSpPr>
          <p:cNvPr id="4" name="Content">
            <a:extLst>
              <a:ext uri="{FF2B5EF4-FFF2-40B4-BE49-F238E27FC236}">
                <a16:creationId xmlns:a16="http://schemas.microsoft.com/office/drawing/2014/main" id="{09BE2463-1649-CAFB-AD7E-43FBB1360655}"/>
              </a:ext>
            </a:extLst>
          </p:cNvPr>
          <p:cNvSpPr/>
          <p:nvPr/>
        </p:nvSpPr>
        <p:spPr>
          <a:xfrm>
            <a:off x="1056230" y="5091019"/>
            <a:ext cx="10079539" cy="1316599"/>
          </a:xfrm>
          <a:prstGeom prst="rect">
            <a:avLst/>
          </a:prstGeom>
          <a:noFill/>
          <a:ln/>
        </p:spPr>
        <p:txBody>
          <a:bodyPr wrap="square" lIns="91440" tIns="45720" rIns="91440" bIns="45720" rtlCol="0" anchor="t">
            <a:normAutofit/>
          </a:bodyPr>
          <a:lstStyle/>
          <a:p>
            <a:pPr marL="0" indent="0" algn="l">
              <a:buNone/>
            </a:pPr>
            <a:r>
              <a:rPr lang="ja-JP" altLang="en-US" sz="2800" b="1" dirty="0">
                <a:solidFill>
                  <a:srgbClr val="CC0000"/>
                </a:solidFill>
                <a:latin typeface="UD デジタル 教科書体 NP-R" panose="02020400000000000000" pitchFamily="18" charset="-128"/>
                <a:ea typeface="UD デジタル 教科書体 NP-R" panose="02020400000000000000" pitchFamily="18" charset="-128"/>
                <a:cs typeface="Yu Gothic" pitchFamily="34" charset="-120"/>
              </a:rPr>
              <a:t>現在の厳しさ</a:t>
            </a:r>
          </a:p>
          <a:p>
            <a:pPr marL="457200" indent="-457200">
              <a:buChar char="•"/>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廃業も視野に、M&amp;Aも検討しながらも条件が合わない</a:t>
            </a:r>
          </a:p>
          <a:p>
            <a:pPr marL="457200" indent="-457200">
              <a:buChar char="•"/>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複合危機の中でもあきらめずに経営を続けている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12C6E-B774-23E6-8B7B-24EB5917D4F7}"/>
            </a:ext>
          </a:extLst>
        </p:cNvPr>
        <p:cNvGrpSpPr/>
        <p:nvPr/>
      </p:nvGrpSpPr>
      <p:grpSpPr>
        <a:xfrm>
          <a:off x="0" y="0"/>
          <a:ext cx="0" cy="0"/>
          <a:chOff x="0" y="0"/>
          <a:chExt cx="0" cy="0"/>
        </a:xfrm>
      </p:grpSpPr>
      <p:sp>
        <p:nvSpPr>
          <p:cNvPr id="2" name="SlideNum">
            <a:extLst>
              <a:ext uri="{FF2B5EF4-FFF2-40B4-BE49-F238E27FC236}">
                <a16:creationId xmlns:a16="http://schemas.microsoft.com/office/drawing/2014/main" id="{1CB178DB-6A88-3582-1256-53218125127A}"/>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8</a:t>
            </a:fld>
            <a:endParaRPr kumimoji="1" lang="ja-JP" altLang="en-US"/>
          </a:p>
        </p:txBody>
      </p:sp>
      <p:sp>
        <p:nvSpPr>
          <p:cNvPr id="7" name="HeaderBg">
            <a:extLst>
              <a:ext uri="{FF2B5EF4-FFF2-40B4-BE49-F238E27FC236}">
                <a16:creationId xmlns:a16="http://schemas.microsoft.com/office/drawing/2014/main" id="{8F5DD6BD-EC83-04D7-6BB4-E1EAB57FA03C}"/>
              </a:ext>
            </a:extLst>
          </p:cNvPr>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a:extLst>
              <a:ext uri="{FF2B5EF4-FFF2-40B4-BE49-F238E27FC236}">
                <a16:creationId xmlns:a16="http://schemas.microsoft.com/office/drawing/2014/main" id="{0480B36E-A98C-E49A-8D34-308DD68211D3}"/>
              </a:ext>
            </a:extLst>
          </p:cNvPr>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a:extLst>
              <a:ext uri="{FF2B5EF4-FFF2-40B4-BE49-F238E27FC236}">
                <a16:creationId xmlns:a16="http://schemas.microsoft.com/office/drawing/2014/main" id="{78993535-CA8B-B80A-43BD-98BDF8EB2728}"/>
              </a:ext>
            </a:extLst>
          </p:cNvPr>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p>
        </p:txBody>
      </p:sp>
      <p:sp>
        <p:nvSpPr>
          <p:cNvPr id="14" name="SlideTitle">
            <a:extLst>
              <a:ext uri="{FF2B5EF4-FFF2-40B4-BE49-F238E27FC236}">
                <a16:creationId xmlns:a16="http://schemas.microsoft.com/office/drawing/2014/main" id="{EDA6467A-3593-0281-FF14-1072B279F243}"/>
              </a:ext>
            </a:extLst>
          </p:cNvPr>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ea typeface="UD デジタル 教科書体 NP-R" panose="02020400000000000000" pitchFamily="18" charset="-128"/>
                <a:cs typeface="Yu Gothic" pitchFamily="34" charset="-120"/>
              </a:rPr>
              <a:t>経営環境：機会</a:t>
            </a:r>
            <a:r>
              <a:rPr lang="ja-JP" altLang="en-US" sz="3200" b="1" dirty="0">
                <a:ea typeface="UD デジタル 教科書体 NP-R" panose="02020400000000000000" pitchFamily="18" charset="-128"/>
                <a:cs typeface="Yu Gothic" pitchFamily="34" charset="-120"/>
              </a:rPr>
              <a:t>とリスク</a:t>
            </a:r>
            <a:endParaRPr lang="en-US" sz="3200" b="1" dirty="0">
              <a:ea typeface="UD デジタル 教科書体 NP-R" panose="02020400000000000000" pitchFamily="18" charset="-128"/>
              <a:cs typeface="Yu Gothic" pitchFamily="34" charset="-120"/>
            </a:endParaRPr>
          </a:p>
        </p:txBody>
      </p:sp>
      <p:sp>
        <p:nvSpPr>
          <p:cNvPr id="6" name="PageRef">
            <a:extLst>
              <a:ext uri="{FF2B5EF4-FFF2-40B4-BE49-F238E27FC236}">
                <a16:creationId xmlns:a16="http://schemas.microsoft.com/office/drawing/2014/main" id="{DE01A2DE-C6DF-555E-543C-7DF7FF156260}"/>
              </a:ext>
            </a:extLst>
          </p:cNvPr>
          <p:cNvSpPr txBox="1"/>
          <p:nvPr/>
        </p:nvSpPr>
        <p:spPr>
          <a:xfrm>
            <a:off x="10255045" y="739349"/>
            <a:ext cx="1917905"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16</a:t>
            </a:r>
            <a:r>
              <a:rPr kumimoji="1" lang="ja-JP" altLang="en-US" sz="1400" dirty="0">
                <a:latin typeface="UD デジタル 教科書体 NP-R" panose="02020400000000000000" pitchFamily="18" charset="-128"/>
                <a:ea typeface="UD デジタル 教科書体 NP-R" panose="02020400000000000000" pitchFamily="18" charset="-128"/>
              </a:rPr>
              <a:t>～</a:t>
            </a:r>
            <a:r>
              <a:rPr kumimoji="1" lang="en-US" altLang="ja-JP" sz="1400" dirty="0">
                <a:latin typeface="UD デジタル 教科書体 NP-R" panose="02020400000000000000" pitchFamily="18" charset="-128"/>
                <a:ea typeface="UD デジタル 教科書体 NP-R" panose="02020400000000000000" pitchFamily="18" charset="-128"/>
              </a:rPr>
              <a:t>17</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a:extLst>
              <a:ext uri="{FF2B5EF4-FFF2-40B4-BE49-F238E27FC236}">
                <a16:creationId xmlns:a16="http://schemas.microsoft.com/office/drawing/2014/main" id="{BC5D92B2-A4D8-0B68-FFEF-E77F5C433800}"/>
              </a:ext>
            </a:extLst>
          </p:cNvPr>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a:extLst>
              <a:ext uri="{FF2B5EF4-FFF2-40B4-BE49-F238E27FC236}">
                <a16:creationId xmlns:a16="http://schemas.microsoft.com/office/drawing/2014/main" id="{B012D1A7-5F3E-2BF2-9E25-0D2292A7E8F4}"/>
              </a:ext>
            </a:extLst>
          </p:cNvPr>
          <p:cNvSpPr/>
          <p:nvPr/>
        </p:nvSpPr>
        <p:spPr>
          <a:xfrm>
            <a:off x="411480" y="1444423"/>
            <a:ext cx="11370000" cy="500000"/>
          </a:xfrm>
          <a:prstGeom prst="rect">
            <a:avLst/>
          </a:prstGeom>
          <a:noFill/>
          <a:ln/>
        </p:spPr>
        <p:txBody>
          <a:bodyPr wrap="square" lIns="91440" tIns="45720" rIns="91440" bIns="45720" rtlCol="0" anchor="t">
            <a:normAutofit/>
          </a:bodyPr>
          <a:lstStyle/>
          <a:p>
            <a:pPr marL="0" indent="0" algn="l">
              <a:buNone/>
            </a:pP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複合危機の中にも、</a:t>
            </a:r>
            <a:r>
              <a:rPr lang="zh-TW"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にとっての機会は存在する</a:t>
            </a:r>
          </a:p>
        </p:txBody>
      </p:sp>
      <p:sp>
        <p:nvSpPr>
          <p:cNvPr id="88" name="Box">
            <a:extLst>
              <a:ext uri="{FF2B5EF4-FFF2-40B4-BE49-F238E27FC236}">
                <a16:creationId xmlns:a16="http://schemas.microsoft.com/office/drawing/2014/main" id="{77DADCD9-CC57-70B6-8474-4D3B3C2FEAAB}"/>
              </a:ext>
            </a:extLst>
          </p:cNvPr>
          <p:cNvSpPr/>
          <p:nvPr/>
        </p:nvSpPr>
        <p:spPr>
          <a:xfrm>
            <a:off x="411480" y="2076268"/>
            <a:ext cx="3550000" cy="2135128"/>
          </a:xfrm>
          <a:prstGeom prst="rect">
            <a:avLst/>
          </a:prstGeom>
          <a:solidFill>
            <a:srgbClr val="E8F4FD"/>
          </a:solidFill>
          <a:ln>
            <a:noFill/>
          </a:ln>
        </p:spPr>
        <p:txBody>
          <a:bodyPr wrap="square" lIns="182880" tIns="137160" rIns="182880" bIns="91440" rtlCol="0" anchor="t">
            <a:normAutofit/>
          </a:bodyPr>
          <a:lstStyle/>
          <a:p>
            <a:pPr marL="0" indent="0" algn="l">
              <a:buNone/>
            </a:pPr>
            <a:r>
              <a:rPr lang="ja-JP" altLang="en-US" sz="2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01　活躍の場</a:t>
            </a:r>
            <a:endParaRPr lang="en-US" altLang="ja-JP" sz="2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混とんとした状況では意思決定が速く、工夫しやすい</a:t>
            </a:r>
            <a:r>
              <a:rPr lang="zh-TW" altLang="en-US" sz="20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の方が有利。</a:t>
            </a:r>
          </a:p>
        </p:txBody>
      </p:sp>
      <p:sp>
        <p:nvSpPr>
          <p:cNvPr id="3" name="Box">
            <a:extLst>
              <a:ext uri="{FF2B5EF4-FFF2-40B4-BE49-F238E27FC236}">
                <a16:creationId xmlns:a16="http://schemas.microsoft.com/office/drawing/2014/main" id="{8CB44A69-465F-E7C6-1599-29A65ED5EAC1}"/>
              </a:ext>
            </a:extLst>
          </p:cNvPr>
          <p:cNvSpPr/>
          <p:nvPr/>
        </p:nvSpPr>
        <p:spPr>
          <a:xfrm>
            <a:off x="4091480" y="2076268"/>
            <a:ext cx="3550000" cy="2135128"/>
          </a:xfrm>
          <a:prstGeom prst="rect">
            <a:avLst/>
          </a:prstGeom>
          <a:solidFill>
            <a:srgbClr val="E8F4FD"/>
          </a:solidFill>
          <a:ln>
            <a:noFill/>
          </a:ln>
        </p:spPr>
        <p:txBody>
          <a:bodyPr wrap="square" lIns="182880" tIns="137160" rIns="182880" bIns="91440" rtlCol="0" anchor="t">
            <a:normAutofit/>
          </a:bodyPr>
          <a:lstStyle/>
          <a:p>
            <a:pPr marL="0" indent="0" algn="l">
              <a:buNone/>
            </a:pPr>
            <a:r>
              <a:rPr lang="ja-JP" altLang="en-US" sz="2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02　積極財政</a:t>
            </a:r>
            <a:endParaRPr lang="en-US" altLang="ja-JP" sz="2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現政権の積極財政により補助金・政策支援が拡充される可能性。</a:t>
            </a:r>
          </a:p>
        </p:txBody>
      </p:sp>
      <p:sp>
        <p:nvSpPr>
          <p:cNvPr id="4" name="Box">
            <a:extLst>
              <a:ext uri="{FF2B5EF4-FFF2-40B4-BE49-F238E27FC236}">
                <a16:creationId xmlns:a16="http://schemas.microsoft.com/office/drawing/2014/main" id="{BC1FB812-A933-EEFB-C476-095A0B03514C}"/>
              </a:ext>
            </a:extLst>
          </p:cNvPr>
          <p:cNvSpPr/>
          <p:nvPr/>
        </p:nvSpPr>
        <p:spPr>
          <a:xfrm>
            <a:off x="7771480" y="2076267"/>
            <a:ext cx="3550000" cy="2135128"/>
          </a:xfrm>
          <a:prstGeom prst="rect">
            <a:avLst/>
          </a:prstGeom>
          <a:solidFill>
            <a:srgbClr val="E8F4FD"/>
          </a:solidFill>
          <a:ln>
            <a:noFill/>
          </a:ln>
        </p:spPr>
        <p:txBody>
          <a:bodyPr wrap="square" lIns="182880" tIns="137160" rIns="182880" bIns="91440" rtlCol="0" anchor="t">
            <a:normAutofit/>
          </a:bodyPr>
          <a:lstStyle/>
          <a:p>
            <a:pPr marL="0" indent="0" algn="l">
              <a:buNone/>
            </a:pPr>
            <a:r>
              <a:rPr lang="ja-JP" altLang="en-US" sz="2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03　コストパフォーマンス</a:t>
            </a:r>
            <a:endParaRPr lang="en-US" altLang="ja-JP" sz="2000"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良いものであれば低価格が好まれる時代。品質・機能を大切にしてきた</a:t>
            </a:r>
            <a:r>
              <a:rPr lang="zh-TW" altLang="en-US" sz="20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にとってチャンス。</a:t>
            </a:r>
          </a:p>
        </p:txBody>
      </p:sp>
      <p:sp>
        <p:nvSpPr>
          <p:cNvPr id="5" name="Box">
            <a:extLst>
              <a:ext uri="{FF2B5EF4-FFF2-40B4-BE49-F238E27FC236}">
                <a16:creationId xmlns:a16="http://schemas.microsoft.com/office/drawing/2014/main" id="{A2BA4A9A-BF18-6220-3FBA-A4B110FF6804}"/>
              </a:ext>
            </a:extLst>
          </p:cNvPr>
          <p:cNvSpPr/>
          <p:nvPr/>
        </p:nvSpPr>
        <p:spPr>
          <a:xfrm>
            <a:off x="411480" y="4660490"/>
            <a:ext cx="10910000" cy="1401954"/>
          </a:xfrm>
          <a:prstGeom prst="rect">
            <a:avLst/>
          </a:prstGeom>
          <a:solidFill>
            <a:srgbClr val="B7F7CF"/>
          </a:solidFill>
          <a:ln>
            <a:noFill/>
          </a:ln>
        </p:spPr>
        <p:txBody>
          <a:bodyPr wrap="square" lIns="182880" tIns="137160" rIns="182880" bIns="91440" rtlCol="0" anchor="t">
            <a:normAutofit fontScale="92500" lnSpcReduction="10000"/>
          </a:bodyPr>
          <a:lstStyle/>
          <a:p>
            <a:pPr marL="0" indent="0" algn="l">
              <a:buNone/>
            </a:pPr>
            <a:r>
              <a:rPr lang="ja-JP" altLang="en-US"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rPr>
              <a:t>0４　</a:t>
            </a:r>
            <a:r>
              <a:rPr lang="en-US" altLang="ja-JP"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rPr>
              <a:t>AI</a:t>
            </a:r>
            <a:r>
              <a:rPr lang="ja-JP" altLang="en-US"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rPr>
              <a:t>の進歩</a:t>
            </a:r>
            <a:endParaRPr lang="en-US" altLang="ja-JP"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意思決定に必要な情報や改善の手段は</a:t>
            </a:r>
            <a:r>
              <a:rPr lang="en-US" altLang="ja-JP" sz="2200" dirty="0">
                <a:latin typeface="UD デジタル 教科書体 NP-R" panose="02020400000000000000" pitchFamily="18" charset="-128"/>
                <a:ea typeface="UD デジタル 教科書体 NP-R" panose="02020400000000000000" pitchFamily="18" charset="-128"/>
                <a:cs typeface="Yu Gothic" pitchFamily="34" charset="-120"/>
              </a:rPr>
              <a:t>AI</a:t>
            </a:r>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を通してすぐに手に入る。</a:t>
            </a:r>
            <a:endParaRPr lang="en-US" altLang="ja-JP" sz="2200" dirty="0">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ja-JP" altLang="en-US" sz="2200" dirty="0">
                <a:latin typeface="UD デジタル 教科書体 NP-R" panose="02020400000000000000" pitchFamily="18" charset="-128"/>
                <a:ea typeface="UD デジタル 教科書体 NP-R" panose="02020400000000000000" pitchFamily="18" charset="-128"/>
                <a:cs typeface="Yu Gothic" pitchFamily="34" charset="-120"/>
              </a:rPr>
              <a:t>実行力さえあれば、様々な改善がこれまでにないスピードで可能になる。</a:t>
            </a:r>
          </a:p>
        </p:txBody>
      </p:sp>
    </p:spTree>
    <p:extLst>
      <p:ext uri="{BB962C8B-B14F-4D97-AF65-F5344CB8AC3E}">
        <p14:creationId xmlns:p14="http://schemas.microsoft.com/office/powerpoint/2010/main" val="2893228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Num">
            <a:extLst>
              <a:ext uri="{FF2B5EF4-FFF2-40B4-BE49-F238E27FC236}">
                <a16:creationId xmlns:a16="http://schemas.microsoft.com/office/drawing/2014/main" id="{00000000-0000-0000-0000-000000000001}"/>
              </a:ext>
            </a:extLst>
          </p:cNvPr>
          <p:cNvSpPr>
            <a:spLocks noGrp="1"/>
          </p:cNvSpPr>
          <p:nvPr>
            <p:ph type="sldNum" sz="quarter" idx="12"/>
          </p:nvPr>
        </p:nvSpPr>
        <p:spPr>
          <a:xfrm>
            <a:off x="331304" y="6460623"/>
            <a:ext cx="877210" cy="427318"/>
          </a:xfrm>
        </p:spPr>
        <p:txBody>
          <a:bodyPr/>
          <a:lstStyle/>
          <a:p>
            <a:fld id="{01A22C86-6C02-4E36-84E0-4B3465A87AC2}" type="slidenum">
              <a:rPr kumimoji="1" lang="ja-JP" altLang="en-US" smtClean="0"/>
              <a:t>9</a:t>
            </a:fld>
            <a:endParaRPr kumimoji="1" lang="ja-JP" altLang="en-US"/>
          </a:p>
        </p:txBody>
      </p:sp>
      <p:sp>
        <p:nvSpPr>
          <p:cNvPr id="7" name="HeaderBg"/>
          <p:cNvSpPr/>
          <p:nvPr/>
        </p:nvSpPr>
        <p:spPr>
          <a:xfrm>
            <a:off x="0" y="0"/>
            <a:ext cx="12192000" cy="1108681"/>
          </a:xfrm>
          <a:prstGeom prst="rect">
            <a:avLst/>
          </a:prstGeom>
          <a:solidFill>
            <a:srgbClr val="F8FAFC"/>
          </a:solidFill>
          <a:ln w="12700">
            <a:solidFill>
              <a:srgbClr val="F8FAFC"/>
            </a:solidFill>
          </a:ln>
        </p:spPr>
        <p:txBody>
          <a:bodyPr/>
          <a:lstStyle/>
          <a:p>
            <a:endParaRPr lang="ja-JP"/>
          </a:p>
        </p:txBody>
      </p:sp>
      <p:sp>
        <p:nvSpPr>
          <p:cNvPr id="12" name="Accent"/>
          <p:cNvSpPr/>
          <p:nvPr/>
        </p:nvSpPr>
        <p:spPr>
          <a:xfrm>
            <a:off x="0" y="0"/>
            <a:ext cx="130672" cy="1108681"/>
          </a:xfrm>
          <a:prstGeom prst="rect">
            <a:avLst/>
          </a:prstGeom>
          <a:solidFill>
            <a:srgbClr val="0891B2"/>
          </a:solidFill>
          <a:ln>
            <a:noFill/>
          </a:ln>
        </p:spPr>
        <p:txBody>
          <a:bodyPr/>
          <a:lstStyle/>
          <a:p>
            <a:endParaRPr lang="ja-JP"/>
          </a:p>
        </p:txBody>
      </p:sp>
      <p:sp>
        <p:nvSpPr>
          <p:cNvPr id="13" name="SectionLabel"/>
          <p:cNvSpPr/>
          <p:nvPr/>
        </p:nvSpPr>
        <p:spPr>
          <a:xfrm>
            <a:off x="411480" y="229100"/>
            <a:ext cx="3654650" cy="293839"/>
          </a:xfrm>
          <a:prstGeom prst="rect">
            <a:avLst/>
          </a:prstGeom>
          <a:noFill/>
          <a:ln/>
        </p:spPr>
        <p:txBody>
          <a:bodyPr wrap="square" lIns="0" tIns="0" rIns="0" bIns="0" rtlCol="0" anchor="ctr"/>
          <a:lstStyle/>
          <a:p>
            <a:pPr marL="0" indent="0">
              <a:buNone/>
            </a:pPr>
            <a:r>
              <a:rPr lang="en-US" sz="1100" b="1" kern="0" spc="200"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rPr>
              <a:t>SECTION 3</a:t>
            </a:r>
          </a:p>
        </p:txBody>
      </p:sp>
      <p:sp>
        <p:nvSpPr>
          <p:cNvPr id="14" name="SlideTitle"/>
          <p:cNvSpPr/>
          <p:nvPr/>
        </p:nvSpPr>
        <p:spPr>
          <a:xfrm>
            <a:off x="411481" y="529499"/>
            <a:ext cx="9669520" cy="503723"/>
          </a:xfrm>
          <a:prstGeom prst="rect">
            <a:avLst/>
          </a:prstGeom>
          <a:noFill/>
          <a:ln/>
        </p:spPr>
        <p:txBody>
          <a:bodyPr wrap="square" lIns="0" tIns="0" rIns="0" bIns="0" rtlCol="0" anchor="ctr"/>
          <a:lstStyle/>
          <a:p>
            <a:pPr marL="0" indent="0">
              <a:buNone/>
            </a:pPr>
            <a:r>
              <a:rPr lang="en-US" sz="3200" b="1" dirty="0" err="1">
                <a:ea typeface="UD デジタル 教科書体 NP-R" panose="02020400000000000000" pitchFamily="18" charset="-128"/>
                <a:cs typeface="Yu Gothic" pitchFamily="34" charset="-120"/>
              </a:rPr>
              <a:t>経営環境</a:t>
            </a:r>
            <a:r>
              <a:rPr lang="en-US" sz="3200" b="1" dirty="0">
                <a:ea typeface="UD デジタル 教科書体 NP-R" panose="02020400000000000000" pitchFamily="18" charset="-128"/>
                <a:cs typeface="Yu Gothic" pitchFamily="34" charset="-120"/>
              </a:rPr>
              <a:t>：</a:t>
            </a:r>
            <a:r>
              <a:rPr lang="ja-JP" altLang="en-US" sz="3200" b="1" dirty="0">
                <a:ea typeface="UD デジタル 教科書体 NP-R" panose="02020400000000000000" pitchFamily="18" charset="-128"/>
                <a:cs typeface="Yu Gothic" pitchFamily="34" charset="-120"/>
              </a:rPr>
              <a:t>機会と</a:t>
            </a:r>
            <a:r>
              <a:rPr lang="en-US" sz="3200" b="1" dirty="0" err="1">
                <a:ea typeface="UD デジタル 教科書体 NP-R" panose="02020400000000000000" pitchFamily="18" charset="-128"/>
                <a:cs typeface="Yu Gothic" pitchFamily="34" charset="-120"/>
              </a:rPr>
              <a:t>リスク</a:t>
            </a:r>
            <a:endParaRPr lang="en-US" sz="3200" b="1" dirty="0">
              <a:ea typeface="UD デジタル 教科書体 NP-R" panose="02020400000000000000" pitchFamily="18" charset="-128"/>
              <a:cs typeface="Yu Gothic" pitchFamily="34" charset="-120"/>
            </a:endParaRPr>
          </a:p>
        </p:txBody>
      </p:sp>
      <p:sp>
        <p:nvSpPr>
          <p:cNvPr id="6" name="PageRef"/>
          <p:cNvSpPr txBox="1"/>
          <p:nvPr/>
        </p:nvSpPr>
        <p:spPr>
          <a:xfrm>
            <a:off x="10384971" y="739349"/>
            <a:ext cx="1787979" cy="307777"/>
          </a:xfrm>
          <a:prstGeom prst="rect">
            <a:avLst/>
          </a:prstGeom>
          <a:noFill/>
          <a:ln>
            <a:solidFill>
              <a:schemeClr val="bg2"/>
            </a:solidFill>
          </a:ln>
        </p:spPr>
        <p:txBody>
          <a:bodyPr wrap="square" rtlCol="0">
            <a:spAutoFit/>
          </a:bodyPr>
          <a:lstStyle/>
          <a:p>
            <a:r>
              <a:rPr kumimoji="1" lang="ja-JP" altLang="en-US" sz="1400" dirty="0">
                <a:latin typeface="UD デジタル 教科書体 NP-R" panose="02020400000000000000" pitchFamily="18" charset="-128"/>
                <a:ea typeface="UD デジタル 教科書体 NP-R" panose="02020400000000000000" pitchFamily="18" charset="-128"/>
              </a:rPr>
              <a:t>テキスト　P</a:t>
            </a:r>
            <a:r>
              <a:rPr kumimoji="1" lang="en-US" altLang="ja-JP" sz="1400" dirty="0">
                <a:latin typeface="UD デジタル 教科書体 NP-R" panose="02020400000000000000" pitchFamily="18" charset="-128"/>
                <a:ea typeface="UD デジタル 教科書体 NP-R" panose="02020400000000000000" pitchFamily="18" charset="-128"/>
              </a:rPr>
              <a:t>17</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cxnSp>
        <p:nvCxnSpPr>
          <p:cNvPr id="20" name="Sep"/>
          <p:cNvCxnSpPr/>
          <p:nvPr/>
        </p:nvCxnSpPr>
        <p:spPr>
          <a:xfrm>
            <a:off x="65336" y="1108681"/>
            <a:ext cx="12145714"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99" name="Content"/>
          <p:cNvSpPr/>
          <p:nvPr/>
        </p:nvSpPr>
        <p:spPr>
          <a:xfrm>
            <a:off x="411000" y="1441286"/>
            <a:ext cx="11370000" cy="500000"/>
          </a:xfrm>
          <a:prstGeom prst="rect">
            <a:avLst/>
          </a:prstGeom>
          <a:noFill/>
          <a:ln/>
        </p:spPr>
        <p:txBody>
          <a:bodyPr wrap="square" lIns="91440" tIns="45720" rIns="91440" bIns="45720" rtlCol="0" anchor="t">
            <a:normAutofit/>
          </a:bodyPr>
          <a:lstStyle/>
          <a:p>
            <a:pPr marL="0" indent="0" algn="l">
              <a:buNone/>
            </a:pPr>
            <a:r>
              <a:rPr lang="zh-TW" altLang="en-US" sz="24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400" dirty="0">
                <a:latin typeface="UD デジタル 教科書体 NP-R" panose="02020400000000000000" pitchFamily="18" charset="-128"/>
                <a:ea typeface="UD デジタル 教科書体 NP-R" panose="02020400000000000000" pitchFamily="18" charset="-128"/>
                <a:cs typeface="Yu Gothic" pitchFamily="34" charset="-120"/>
              </a:rPr>
              <a:t>を取り巻くリスクは複合的に発生している</a:t>
            </a:r>
          </a:p>
        </p:txBody>
      </p:sp>
      <p:sp>
        <p:nvSpPr>
          <p:cNvPr id="88" name="Box"/>
          <p:cNvSpPr/>
          <p:nvPr/>
        </p:nvSpPr>
        <p:spPr>
          <a:xfrm>
            <a:off x="411480" y="2141903"/>
            <a:ext cx="5500000" cy="2557916"/>
          </a:xfrm>
          <a:prstGeom prst="rect">
            <a:avLst/>
          </a:prstGeom>
          <a:solidFill>
            <a:srgbClr val="FEF3F2"/>
          </a:solidFill>
          <a:ln>
            <a:noFill/>
          </a:ln>
        </p:spPr>
        <p:txBody>
          <a:bodyPr wrap="square" lIns="182880" tIns="137160" rIns="182880" bIns="91440" rtlCol="0" anchor="t">
            <a:normAutofit/>
          </a:bodyPr>
          <a:lstStyle/>
          <a:p>
            <a:pPr marL="0" indent="0" algn="l">
              <a:buNone/>
            </a:pPr>
            <a:r>
              <a:rPr lang="ja-JP" altLang="en-US" sz="2200" b="1" dirty="0">
                <a:solidFill>
                  <a:srgbClr val="CC0000"/>
                </a:solidFill>
                <a:latin typeface="UD デジタル 教科書体 NP-R" panose="02020400000000000000" pitchFamily="18" charset="-128"/>
                <a:ea typeface="UD デジタル 教科書体 NP-R" panose="02020400000000000000" pitchFamily="18" charset="-128"/>
                <a:cs typeface="Yu Gothic" pitchFamily="34" charset="-120"/>
              </a:rPr>
              <a:t>経費の高騰</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原材料・エネルギー・人件費の高騰（コスト・プッシュ・インフレーション）</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価格交渉が不十分なため利益幅を確保できないことが多い</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コスト上昇分を価格転嫁できない場合、利益が急速に悪化</a:t>
            </a:r>
          </a:p>
        </p:txBody>
      </p:sp>
      <p:sp>
        <p:nvSpPr>
          <p:cNvPr id="3" name="Box"/>
          <p:cNvSpPr/>
          <p:nvPr/>
        </p:nvSpPr>
        <p:spPr>
          <a:xfrm>
            <a:off x="6111480" y="2141903"/>
            <a:ext cx="5500000" cy="2557916"/>
          </a:xfrm>
          <a:prstGeom prst="rect">
            <a:avLst/>
          </a:prstGeom>
          <a:solidFill>
            <a:srgbClr val="FEF3F2"/>
          </a:solidFill>
          <a:ln>
            <a:noFill/>
          </a:ln>
        </p:spPr>
        <p:txBody>
          <a:bodyPr wrap="square" lIns="182880" tIns="137160" rIns="182880" bIns="91440" rtlCol="0" anchor="t">
            <a:normAutofit/>
          </a:bodyPr>
          <a:lstStyle/>
          <a:p>
            <a:pPr marL="0" indent="0" algn="l">
              <a:buNone/>
            </a:pPr>
            <a:r>
              <a:rPr lang="ja-JP" altLang="en-US" sz="2200" b="1" dirty="0">
                <a:solidFill>
                  <a:srgbClr val="CC0000"/>
                </a:solidFill>
                <a:latin typeface="UD デジタル 教科書体 NP-R" panose="02020400000000000000" pitchFamily="18" charset="-128"/>
                <a:ea typeface="UD デジタル 教科書体 NP-R" panose="02020400000000000000" pitchFamily="18" charset="-128"/>
                <a:cs typeface="Yu Gothic" pitchFamily="34" charset="-120"/>
              </a:rPr>
              <a:t>人材不足</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高校生・大学生は大企業志向。</a:t>
            </a:r>
            <a:r>
              <a:rPr lang="zh-TW" altLang="en-US" sz="20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への応募は少ない。</a:t>
            </a:r>
          </a:p>
          <a:p>
            <a:pPr marL="457200" indent="-457200">
              <a:buChar char="•"/>
            </a:pP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後継者不在により廃業するやむなきに至る</a:t>
            </a:r>
            <a:r>
              <a:rPr lang="zh-TW" altLang="en-US" sz="2000" dirty="0">
                <a:latin typeface="UD デジタル 教科書体 NP-R" panose="02020400000000000000" pitchFamily="18" charset="-128"/>
                <a:ea typeface="UD デジタル 教科書体 NP-R" panose="02020400000000000000" pitchFamily="18" charset="-128"/>
                <a:cs typeface="Yu Gothic" pitchFamily="34" charset="-120"/>
              </a:rPr>
              <a:t>小規模事業者</a:t>
            </a: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が増加</a:t>
            </a:r>
          </a:p>
        </p:txBody>
      </p:sp>
      <p:sp>
        <p:nvSpPr>
          <p:cNvPr id="4" name="Box">
            <a:extLst>
              <a:ext uri="{FF2B5EF4-FFF2-40B4-BE49-F238E27FC236}">
                <a16:creationId xmlns:a16="http://schemas.microsoft.com/office/drawing/2014/main" id="{A8C0830F-0D96-62C0-AAA6-CE95DF320FAC}"/>
              </a:ext>
            </a:extLst>
          </p:cNvPr>
          <p:cNvSpPr/>
          <p:nvPr/>
        </p:nvSpPr>
        <p:spPr>
          <a:xfrm>
            <a:off x="456480" y="4916714"/>
            <a:ext cx="11155000" cy="1401954"/>
          </a:xfrm>
          <a:prstGeom prst="rect">
            <a:avLst/>
          </a:prstGeom>
          <a:solidFill>
            <a:schemeClr val="accent6">
              <a:lumMod val="20000"/>
              <a:lumOff val="80000"/>
            </a:schemeClr>
          </a:solidFill>
          <a:ln>
            <a:noFill/>
          </a:ln>
        </p:spPr>
        <p:txBody>
          <a:bodyPr wrap="square" lIns="182880" tIns="137160" rIns="182880" bIns="91440" rtlCol="0" anchor="t">
            <a:normAutofit lnSpcReduction="10000"/>
          </a:bodyPr>
          <a:lstStyle/>
          <a:p>
            <a:pPr marL="0" indent="0" algn="l">
              <a:buNone/>
            </a:pPr>
            <a:r>
              <a:rPr lang="en-US" altLang="ja-JP"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rPr>
              <a:t>AI</a:t>
            </a:r>
            <a:r>
              <a:rPr lang="ja-JP" altLang="en-US"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rPr>
              <a:t>の進歩</a:t>
            </a:r>
            <a:endParaRPr lang="en-US" altLang="ja-JP" sz="2200" b="1" dirty="0">
              <a:solidFill>
                <a:srgbClr val="00B050"/>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endParaRPr lang="ja-JP" altLang="en-US" b="1" dirty="0">
              <a:solidFill>
                <a:srgbClr val="0891B2"/>
              </a:solidFill>
              <a:latin typeface="UD デジタル 教科書体 NP-R" panose="02020400000000000000" pitchFamily="18" charset="-128"/>
              <a:ea typeface="UD デジタル 教科書体 NP-R" panose="02020400000000000000" pitchFamily="18" charset="-128"/>
              <a:cs typeface="Yu Gothic" pitchFamily="34" charset="-120"/>
            </a:endParaRPr>
          </a:p>
          <a:p>
            <a:pPr marL="0" indent="0" algn="l">
              <a:buNone/>
            </a:pPr>
            <a:r>
              <a:rPr lang="en-US" altLang="ja-JP" sz="2000" dirty="0">
                <a:latin typeface="UD デジタル 教科書体 NP-R" panose="02020400000000000000" pitchFamily="18" charset="-128"/>
                <a:ea typeface="UD デジタル 教科書体 NP-R" panose="02020400000000000000" pitchFamily="18" charset="-128"/>
                <a:cs typeface="Yu Gothic" pitchFamily="34" charset="-120"/>
              </a:rPr>
              <a:t>AI</a:t>
            </a:r>
            <a:r>
              <a:rPr lang="ja-JP" altLang="en-US" sz="2000" dirty="0">
                <a:latin typeface="UD デジタル 教科書体 NP-R" panose="02020400000000000000" pitchFamily="18" charset="-128"/>
                <a:ea typeface="UD デジタル 教科書体 NP-R" panose="02020400000000000000" pitchFamily="18" charset="-128"/>
                <a:cs typeface="Yu Gothic" pitchFamily="34" charset="-120"/>
              </a:rPr>
              <a:t>活用により大企業の事業展開コストが下がり、中小企業と大企業の営業力格差がさらに拡大。これまで利益を見込まなかった分野にも参入されるリスクが高まっている。</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9552</TotalTime>
  <Words>2268</Words>
  <Application>Microsoft Office PowerPoint</Application>
  <PresentationFormat>ワイド画面</PresentationFormat>
  <Paragraphs>319</Paragraphs>
  <Slides>26</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26</vt:i4>
      </vt:variant>
    </vt:vector>
  </HeadingPairs>
  <TitlesOfParts>
    <vt:vector size="33" baseType="lpstr">
      <vt:lpstr>UD デジタル 教科書体 NK-R</vt:lpstr>
      <vt:lpstr>UD デジタル 教科書体 NP-R</vt:lpstr>
      <vt:lpstr>UD デジタル 教科書体 N-R</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第２部　 経営支援者のための目的思考</dc:title>
  <dc:creator>hitoshi sakon</dc:creator>
  <cp:lastModifiedBy>hitoshi sakon</cp:lastModifiedBy>
  <cp:revision>489</cp:revision>
  <cp:lastPrinted>2024-11-06T08:14:36Z</cp:lastPrinted>
  <dcterms:created xsi:type="dcterms:W3CDTF">2020-04-30T08:04:41Z</dcterms:created>
  <dcterms:modified xsi:type="dcterms:W3CDTF">2026-06-27T02:45:22Z</dcterms:modified>
</cp:coreProperties>
</file>