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561" r:id="rId3"/>
    <p:sldId id="610" r:id="rId4"/>
    <p:sldId id="646" r:id="rId5"/>
    <p:sldId id="629" r:id="rId6"/>
    <p:sldId id="530" r:id="rId7"/>
    <p:sldId id="616" r:id="rId8"/>
    <p:sldId id="626" r:id="rId9"/>
    <p:sldId id="618" r:id="rId10"/>
    <p:sldId id="647" r:id="rId11"/>
    <p:sldId id="648" r:id="rId12"/>
    <p:sldId id="620" r:id="rId13"/>
    <p:sldId id="532" r:id="rId14"/>
    <p:sldId id="622" r:id="rId15"/>
    <p:sldId id="623" r:id="rId16"/>
    <p:sldId id="632" r:id="rId17"/>
    <p:sldId id="423" r:id="rId18"/>
    <p:sldId id="280" r:id="rId19"/>
    <p:sldId id="432" r:id="rId20"/>
    <p:sldId id="527" r:id="rId21"/>
  </p:sldIdLst>
  <p:sldSz cx="12192000" cy="6858000"/>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E1"/>
    <a:srgbClr val="FFC6C6"/>
    <a:srgbClr val="F6C3FF"/>
    <a:srgbClr val="50D30F"/>
    <a:srgbClr val="039F67"/>
    <a:srgbClr val="00A84C"/>
    <a:srgbClr val="A81B04"/>
    <a:srgbClr val="D5E2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8" autoAdjust="0"/>
    <p:restoredTop sz="94660"/>
  </p:normalViewPr>
  <p:slideViewPr>
    <p:cSldViewPr snapToGrid="0">
      <p:cViewPr varScale="1">
        <p:scale>
          <a:sx n="76" d="100"/>
          <a:sy n="76" d="100"/>
        </p:scale>
        <p:origin x="5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1123370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326826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1003778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1838011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3626886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2287635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121022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147769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581144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3217656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BA860D-7630-4CD3-9996-4A2D60C81B66}" type="datetimeFigureOut">
              <a:rPr kumimoji="1" lang="ja-JP" altLang="en-US" smtClean="0"/>
              <a:t>2025/5/17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3393253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BA860D-7630-4CD3-9996-4A2D60C81B66}" type="datetimeFigureOut">
              <a:rPr kumimoji="1" lang="ja-JP" altLang="en-US" smtClean="0"/>
              <a:t>2025/5/17</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62CBFF-172D-424D-9501-1B2A98D4E91A}" type="slidenum">
              <a:rPr kumimoji="1" lang="ja-JP" altLang="en-US" smtClean="0"/>
              <a:t>‹#›</a:t>
            </a:fld>
            <a:endParaRPr kumimoji="1" lang="ja-JP" altLang="en-US"/>
          </a:p>
        </p:txBody>
      </p:sp>
    </p:spTree>
    <p:extLst>
      <p:ext uri="{BB962C8B-B14F-4D97-AF65-F5344CB8AC3E}">
        <p14:creationId xmlns:p14="http://schemas.microsoft.com/office/powerpoint/2010/main" val="42584307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6DC40566-4253-4A97-8FDA-A460B98BBE88}"/>
              </a:ext>
            </a:extLst>
          </p:cNvPr>
          <p:cNvGrpSpPr/>
          <p:nvPr/>
        </p:nvGrpSpPr>
        <p:grpSpPr>
          <a:xfrm>
            <a:off x="331304" y="6096000"/>
            <a:ext cx="11595653" cy="762000"/>
            <a:chOff x="331304" y="6096000"/>
            <a:chExt cx="11595653" cy="762000"/>
          </a:xfrm>
        </p:grpSpPr>
        <p:cxnSp>
          <p:nvCxnSpPr>
            <p:cNvPr id="6" name="直線コネクタ 5">
              <a:extLst>
                <a:ext uri="{FF2B5EF4-FFF2-40B4-BE49-F238E27FC236}">
                  <a16:creationId xmlns:a16="http://schemas.microsoft.com/office/drawing/2014/main" id="{356883E2-9C75-4C93-B099-69C699FE73D0}"/>
                </a:ext>
              </a:extLst>
            </p:cNvPr>
            <p:cNvCxnSpPr/>
            <p:nvPr/>
          </p:nvCxnSpPr>
          <p:spPr>
            <a:xfrm>
              <a:off x="331304" y="6096000"/>
              <a:ext cx="11595653"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7" name="図 6">
              <a:extLst>
                <a:ext uri="{FF2B5EF4-FFF2-40B4-BE49-F238E27FC236}">
                  <a16:creationId xmlns:a16="http://schemas.microsoft.com/office/drawing/2014/main" id="{59C13BDB-FDE4-414A-984B-8AC914F9D8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392" y="6172200"/>
              <a:ext cx="685800" cy="685800"/>
            </a:xfrm>
            <a:prstGeom prst="rect">
              <a:avLst/>
            </a:prstGeom>
          </p:spPr>
        </p:pic>
        <p:sp>
          <p:nvSpPr>
            <p:cNvPr id="8" name="テキスト ボックス 7">
              <a:extLst>
                <a:ext uri="{FF2B5EF4-FFF2-40B4-BE49-F238E27FC236}">
                  <a16:creationId xmlns:a16="http://schemas.microsoft.com/office/drawing/2014/main" id="{58732F07-462E-4FC4-8B0A-A2455B39F574}"/>
                </a:ext>
              </a:extLst>
            </p:cNvPr>
            <p:cNvSpPr txBox="1"/>
            <p:nvPr/>
          </p:nvSpPr>
          <p:spPr>
            <a:xfrm>
              <a:off x="768626" y="6330434"/>
              <a:ext cx="2835966" cy="369332"/>
            </a:xfrm>
            <a:prstGeom prst="rect">
              <a:avLst/>
            </a:prstGeom>
            <a:noFill/>
          </p:spPr>
          <p:txBody>
            <a:bodyPr wrap="square" rtlCol="0">
              <a:spAutoFit/>
            </a:bodyPr>
            <a:lstStyle/>
            <a:p>
              <a:r>
                <a:rPr lang="en-US" altLang="ja-JP" dirty="0" err="1"/>
                <a:t>Jissen</a:t>
              </a:r>
              <a:r>
                <a:rPr lang="en-US" altLang="ja-JP" dirty="0"/>
                <a:t> Institute Co. Ltd.</a:t>
              </a:r>
              <a:endParaRPr kumimoji="1" lang="ja-JP" altLang="en-US" dirty="0"/>
            </a:p>
          </p:txBody>
        </p:sp>
      </p:grpSp>
      <p:sp>
        <p:nvSpPr>
          <p:cNvPr id="5" name="タイトル 4">
            <a:extLst>
              <a:ext uri="{FF2B5EF4-FFF2-40B4-BE49-F238E27FC236}">
                <a16:creationId xmlns:a16="http://schemas.microsoft.com/office/drawing/2014/main" id="{67AD46B2-0EDD-4212-8970-B74CC814EAB0}"/>
              </a:ext>
            </a:extLst>
          </p:cNvPr>
          <p:cNvSpPr>
            <a:spLocks noGrp="1"/>
          </p:cNvSpPr>
          <p:nvPr>
            <p:ph type="ctrTitle"/>
          </p:nvPr>
        </p:nvSpPr>
        <p:spPr>
          <a:xfrm>
            <a:off x="1523999" y="910108"/>
            <a:ext cx="9144000" cy="1023088"/>
          </a:xfrm>
        </p:spPr>
        <p:txBody>
          <a:bodyPr>
            <a:normAutofit fontScale="90000"/>
          </a:bodyPr>
          <a:lstStyle/>
          <a:p>
            <a:r>
              <a:rPr kumimoji="1" lang="ja-JP" altLang="en-US" sz="4800" dirty="0">
                <a:latin typeface="UD デジタル 教科書体 NK-R" panose="02020400000000000000" pitchFamily="18" charset="-128"/>
                <a:ea typeface="UD デジタル 教科書体 NK-R" panose="02020400000000000000" pitchFamily="18" charset="-128"/>
              </a:rPr>
              <a:t>第２部　　</a:t>
            </a:r>
            <a:r>
              <a:rPr lang="ja-JP" altLang="en-US" sz="4800" dirty="0">
                <a:latin typeface="UD デジタル 教科書体 NK-R" panose="02020400000000000000" pitchFamily="18" charset="-128"/>
                <a:ea typeface="UD デジタル 教科書体 NK-R" panose="02020400000000000000" pitchFamily="18" charset="-128"/>
              </a:rPr>
              <a:t>小規模事業者へのエンパシー</a:t>
            </a:r>
            <a:endParaRPr lang="ja-JP" altLang="en-US" sz="5400" dirty="0">
              <a:latin typeface="UD デジタル 教科書体 NK-R" panose="02020400000000000000" pitchFamily="18" charset="-128"/>
              <a:ea typeface="UD デジタル 教科書体 NK-R" panose="02020400000000000000" pitchFamily="18" charset="-128"/>
            </a:endParaRPr>
          </a:p>
        </p:txBody>
      </p:sp>
      <p:sp>
        <p:nvSpPr>
          <p:cNvPr id="9" name="四角形: 角を丸くする 8">
            <a:extLst>
              <a:ext uri="{FF2B5EF4-FFF2-40B4-BE49-F238E27FC236}">
                <a16:creationId xmlns:a16="http://schemas.microsoft.com/office/drawing/2014/main" id="{DBE28D23-935A-4CAE-876D-76A20DF6AE68}"/>
              </a:ext>
            </a:extLst>
          </p:cNvPr>
          <p:cNvSpPr/>
          <p:nvPr/>
        </p:nvSpPr>
        <p:spPr>
          <a:xfrm>
            <a:off x="965202" y="2967156"/>
            <a:ext cx="2941070" cy="121548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UD デジタル 教科書体 NK-R" panose="02020400000000000000" pitchFamily="18" charset="-128"/>
                <a:ea typeface="UD デジタル 教科書体 NK-R" panose="02020400000000000000" pitchFamily="18" charset="-128"/>
              </a:rPr>
              <a:t>第</a:t>
            </a:r>
            <a:r>
              <a:rPr kumimoji="1" lang="en-US" altLang="ja-JP" sz="2000" b="1" dirty="0">
                <a:latin typeface="UD デジタル 教科書体 NK-R" panose="02020400000000000000" pitchFamily="18" charset="-128"/>
                <a:ea typeface="UD デジタル 教科書体 NK-R" panose="02020400000000000000" pitchFamily="18" charset="-128"/>
              </a:rPr>
              <a:t>2</a:t>
            </a:r>
            <a:r>
              <a:rPr kumimoji="1" lang="ja-JP" altLang="en-US" sz="2000" b="1" dirty="0">
                <a:latin typeface="UD デジタル 教科書体 NK-R" panose="02020400000000000000" pitchFamily="18" charset="-128"/>
                <a:ea typeface="UD デジタル 教科書体 NK-R" panose="02020400000000000000" pitchFamily="18" charset="-128"/>
              </a:rPr>
              <a:t>部　小規模事業者へのエンパシー</a:t>
            </a:r>
          </a:p>
        </p:txBody>
      </p:sp>
      <p:cxnSp>
        <p:nvCxnSpPr>
          <p:cNvPr id="10" name="直線コネクタ 9">
            <a:extLst>
              <a:ext uri="{FF2B5EF4-FFF2-40B4-BE49-F238E27FC236}">
                <a16:creationId xmlns:a16="http://schemas.microsoft.com/office/drawing/2014/main" id="{F8FA3552-E3DD-4B44-9536-787F680E35FB}"/>
              </a:ext>
            </a:extLst>
          </p:cNvPr>
          <p:cNvCxnSpPr>
            <a:cxnSpLocks/>
            <a:stCxn id="9" idx="3"/>
          </p:cNvCxnSpPr>
          <p:nvPr/>
        </p:nvCxnSpPr>
        <p:spPr>
          <a:xfrm>
            <a:off x="3906272" y="3574898"/>
            <a:ext cx="2430966" cy="2071"/>
          </a:xfrm>
          <a:prstGeom prst="line">
            <a:avLst/>
          </a:prstGeom>
        </p:spPr>
        <p:style>
          <a:lnRef idx="1">
            <a:schemeClr val="dk1"/>
          </a:lnRef>
          <a:fillRef idx="0">
            <a:schemeClr val="dk1"/>
          </a:fillRef>
          <a:effectRef idx="0">
            <a:schemeClr val="dk1"/>
          </a:effectRef>
          <a:fontRef idx="minor">
            <a:schemeClr val="tx1"/>
          </a:fontRef>
        </p:style>
      </p:cxnSp>
      <p:sp>
        <p:nvSpPr>
          <p:cNvPr id="11" name="四角形: 角を丸くする 10">
            <a:extLst>
              <a:ext uri="{FF2B5EF4-FFF2-40B4-BE49-F238E27FC236}">
                <a16:creationId xmlns:a16="http://schemas.microsoft.com/office/drawing/2014/main" id="{BF5C4B1D-94DE-4F92-A8F3-D63225A60875}"/>
              </a:ext>
            </a:extLst>
          </p:cNvPr>
          <p:cNvSpPr/>
          <p:nvPr/>
        </p:nvSpPr>
        <p:spPr>
          <a:xfrm>
            <a:off x="6337237" y="3017736"/>
            <a:ext cx="3724505" cy="1116401"/>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latin typeface="UD デジタル 教科書体 NK-R" panose="02020400000000000000" pitchFamily="18" charset="-128"/>
                <a:ea typeface="UD デジタル 教科書体 NK-R" panose="02020400000000000000" pitchFamily="18" charset="-128"/>
              </a:rPr>
              <a:t>テーマ説明（講義）</a:t>
            </a:r>
          </a:p>
        </p:txBody>
      </p:sp>
      <p:cxnSp>
        <p:nvCxnSpPr>
          <p:cNvPr id="12" name="直線コネクタ 11">
            <a:extLst>
              <a:ext uri="{FF2B5EF4-FFF2-40B4-BE49-F238E27FC236}">
                <a16:creationId xmlns:a16="http://schemas.microsoft.com/office/drawing/2014/main" id="{B0D75162-6DFE-4EEF-AE43-56B051824F94}"/>
              </a:ext>
            </a:extLst>
          </p:cNvPr>
          <p:cNvCxnSpPr>
            <a:cxnSpLocks/>
          </p:cNvCxnSpPr>
          <p:nvPr/>
        </p:nvCxnSpPr>
        <p:spPr>
          <a:xfrm>
            <a:off x="5188662" y="3565818"/>
            <a:ext cx="0" cy="1870530"/>
          </a:xfrm>
          <a:prstGeom prst="line">
            <a:avLst/>
          </a:prstGeom>
        </p:spPr>
        <p:style>
          <a:lnRef idx="1">
            <a:schemeClr val="dk1"/>
          </a:lnRef>
          <a:fillRef idx="0">
            <a:schemeClr val="dk1"/>
          </a:fillRef>
          <a:effectRef idx="0">
            <a:schemeClr val="dk1"/>
          </a:effectRef>
          <a:fontRef idx="minor">
            <a:schemeClr val="tx1"/>
          </a:fontRef>
        </p:style>
      </p:cxnSp>
      <p:cxnSp>
        <p:nvCxnSpPr>
          <p:cNvPr id="13" name="直線コネクタ 12">
            <a:extLst>
              <a:ext uri="{FF2B5EF4-FFF2-40B4-BE49-F238E27FC236}">
                <a16:creationId xmlns:a16="http://schemas.microsoft.com/office/drawing/2014/main" id="{F48D6087-8A78-4D9B-9C5F-6F5822DF6D23}"/>
              </a:ext>
            </a:extLst>
          </p:cNvPr>
          <p:cNvCxnSpPr>
            <a:cxnSpLocks/>
          </p:cNvCxnSpPr>
          <p:nvPr/>
        </p:nvCxnSpPr>
        <p:spPr>
          <a:xfrm flipV="1">
            <a:off x="5188662" y="5405052"/>
            <a:ext cx="1148576" cy="1"/>
          </a:xfrm>
          <a:prstGeom prst="line">
            <a:avLst/>
          </a:prstGeom>
        </p:spPr>
        <p:style>
          <a:lnRef idx="1">
            <a:schemeClr val="dk1"/>
          </a:lnRef>
          <a:fillRef idx="0">
            <a:schemeClr val="dk1"/>
          </a:fillRef>
          <a:effectRef idx="0">
            <a:schemeClr val="dk1"/>
          </a:effectRef>
          <a:fontRef idx="minor">
            <a:schemeClr val="tx1"/>
          </a:fontRef>
        </p:style>
      </p:cxnSp>
      <p:sp>
        <p:nvSpPr>
          <p:cNvPr id="14" name="四角形: 角を丸くする 13">
            <a:extLst>
              <a:ext uri="{FF2B5EF4-FFF2-40B4-BE49-F238E27FC236}">
                <a16:creationId xmlns:a16="http://schemas.microsoft.com/office/drawing/2014/main" id="{9FE5D4A4-766F-4004-AA1E-D047A874383F}"/>
              </a:ext>
            </a:extLst>
          </p:cNvPr>
          <p:cNvSpPr/>
          <p:nvPr/>
        </p:nvSpPr>
        <p:spPr>
          <a:xfrm>
            <a:off x="6346532" y="5094163"/>
            <a:ext cx="2116874" cy="74298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UD デジタル 教科書体 NK-R" panose="02020400000000000000" pitchFamily="18" charset="-128"/>
                <a:ea typeface="UD デジタル 教科書体 NK-R" panose="02020400000000000000" pitchFamily="18" charset="-128"/>
              </a:rPr>
              <a:t>事例企業演習</a:t>
            </a:r>
            <a:endParaRPr kumimoji="1" lang="ja-JP" altLang="en-US" sz="1400" b="1" dirty="0">
              <a:latin typeface="UD デジタル 教科書体 NK-R" panose="02020400000000000000" pitchFamily="18" charset="-128"/>
              <a:ea typeface="UD デジタル 教科書体 NK-R" panose="02020400000000000000" pitchFamily="18" charset="-128"/>
            </a:endParaRPr>
          </a:p>
        </p:txBody>
      </p:sp>
      <p:cxnSp>
        <p:nvCxnSpPr>
          <p:cNvPr id="15" name="直線矢印コネクタ 14">
            <a:extLst>
              <a:ext uri="{FF2B5EF4-FFF2-40B4-BE49-F238E27FC236}">
                <a16:creationId xmlns:a16="http://schemas.microsoft.com/office/drawing/2014/main" id="{CD2C3E72-D460-4F91-8FD7-FC9C3B9EE016}"/>
              </a:ext>
            </a:extLst>
          </p:cNvPr>
          <p:cNvCxnSpPr/>
          <p:nvPr/>
        </p:nvCxnSpPr>
        <p:spPr>
          <a:xfrm>
            <a:off x="9154781" y="5502694"/>
            <a:ext cx="45720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33594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761CE1A9-82DF-487F-9E7A-96EF558F608F}"/>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794DD59F-6991-4049-8399-871971D8BEF2}"/>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7E9DF1AD-B14A-458A-8FF1-7D8CD64CCFFA}"/>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10A19C2E-15E2-45E0-5011-4D9F1A646A29}"/>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１</a:t>
            </a:r>
            <a:r>
              <a:rPr kumimoji="1" lang="ja-JP" altLang="en-US" sz="3600" b="1" dirty="0">
                <a:latin typeface="UD デジタル 教科書体 N-R" panose="02020400000000000000" pitchFamily="17" charset="-128"/>
                <a:ea typeface="UD デジタル 教科書体 N-R" panose="02020400000000000000" pitchFamily="17" charset="-128"/>
              </a:rPr>
              <a:t>　研修の目的</a:t>
            </a:r>
            <a:r>
              <a:rPr kumimoji="1" lang="en-US" altLang="ja-JP" sz="3600" b="1" dirty="0">
                <a:latin typeface="UD デジタル 教科書体 N-R" panose="02020400000000000000" pitchFamily="17" charset="-128"/>
                <a:ea typeface="UD デジタル 教科書体 N-R" panose="02020400000000000000" pitchFamily="17" charset="-128"/>
              </a:rPr>
              <a:t>(1)</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31D71104-AC5A-3595-DF24-5B5D6F05B8DE}"/>
              </a:ext>
            </a:extLst>
          </p:cNvPr>
          <p:cNvSpPr>
            <a:spLocks noGrp="1"/>
          </p:cNvSpPr>
          <p:nvPr>
            <p:ph idx="1"/>
          </p:nvPr>
        </p:nvSpPr>
        <p:spPr>
          <a:xfrm>
            <a:off x="708212" y="1416430"/>
            <a:ext cx="10477024" cy="1653341"/>
          </a:xfrm>
        </p:spPr>
        <p:txBody>
          <a:bodyPr>
            <a:normAutofit/>
          </a:bodyPr>
          <a:lstStyle/>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目的</a:t>
            </a: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エンパシー</a:t>
            </a:r>
            <a:r>
              <a:rPr lang="en-US" altLang="ja-JP" sz="3200" dirty="0">
                <a:latin typeface="UD デジタル 教科書体 N-R" panose="02020400000000000000" pitchFamily="17" charset="-128"/>
                <a:ea typeface="UD デジタル 教科書体 N-R" panose="02020400000000000000" pitchFamily="17" charset="-128"/>
              </a:rPr>
              <a:t>(empathy)</a:t>
            </a:r>
            <a:r>
              <a:rPr lang="ja-JP" altLang="en-US" sz="3200" dirty="0">
                <a:latin typeface="UD デジタル 教科書体 N-R" panose="02020400000000000000" pitchFamily="17" charset="-128"/>
                <a:ea typeface="UD デジタル 教科書体 N-R" panose="02020400000000000000" pitchFamily="17" charset="-128"/>
              </a:rPr>
              <a:t>の理解を通して小規模事業者の支援に役立てる</a:t>
            </a:r>
            <a:endParaRPr lang="en-US" altLang="ja-JP" sz="3200" dirty="0">
              <a:latin typeface="UD デジタル 教科書体 N-R" panose="02020400000000000000" pitchFamily="17" charset="-128"/>
              <a:ea typeface="UD デジタル 教科書体 N-R" panose="02020400000000000000" pitchFamily="17" charset="-128"/>
            </a:endParaRPr>
          </a:p>
        </p:txBody>
      </p:sp>
      <p:sp>
        <p:nvSpPr>
          <p:cNvPr id="2" name="スライド番号プレースホルダー 1">
            <a:extLst>
              <a:ext uri="{FF2B5EF4-FFF2-40B4-BE49-F238E27FC236}">
                <a16:creationId xmlns:a16="http://schemas.microsoft.com/office/drawing/2014/main" id="{358B115D-45C3-4304-8B2C-A825FC528F8A}"/>
              </a:ext>
            </a:extLst>
          </p:cNvPr>
          <p:cNvSpPr>
            <a:spLocks noGrp="1"/>
          </p:cNvSpPr>
          <p:nvPr>
            <p:ph type="sldNum" sz="quarter" idx="12"/>
          </p:nvPr>
        </p:nvSpPr>
        <p:spPr/>
        <p:txBody>
          <a:bodyPr/>
          <a:lstStyle/>
          <a:p>
            <a:fld id="{01A22C86-6C02-4E36-84E0-4B3465A87AC2}" type="slidenum">
              <a:rPr lang="ja-JP" altLang="en-US" smtClean="0"/>
              <a:pPr/>
              <a:t>2</a:t>
            </a:fld>
            <a:endParaRPr lang="ja-JP" altLang="en-US" dirty="0"/>
          </a:p>
        </p:txBody>
      </p:sp>
      <p:sp>
        <p:nvSpPr>
          <p:cNvPr id="11" name="正方形/長方形 10">
            <a:extLst>
              <a:ext uri="{FF2B5EF4-FFF2-40B4-BE49-F238E27FC236}">
                <a16:creationId xmlns:a16="http://schemas.microsoft.com/office/drawing/2014/main" id="{C1BA64CC-B2D3-A967-DE89-FB2AFB10B876}"/>
              </a:ext>
            </a:extLst>
          </p:cNvPr>
          <p:cNvSpPr/>
          <p:nvPr/>
        </p:nvSpPr>
        <p:spPr>
          <a:xfrm>
            <a:off x="708212" y="3605843"/>
            <a:ext cx="10569388" cy="2744094"/>
          </a:xfrm>
          <a:prstGeom prst="rect">
            <a:avLst/>
          </a:prstGeom>
          <a:solidFill>
            <a:srgbClr val="FFE1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endParaRPr lang="en-US" altLang="ja-JP" sz="1800" dirty="0">
              <a:latin typeface="UD デジタル 教科書体 N-R" panose="02020400000000000000" pitchFamily="17" charset="-128"/>
              <a:ea typeface="UD デジタル 教科書体 N-R" panose="02020400000000000000" pitchFamily="17" charset="-128"/>
            </a:endParaRPr>
          </a:p>
          <a:p>
            <a:pPr marL="0" indent="0" algn="ctr">
              <a:buNone/>
            </a:pPr>
            <a:r>
              <a:rPr lang="ja-JP" altLang="en-US" sz="3200" dirty="0">
                <a:solidFill>
                  <a:schemeClr val="tx1"/>
                </a:solidFill>
                <a:latin typeface="UD デジタル 教科書体 N-R" panose="02020400000000000000" pitchFamily="17" charset="-128"/>
                <a:ea typeface="UD デジタル 教科書体 N-R" panose="02020400000000000000" pitchFamily="17" charset="-128"/>
              </a:rPr>
              <a:t>エンパシーの意味</a:t>
            </a:r>
            <a:endParaRPr lang="en-US" altLang="ja-JP" sz="32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buNone/>
            </a:pPr>
            <a:endParaRPr lang="en-US" altLang="ja-JP" sz="32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dirty="0">
                <a:solidFill>
                  <a:schemeClr val="tx1"/>
                </a:solidFill>
                <a:latin typeface="UD デジタル 教科書体 N-R" panose="02020400000000000000" pitchFamily="17" charset="-128"/>
                <a:ea typeface="UD デジタル 教科書体 N-R" panose="02020400000000000000" pitchFamily="17" charset="-128"/>
              </a:rPr>
              <a:t>　他者の感情や経験などをイメージし理解する能力。</a:t>
            </a:r>
            <a:endParaRPr lang="en-US" altLang="ja-JP" sz="32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dirty="0">
                <a:solidFill>
                  <a:schemeClr val="tx1"/>
                </a:solidFill>
                <a:latin typeface="UD デジタル 教科書体 N-R" panose="02020400000000000000" pitchFamily="17" charset="-128"/>
                <a:ea typeface="UD デジタル 教科書体 N-R" panose="02020400000000000000" pitchFamily="17" charset="-128"/>
              </a:rPr>
              <a:t>　相手の立場に立ち、相手が何を考えているか、どう</a:t>
            </a:r>
            <a:endParaRPr lang="en-US" altLang="ja-JP" sz="32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dirty="0">
                <a:solidFill>
                  <a:schemeClr val="tx1"/>
                </a:solidFill>
                <a:latin typeface="UD デジタル 教科書体 N-R" panose="02020400000000000000" pitchFamily="17" charset="-128"/>
                <a:ea typeface="UD デジタル 教科書体 N-R" panose="02020400000000000000" pitchFamily="17" charset="-128"/>
              </a:rPr>
              <a:t>　感じているかを想像する･受け止める。</a:t>
            </a:r>
            <a:endParaRPr lang="en-US" altLang="ja-JP" sz="32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buNone/>
            </a:pPr>
            <a:endParaRPr lang="en-US" altLang="ja-JP" sz="3200" dirty="0">
              <a:solidFill>
                <a:schemeClr val="tx1"/>
              </a:solidFill>
              <a:latin typeface="UD デジタル 教科書体 N-R" panose="02020400000000000000" pitchFamily="17" charset="-128"/>
              <a:ea typeface="UD デジタル 教科書体 N-R" panose="02020400000000000000" pitchFamily="17" charset="-128"/>
            </a:endParaRPr>
          </a:p>
        </p:txBody>
      </p:sp>
    </p:spTree>
    <p:extLst>
      <p:ext uri="{BB962C8B-B14F-4D97-AF65-F5344CB8AC3E}">
        <p14:creationId xmlns:p14="http://schemas.microsoft.com/office/powerpoint/2010/main" val="3070705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36C7D-D5EC-1D04-F8BA-0A2E2C5CF97E}"/>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4DD782E1-E953-7DBC-1DC2-F755712C769D}"/>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B25AD13F-536D-CE4D-64BB-354F1CD23E0D}"/>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BD2D5F93-D824-9C35-A499-5DAE1490DFD6}"/>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70F9AE95-0F97-E85E-058D-03B8448BF2EB}"/>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１</a:t>
            </a:r>
            <a:r>
              <a:rPr kumimoji="1" lang="ja-JP" altLang="en-US" sz="3600" b="1" dirty="0">
                <a:latin typeface="UD デジタル 教科書体 N-R" panose="02020400000000000000" pitchFamily="17" charset="-128"/>
                <a:ea typeface="UD デジタル 教科書体 N-R" panose="02020400000000000000" pitchFamily="17" charset="-128"/>
              </a:rPr>
              <a:t>　研修の目的</a:t>
            </a:r>
            <a:r>
              <a:rPr kumimoji="1" lang="en-US" altLang="ja-JP" sz="3600" b="1" dirty="0">
                <a:latin typeface="UD デジタル 教科書体 N-R" panose="02020400000000000000" pitchFamily="17" charset="-128"/>
                <a:ea typeface="UD デジタル 教科書体 N-R" panose="02020400000000000000" pitchFamily="17" charset="-128"/>
              </a:rPr>
              <a:t>(</a:t>
            </a:r>
            <a:r>
              <a:rPr lang="en-US" altLang="ja-JP" sz="3600" b="1" dirty="0">
                <a:latin typeface="UD デジタル 教科書体 N-R" panose="02020400000000000000" pitchFamily="17" charset="-128"/>
                <a:ea typeface="UD デジタル 教科書体 N-R" panose="02020400000000000000" pitchFamily="17" charset="-128"/>
              </a:rPr>
              <a:t>2</a:t>
            </a:r>
            <a:r>
              <a:rPr kumimoji="1" lang="en-US" altLang="ja-JP" sz="3600" b="1" dirty="0">
                <a:latin typeface="UD デジタル 教科書体 N-R" panose="02020400000000000000" pitchFamily="17" charset="-128"/>
                <a:ea typeface="UD デジタル 教科書体 N-R" panose="02020400000000000000" pitchFamily="17" charset="-128"/>
              </a:rPr>
              <a:t>)</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4119252B-E5F8-7F14-142A-903CF61139D7}"/>
              </a:ext>
            </a:extLst>
          </p:cNvPr>
          <p:cNvSpPr>
            <a:spLocks noGrp="1"/>
          </p:cNvSpPr>
          <p:nvPr>
            <p:ph idx="1"/>
          </p:nvPr>
        </p:nvSpPr>
        <p:spPr>
          <a:xfrm>
            <a:off x="708212" y="1416431"/>
            <a:ext cx="10645588" cy="4760532"/>
          </a:xfrm>
        </p:spPr>
        <p:txBody>
          <a:bodyPr>
            <a:normAutofit/>
          </a:bodyPr>
          <a:lstStyle/>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位置づけ</a:t>
            </a:r>
            <a:endParaRPr lang="en-US" altLang="ja-JP" sz="3200" dirty="0">
              <a:latin typeface="UD デジタル 教科書体 N-R" panose="02020400000000000000" pitchFamily="17" charset="-128"/>
              <a:ea typeface="UD デジタル 教科書体 N-R" panose="02020400000000000000" pitchFamily="17" charset="-128"/>
            </a:endParaRPr>
          </a:p>
        </p:txBody>
      </p:sp>
      <p:sp>
        <p:nvSpPr>
          <p:cNvPr id="2" name="スライド番号プレースホルダー 1">
            <a:extLst>
              <a:ext uri="{FF2B5EF4-FFF2-40B4-BE49-F238E27FC236}">
                <a16:creationId xmlns:a16="http://schemas.microsoft.com/office/drawing/2014/main" id="{A8335D4F-C0E6-FC29-4D58-E80FA38B6EBD}"/>
              </a:ext>
            </a:extLst>
          </p:cNvPr>
          <p:cNvSpPr>
            <a:spLocks noGrp="1"/>
          </p:cNvSpPr>
          <p:nvPr>
            <p:ph type="sldNum" sz="quarter" idx="12"/>
          </p:nvPr>
        </p:nvSpPr>
        <p:spPr/>
        <p:txBody>
          <a:bodyPr/>
          <a:lstStyle/>
          <a:p>
            <a:fld id="{01A22C86-6C02-4E36-84E0-4B3465A87AC2}" type="slidenum">
              <a:rPr lang="ja-JP" altLang="en-US" smtClean="0"/>
              <a:pPr/>
              <a:t>3</a:t>
            </a:fld>
            <a:endParaRPr lang="ja-JP" altLang="en-US" dirty="0"/>
          </a:p>
        </p:txBody>
      </p:sp>
      <p:cxnSp>
        <p:nvCxnSpPr>
          <p:cNvPr id="4" name="直線コネクタ 3">
            <a:extLst>
              <a:ext uri="{FF2B5EF4-FFF2-40B4-BE49-F238E27FC236}">
                <a16:creationId xmlns:a16="http://schemas.microsoft.com/office/drawing/2014/main" id="{BFFF1242-4DB2-D8AA-4D5D-BBBDD422A65C}"/>
              </a:ext>
            </a:extLst>
          </p:cNvPr>
          <p:cNvCxnSpPr>
            <a:cxnSpLocks/>
          </p:cNvCxnSpPr>
          <p:nvPr/>
        </p:nvCxnSpPr>
        <p:spPr>
          <a:xfrm>
            <a:off x="1930399" y="4294910"/>
            <a:ext cx="8312727"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16358F3A-13B1-D89D-33C7-F730F149298A}"/>
              </a:ext>
            </a:extLst>
          </p:cNvPr>
          <p:cNvCxnSpPr/>
          <p:nvPr/>
        </p:nvCxnSpPr>
        <p:spPr>
          <a:xfrm>
            <a:off x="6105237" y="2142837"/>
            <a:ext cx="0" cy="3620654"/>
          </a:xfrm>
          <a:prstGeom prst="line">
            <a:avLst/>
          </a:prstGeom>
          <a:ln w="76200"/>
        </p:spPr>
        <p:style>
          <a:lnRef idx="1">
            <a:schemeClr val="dk1"/>
          </a:lnRef>
          <a:fillRef idx="0">
            <a:schemeClr val="dk1"/>
          </a:fillRef>
          <a:effectRef idx="0">
            <a:schemeClr val="dk1"/>
          </a:effectRef>
          <a:fontRef idx="minor">
            <a:schemeClr val="tx1"/>
          </a:fontRef>
        </p:style>
      </p:cxnSp>
      <p:sp>
        <p:nvSpPr>
          <p:cNvPr id="12" name="テキスト ボックス 11">
            <a:extLst>
              <a:ext uri="{FF2B5EF4-FFF2-40B4-BE49-F238E27FC236}">
                <a16:creationId xmlns:a16="http://schemas.microsoft.com/office/drawing/2014/main" id="{BDB3FED9-5979-8EC7-B79A-4E8AF1AEC21C}"/>
              </a:ext>
            </a:extLst>
          </p:cNvPr>
          <p:cNvSpPr txBox="1"/>
          <p:nvPr/>
        </p:nvSpPr>
        <p:spPr>
          <a:xfrm>
            <a:off x="5135418" y="1487055"/>
            <a:ext cx="2207491" cy="523220"/>
          </a:xfrm>
          <a:prstGeom prst="rect">
            <a:avLst/>
          </a:prstGeom>
          <a:noFill/>
        </p:spPr>
        <p:txBody>
          <a:bodyPr wrap="square" rtlCol="0">
            <a:spAutoFit/>
          </a:bodyPr>
          <a:lstStyle/>
          <a:p>
            <a:pPr algn="ctr"/>
            <a:r>
              <a:rPr kumimoji="1" lang="ja-JP" altLang="en-US" sz="2800" dirty="0">
                <a:latin typeface="UD デジタル 教科書体 NP" panose="02020400000000000000" pitchFamily="18" charset="-128"/>
                <a:ea typeface="UD デジタル 教科書体 NP" panose="02020400000000000000" pitchFamily="18" charset="-128"/>
              </a:rPr>
              <a:t>利他的</a:t>
            </a:r>
          </a:p>
        </p:txBody>
      </p:sp>
      <p:sp>
        <p:nvSpPr>
          <p:cNvPr id="13" name="テキスト ボックス 12">
            <a:extLst>
              <a:ext uri="{FF2B5EF4-FFF2-40B4-BE49-F238E27FC236}">
                <a16:creationId xmlns:a16="http://schemas.microsoft.com/office/drawing/2014/main" id="{C1A788A3-B0EA-32E8-26CE-74DFB6D25BD2}"/>
              </a:ext>
            </a:extLst>
          </p:cNvPr>
          <p:cNvSpPr txBox="1"/>
          <p:nvPr/>
        </p:nvSpPr>
        <p:spPr>
          <a:xfrm>
            <a:off x="5126181" y="5726546"/>
            <a:ext cx="2207491" cy="523220"/>
          </a:xfrm>
          <a:prstGeom prst="rect">
            <a:avLst/>
          </a:prstGeom>
          <a:noFill/>
        </p:spPr>
        <p:txBody>
          <a:bodyPr wrap="square" rtlCol="0">
            <a:spAutoFit/>
          </a:bodyPr>
          <a:lstStyle/>
          <a:p>
            <a:pPr algn="ctr"/>
            <a:r>
              <a:rPr lang="ja-JP" altLang="en-US" sz="2800" dirty="0">
                <a:latin typeface="UD デジタル 教科書体 NP" panose="02020400000000000000" pitchFamily="18" charset="-128"/>
                <a:ea typeface="UD デジタル 教科書体 NP" panose="02020400000000000000" pitchFamily="18" charset="-128"/>
              </a:rPr>
              <a:t>利己</a:t>
            </a:r>
            <a:r>
              <a:rPr kumimoji="1" lang="ja-JP" altLang="en-US" sz="2800" dirty="0">
                <a:latin typeface="UD デジタル 教科書体 NP" panose="02020400000000000000" pitchFamily="18" charset="-128"/>
                <a:ea typeface="UD デジタル 教科書体 NP" panose="02020400000000000000" pitchFamily="18" charset="-128"/>
              </a:rPr>
              <a:t>的</a:t>
            </a:r>
          </a:p>
        </p:txBody>
      </p:sp>
      <p:sp>
        <p:nvSpPr>
          <p:cNvPr id="14" name="テキスト ボックス 13">
            <a:extLst>
              <a:ext uri="{FF2B5EF4-FFF2-40B4-BE49-F238E27FC236}">
                <a16:creationId xmlns:a16="http://schemas.microsoft.com/office/drawing/2014/main" id="{7D970F85-0651-60B2-C38F-6744159BFBBB}"/>
              </a:ext>
            </a:extLst>
          </p:cNvPr>
          <p:cNvSpPr txBox="1"/>
          <p:nvPr/>
        </p:nvSpPr>
        <p:spPr>
          <a:xfrm>
            <a:off x="350982" y="3962401"/>
            <a:ext cx="1616364" cy="523220"/>
          </a:xfrm>
          <a:prstGeom prst="rect">
            <a:avLst/>
          </a:prstGeom>
          <a:noFill/>
        </p:spPr>
        <p:txBody>
          <a:bodyPr wrap="square" rtlCol="0">
            <a:spAutoFit/>
          </a:bodyPr>
          <a:lstStyle/>
          <a:p>
            <a:pPr algn="ctr"/>
            <a:r>
              <a:rPr lang="ja-JP" altLang="en-US" sz="2800" dirty="0">
                <a:latin typeface="UD デジタル 教科書体 NP" panose="02020400000000000000" pitchFamily="18" charset="-128"/>
                <a:ea typeface="UD デジタル 教科書体 NP" panose="02020400000000000000" pitchFamily="18" charset="-128"/>
              </a:rPr>
              <a:t>個人</a:t>
            </a:r>
            <a:r>
              <a:rPr kumimoji="1" lang="ja-JP" altLang="en-US" sz="2800" dirty="0">
                <a:latin typeface="UD デジタル 教科書体 NP" panose="02020400000000000000" pitchFamily="18" charset="-128"/>
                <a:ea typeface="UD デジタル 教科書体 NP" panose="02020400000000000000" pitchFamily="18" charset="-128"/>
              </a:rPr>
              <a:t>的</a:t>
            </a:r>
          </a:p>
        </p:txBody>
      </p:sp>
      <p:sp>
        <p:nvSpPr>
          <p:cNvPr id="15" name="テキスト ボックス 14">
            <a:extLst>
              <a:ext uri="{FF2B5EF4-FFF2-40B4-BE49-F238E27FC236}">
                <a16:creationId xmlns:a16="http://schemas.microsoft.com/office/drawing/2014/main" id="{F6C0FFFF-89C2-FA30-82E4-77059BB9EBC1}"/>
              </a:ext>
            </a:extLst>
          </p:cNvPr>
          <p:cNvSpPr txBox="1"/>
          <p:nvPr/>
        </p:nvSpPr>
        <p:spPr>
          <a:xfrm>
            <a:off x="10196945" y="3925456"/>
            <a:ext cx="1653309" cy="523220"/>
          </a:xfrm>
          <a:prstGeom prst="rect">
            <a:avLst/>
          </a:prstGeom>
          <a:noFill/>
        </p:spPr>
        <p:txBody>
          <a:bodyPr wrap="square" rtlCol="0">
            <a:spAutoFit/>
          </a:bodyPr>
          <a:lstStyle/>
          <a:p>
            <a:pPr algn="ctr"/>
            <a:r>
              <a:rPr lang="ja-JP" altLang="en-US" sz="2800" dirty="0">
                <a:latin typeface="UD デジタル 教科書体 NP" panose="02020400000000000000" pitchFamily="18" charset="-128"/>
                <a:ea typeface="UD デジタル 教科書体 NP" panose="02020400000000000000" pitchFamily="18" charset="-128"/>
              </a:rPr>
              <a:t>社会</a:t>
            </a:r>
            <a:r>
              <a:rPr kumimoji="1" lang="ja-JP" altLang="en-US" sz="2800" dirty="0">
                <a:latin typeface="UD デジタル 教科書体 NP" panose="02020400000000000000" pitchFamily="18" charset="-128"/>
                <a:ea typeface="UD デジタル 教科書体 NP" panose="02020400000000000000" pitchFamily="18" charset="-128"/>
              </a:rPr>
              <a:t>的</a:t>
            </a:r>
          </a:p>
        </p:txBody>
      </p:sp>
      <p:sp>
        <p:nvSpPr>
          <p:cNvPr id="17" name="テキスト ボックス 16">
            <a:extLst>
              <a:ext uri="{FF2B5EF4-FFF2-40B4-BE49-F238E27FC236}">
                <a16:creationId xmlns:a16="http://schemas.microsoft.com/office/drawing/2014/main" id="{F7745979-E3AE-0D42-32DC-6875157E6831}"/>
              </a:ext>
            </a:extLst>
          </p:cNvPr>
          <p:cNvSpPr txBox="1"/>
          <p:nvPr/>
        </p:nvSpPr>
        <p:spPr>
          <a:xfrm>
            <a:off x="5809673" y="2419928"/>
            <a:ext cx="3814617" cy="646331"/>
          </a:xfrm>
          <a:prstGeom prst="rect">
            <a:avLst/>
          </a:prstGeom>
          <a:solidFill>
            <a:srgbClr val="FF0000"/>
          </a:solidFill>
          <a:ln>
            <a:solidFill>
              <a:schemeClr val="tx1">
                <a:lumMod val="95000"/>
                <a:lumOff val="5000"/>
              </a:schemeClr>
            </a:solidFill>
          </a:ln>
        </p:spPr>
        <p:txBody>
          <a:bodyPr wrap="square" rtlCol="0">
            <a:spAutoFit/>
          </a:bodyPr>
          <a:lstStyle/>
          <a:p>
            <a:pPr algn="ctr"/>
            <a:r>
              <a:rPr lang="ja-JP" altLang="en-US" sz="3600" dirty="0">
                <a:latin typeface="UD デジタル 教科書体 NP" panose="02020400000000000000" pitchFamily="18" charset="-128"/>
                <a:ea typeface="UD デジタル 教科書体 NP" panose="02020400000000000000" pitchFamily="18" charset="-128"/>
              </a:rPr>
              <a:t>エンパシー</a:t>
            </a:r>
            <a:endParaRPr kumimoji="1" lang="ja-JP" altLang="en-US" sz="3600" dirty="0">
              <a:latin typeface="UD デジタル 教科書体 NP" panose="02020400000000000000" pitchFamily="18" charset="-128"/>
              <a:ea typeface="UD デジタル 教科書体 NP" panose="02020400000000000000" pitchFamily="18" charset="-128"/>
            </a:endParaRPr>
          </a:p>
        </p:txBody>
      </p:sp>
    </p:spTree>
    <p:extLst>
      <p:ext uri="{BB962C8B-B14F-4D97-AF65-F5344CB8AC3E}">
        <p14:creationId xmlns:p14="http://schemas.microsoft.com/office/powerpoint/2010/main" val="2187388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2B285-1816-69B6-963C-67B0B5C4EDE4}"/>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5C99F243-81DF-9006-6161-B21F7AF2F39B}"/>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DE98222E-CCB7-ACE6-8E97-2C098DAC6AE8}"/>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2AA517D3-4CA5-C712-B7D4-DCEC46C0EBDE}"/>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98991D91-7596-9BF7-47C7-BB995EA971F5}"/>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１</a:t>
            </a:r>
            <a:r>
              <a:rPr kumimoji="1" lang="ja-JP" altLang="en-US" sz="3600" b="1" dirty="0">
                <a:latin typeface="UD デジタル 教科書体 N-R" panose="02020400000000000000" pitchFamily="17" charset="-128"/>
                <a:ea typeface="UD デジタル 教科書体 N-R" panose="02020400000000000000" pitchFamily="17" charset="-128"/>
              </a:rPr>
              <a:t>　研修の目的</a:t>
            </a:r>
            <a:r>
              <a:rPr kumimoji="1" lang="en-US" altLang="ja-JP" sz="3600" b="1" dirty="0">
                <a:latin typeface="UD デジタル 教科書体 N-R" panose="02020400000000000000" pitchFamily="17" charset="-128"/>
                <a:ea typeface="UD デジタル 教科書体 N-R" panose="02020400000000000000" pitchFamily="17" charset="-128"/>
              </a:rPr>
              <a:t>(2)</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9DBDBE30-A0B2-1E32-33E1-0057CB05DADC}"/>
              </a:ext>
            </a:extLst>
          </p:cNvPr>
          <p:cNvSpPr>
            <a:spLocks noGrp="1"/>
          </p:cNvSpPr>
          <p:nvPr>
            <p:ph idx="1"/>
          </p:nvPr>
        </p:nvSpPr>
        <p:spPr>
          <a:xfrm>
            <a:off x="708212" y="1416431"/>
            <a:ext cx="10645588" cy="4760532"/>
          </a:xfrm>
        </p:spPr>
        <p:txBody>
          <a:bodyPr>
            <a:normAutofit/>
          </a:bodyPr>
          <a:lstStyle/>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位置づけ</a:t>
            </a:r>
            <a:endParaRPr lang="en-US" altLang="ja-JP" sz="3200" dirty="0">
              <a:latin typeface="UD デジタル 教科書体 N-R" panose="02020400000000000000" pitchFamily="17" charset="-128"/>
              <a:ea typeface="UD デジタル 教科書体 N-R" panose="02020400000000000000" pitchFamily="17" charset="-128"/>
            </a:endParaRPr>
          </a:p>
        </p:txBody>
      </p:sp>
      <p:sp>
        <p:nvSpPr>
          <p:cNvPr id="2" name="スライド番号プレースホルダー 1">
            <a:extLst>
              <a:ext uri="{FF2B5EF4-FFF2-40B4-BE49-F238E27FC236}">
                <a16:creationId xmlns:a16="http://schemas.microsoft.com/office/drawing/2014/main" id="{17DB2E8F-33E2-0178-E17B-7B9D62DD98BC}"/>
              </a:ext>
            </a:extLst>
          </p:cNvPr>
          <p:cNvSpPr>
            <a:spLocks noGrp="1"/>
          </p:cNvSpPr>
          <p:nvPr>
            <p:ph type="sldNum" sz="quarter" idx="12"/>
          </p:nvPr>
        </p:nvSpPr>
        <p:spPr/>
        <p:txBody>
          <a:bodyPr/>
          <a:lstStyle/>
          <a:p>
            <a:fld id="{01A22C86-6C02-4E36-84E0-4B3465A87AC2}" type="slidenum">
              <a:rPr lang="ja-JP" altLang="en-US" smtClean="0"/>
              <a:pPr/>
              <a:t>4</a:t>
            </a:fld>
            <a:endParaRPr lang="ja-JP" altLang="en-US" dirty="0"/>
          </a:p>
        </p:txBody>
      </p:sp>
      <p:cxnSp>
        <p:nvCxnSpPr>
          <p:cNvPr id="4" name="直線コネクタ 3">
            <a:extLst>
              <a:ext uri="{FF2B5EF4-FFF2-40B4-BE49-F238E27FC236}">
                <a16:creationId xmlns:a16="http://schemas.microsoft.com/office/drawing/2014/main" id="{0B93EFC2-8980-E130-7FD7-1092AFBD6F67}"/>
              </a:ext>
            </a:extLst>
          </p:cNvPr>
          <p:cNvCxnSpPr>
            <a:cxnSpLocks/>
          </p:cNvCxnSpPr>
          <p:nvPr/>
        </p:nvCxnSpPr>
        <p:spPr>
          <a:xfrm>
            <a:off x="1930399" y="4294910"/>
            <a:ext cx="8312727"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18EAEB48-B3A7-CC8F-884B-62E3F32DE43B}"/>
              </a:ext>
            </a:extLst>
          </p:cNvPr>
          <p:cNvCxnSpPr/>
          <p:nvPr/>
        </p:nvCxnSpPr>
        <p:spPr>
          <a:xfrm>
            <a:off x="6105237" y="2142837"/>
            <a:ext cx="0" cy="3620654"/>
          </a:xfrm>
          <a:prstGeom prst="line">
            <a:avLst/>
          </a:prstGeom>
          <a:ln w="76200"/>
        </p:spPr>
        <p:style>
          <a:lnRef idx="1">
            <a:schemeClr val="dk1"/>
          </a:lnRef>
          <a:fillRef idx="0">
            <a:schemeClr val="dk1"/>
          </a:fillRef>
          <a:effectRef idx="0">
            <a:schemeClr val="dk1"/>
          </a:effectRef>
          <a:fontRef idx="minor">
            <a:schemeClr val="tx1"/>
          </a:fontRef>
        </p:style>
      </p:cxnSp>
      <p:sp>
        <p:nvSpPr>
          <p:cNvPr id="12" name="テキスト ボックス 11">
            <a:extLst>
              <a:ext uri="{FF2B5EF4-FFF2-40B4-BE49-F238E27FC236}">
                <a16:creationId xmlns:a16="http://schemas.microsoft.com/office/drawing/2014/main" id="{6FECD5B0-09D0-EFC7-6D19-F5B934982AE3}"/>
              </a:ext>
            </a:extLst>
          </p:cNvPr>
          <p:cNvSpPr txBox="1"/>
          <p:nvPr/>
        </p:nvSpPr>
        <p:spPr>
          <a:xfrm>
            <a:off x="5135418" y="1487055"/>
            <a:ext cx="2207491" cy="523220"/>
          </a:xfrm>
          <a:prstGeom prst="rect">
            <a:avLst/>
          </a:prstGeom>
          <a:noFill/>
        </p:spPr>
        <p:txBody>
          <a:bodyPr wrap="square" rtlCol="0">
            <a:spAutoFit/>
          </a:bodyPr>
          <a:lstStyle/>
          <a:p>
            <a:pPr algn="ctr"/>
            <a:r>
              <a:rPr kumimoji="1" lang="ja-JP" altLang="en-US" sz="2800" dirty="0">
                <a:latin typeface="UD デジタル 教科書体 NP" panose="02020400000000000000" pitchFamily="18" charset="-128"/>
                <a:ea typeface="UD デジタル 教科書体 NP" panose="02020400000000000000" pitchFamily="18" charset="-128"/>
              </a:rPr>
              <a:t>利他的</a:t>
            </a:r>
          </a:p>
        </p:txBody>
      </p:sp>
      <p:sp>
        <p:nvSpPr>
          <p:cNvPr id="13" name="テキスト ボックス 12">
            <a:extLst>
              <a:ext uri="{FF2B5EF4-FFF2-40B4-BE49-F238E27FC236}">
                <a16:creationId xmlns:a16="http://schemas.microsoft.com/office/drawing/2014/main" id="{C75D2C3C-C127-AF30-D4B8-54A9C5D130EF}"/>
              </a:ext>
            </a:extLst>
          </p:cNvPr>
          <p:cNvSpPr txBox="1"/>
          <p:nvPr/>
        </p:nvSpPr>
        <p:spPr>
          <a:xfrm>
            <a:off x="5126181" y="5726546"/>
            <a:ext cx="2207491" cy="523220"/>
          </a:xfrm>
          <a:prstGeom prst="rect">
            <a:avLst/>
          </a:prstGeom>
          <a:noFill/>
        </p:spPr>
        <p:txBody>
          <a:bodyPr wrap="square" rtlCol="0">
            <a:spAutoFit/>
          </a:bodyPr>
          <a:lstStyle/>
          <a:p>
            <a:pPr algn="ctr"/>
            <a:r>
              <a:rPr lang="ja-JP" altLang="en-US" sz="2800" dirty="0">
                <a:latin typeface="UD デジタル 教科書体 NP" panose="02020400000000000000" pitchFamily="18" charset="-128"/>
                <a:ea typeface="UD デジタル 教科書体 NP" panose="02020400000000000000" pitchFamily="18" charset="-128"/>
              </a:rPr>
              <a:t>利己</a:t>
            </a:r>
            <a:r>
              <a:rPr kumimoji="1" lang="ja-JP" altLang="en-US" sz="2800" dirty="0">
                <a:latin typeface="UD デジタル 教科書体 NP" panose="02020400000000000000" pitchFamily="18" charset="-128"/>
                <a:ea typeface="UD デジタル 教科書体 NP" panose="02020400000000000000" pitchFamily="18" charset="-128"/>
              </a:rPr>
              <a:t>的</a:t>
            </a:r>
          </a:p>
        </p:txBody>
      </p:sp>
      <p:sp>
        <p:nvSpPr>
          <p:cNvPr id="14" name="テキスト ボックス 13">
            <a:extLst>
              <a:ext uri="{FF2B5EF4-FFF2-40B4-BE49-F238E27FC236}">
                <a16:creationId xmlns:a16="http://schemas.microsoft.com/office/drawing/2014/main" id="{DE532262-C439-3B54-A47B-B96E21FD60A7}"/>
              </a:ext>
            </a:extLst>
          </p:cNvPr>
          <p:cNvSpPr txBox="1"/>
          <p:nvPr/>
        </p:nvSpPr>
        <p:spPr>
          <a:xfrm>
            <a:off x="350982" y="3962401"/>
            <a:ext cx="1616364" cy="523220"/>
          </a:xfrm>
          <a:prstGeom prst="rect">
            <a:avLst/>
          </a:prstGeom>
          <a:noFill/>
        </p:spPr>
        <p:txBody>
          <a:bodyPr wrap="square" rtlCol="0">
            <a:spAutoFit/>
          </a:bodyPr>
          <a:lstStyle/>
          <a:p>
            <a:pPr algn="ctr"/>
            <a:r>
              <a:rPr lang="ja-JP" altLang="en-US" sz="2800" dirty="0">
                <a:latin typeface="UD デジタル 教科書体 NP" panose="02020400000000000000" pitchFamily="18" charset="-128"/>
                <a:ea typeface="UD デジタル 教科書体 NP" panose="02020400000000000000" pitchFamily="18" charset="-128"/>
              </a:rPr>
              <a:t>個人</a:t>
            </a:r>
            <a:r>
              <a:rPr kumimoji="1" lang="ja-JP" altLang="en-US" sz="2800" dirty="0">
                <a:latin typeface="UD デジタル 教科書体 NP" panose="02020400000000000000" pitchFamily="18" charset="-128"/>
                <a:ea typeface="UD デジタル 教科書体 NP" panose="02020400000000000000" pitchFamily="18" charset="-128"/>
              </a:rPr>
              <a:t>的</a:t>
            </a:r>
          </a:p>
        </p:txBody>
      </p:sp>
      <p:sp>
        <p:nvSpPr>
          <p:cNvPr id="15" name="テキスト ボックス 14">
            <a:extLst>
              <a:ext uri="{FF2B5EF4-FFF2-40B4-BE49-F238E27FC236}">
                <a16:creationId xmlns:a16="http://schemas.microsoft.com/office/drawing/2014/main" id="{E49ED87E-68B1-C44A-74E2-FC1FCBE08D60}"/>
              </a:ext>
            </a:extLst>
          </p:cNvPr>
          <p:cNvSpPr txBox="1"/>
          <p:nvPr/>
        </p:nvSpPr>
        <p:spPr>
          <a:xfrm>
            <a:off x="10196945" y="3925456"/>
            <a:ext cx="1653309" cy="523220"/>
          </a:xfrm>
          <a:prstGeom prst="rect">
            <a:avLst/>
          </a:prstGeom>
          <a:noFill/>
        </p:spPr>
        <p:txBody>
          <a:bodyPr wrap="square" rtlCol="0">
            <a:spAutoFit/>
          </a:bodyPr>
          <a:lstStyle/>
          <a:p>
            <a:pPr algn="ctr"/>
            <a:r>
              <a:rPr lang="ja-JP" altLang="en-US" sz="2800" dirty="0">
                <a:latin typeface="UD デジタル 教科書体 NP" panose="02020400000000000000" pitchFamily="18" charset="-128"/>
                <a:ea typeface="UD デジタル 教科書体 NP" panose="02020400000000000000" pitchFamily="18" charset="-128"/>
              </a:rPr>
              <a:t>社会</a:t>
            </a:r>
            <a:r>
              <a:rPr kumimoji="1" lang="ja-JP" altLang="en-US" sz="2800" dirty="0">
                <a:latin typeface="UD デジタル 教科書体 NP" panose="02020400000000000000" pitchFamily="18" charset="-128"/>
                <a:ea typeface="UD デジタル 教科書体 NP" panose="02020400000000000000" pitchFamily="18" charset="-128"/>
              </a:rPr>
              <a:t>的</a:t>
            </a:r>
          </a:p>
        </p:txBody>
      </p:sp>
      <p:sp>
        <p:nvSpPr>
          <p:cNvPr id="17" name="テキスト ボックス 16">
            <a:extLst>
              <a:ext uri="{FF2B5EF4-FFF2-40B4-BE49-F238E27FC236}">
                <a16:creationId xmlns:a16="http://schemas.microsoft.com/office/drawing/2014/main" id="{F1D95591-32D2-7C4F-0A78-437DFAB7B905}"/>
              </a:ext>
            </a:extLst>
          </p:cNvPr>
          <p:cNvSpPr txBox="1"/>
          <p:nvPr/>
        </p:nvSpPr>
        <p:spPr>
          <a:xfrm>
            <a:off x="5809673" y="2419928"/>
            <a:ext cx="3814617" cy="646331"/>
          </a:xfrm>
          <a:prstGeom prst="rect">
            <a:avLst/>
          </a:prstGeom>
          <a:solidFill>
            <a:srgbClr val="FF0000"/>
          </a:solidFill>
          <a:ln>
            <a:solidFill>
              <a:schemeClr val="tx1">
                <a:lumMod val="95000"/>
                <a:lumOff val="5000"/>
              </a:schemeClr>
            </a:solidFill>
          </a:ln>
        </p:spPr>
        <p:txBody>
          <a:bodyPr wrap="square" rtlCol="0">
            <a:spAutoFit/>
          </a:bodyPr>
          <a:lstStyle/>
          <a:p>
            <a:pPr algn="ctr"/>
            <a:r>
              <a:rPr lang="ja-JP" altLang="en-US" sz="3600" dirty="0">
                <a:latin typeface="UD デジタル 教科書体 NP" panose="02020400000000000000" pitchFamily="18" charset="-128"/>
                <a:ea typeface="UD デジタル 教科書体 NP" panose="02020400000000000000" pitchFamily="18" charset="-128"/>
              </a:rPr>
              <a:t>エンパシー</a:t>
            </a:r>
            <a:endParaRPr kumimoji="1" lang="ja-JP" altLang="en-US" sz="3600" dirty="0">
              <a:latin typeface="UD デジタル 教科書体 NP" panose="02020400000000000000" pitchFamily="18" charset="-128"/>
              <a:ea typeface="UD デジタル 教科書体 NP" panose="02020400000000000000" pitchFamily="18" charset="-128"/>
            </a:endParaRPr>
          </a:p>
        </p:txBody>
      </p:sp>
      <p:sp>
        <p:nvSpPr>
          <p:cNvPr id="3" name="テキスト ボックス 2">
            <a:extLst>
              <a:ext uri="{FF2B5EF4-FFF2-40B4-BE49-F238E27FC236}">
                <a16:creationId xmlns:a16="http://schemas.microsoft.com/office/drawing/2014/main" id="{015B3A59-0F3D-5FF4-34C6-5C3B9D8A61B8}"/>
              </a:ext>
            </a:extLst>
          </p:cNvPr>
          <p:cNvSpPr txBox="1"/>
          <p:nvPr/>
        </p:nvSpPr>
        <p:spPr>
          <a:xfrm>
            <a:off x="2623127" y="2761673"/>
            <a:ext cx="3417456" cy="646331"/>
          </a:xfrm>
          <a:prstGeom prst="rect">
            <a:avLst/>
          </a:prstGeom>
          <a:solidFill>
            <a:schemeClr val="accent6"/>
          </a:solidFill>
          <a:ln>
            <a:solidFill>
              <a:schemeClr val="tx1">
                <a:lumMod val="95000"/>
                <a:lumOff val="5000"/>
              </a:schemeClr>
            </a:solidFill>
          </a:ln>
        </p:spPr>
        <p:txBody>
          <a:bodyPr wrap="square" rtlCol="0">
            <a:spAutoFit/>
          </a:bodyPr>
          <a:lstStyle/>
          <a:p>
            <a:pPr algn="ctr"/>
            <a:r>
              <a:rPr lang="ja-JP" altLang="en-US" sz="3600" dirty="0">
                <a:latin typeface="UD デジタル 教科書体 NP" panose="02020400000000000000" pitchFamily="18" charset="-128"/>
                <a:ea typeface="UD デジタル 教科書体 NP" panose="02020400000000000000" pitchFamily="18" charset="-128"/>
              </a:rPr>
              <a:t>シンパシー</a:t>
            </a:r>
            <a:endParaRPr kumimoji="1" lang="ja-JP" altLang="en-US" sz="3600" dirty="0">
              <a:latin typeface="UD デジタル 教科書体 NP" panose="02020400000000000000" pitchFamily="18" charset="-128"/>
              <a:ea typeface="UD デジタル 教科書体 NP" panose="02020400000000000000" pitchFamily="18" charset="-128"/>
            </a:endParaRPr>
          </a:p>
        </p:txBody>
      </p:sp>
      <p:sp>
        <p:nvSpPr>
          <p:cNvPr id="7" name="テキスト ボックス 6">
            <a:extLst>
              <a:ext uri="{FF2B5EF4-FFF2-40B4-BE49-F238E27FC236}">
                <a16:creationId xmlns:a16="http://schemas.microsoft.com/office/drawing/2014/main" id="{0CD8C35C-6762-CFB1-602D-9ABE13537C63}"/>
              </a:ext>
            </a:extLst>
          </p:cNvPr>
          <p:cNvSpPr txBox="1"/>
          <p:nvPr/>
        </p:nvSpPr>
        <p:spPr>
          <a:xfrm>
            <a:off x="7490691" y="3352801"/>
            <a:ext cx="2096656" cy="646331"/>
          </a:xfrm>
          <a:prstGeom prst="rect">
            <a:avLst/>
          </a:prstGeom>
          <a:solidFill>
            <a:srgbClr val="FFFF00"/>
          </a:solidFill>
          <a:ln>
            <a:solidFill>
              <a:schemeClr val="tx1">
                <a:lumMod val="95000"/>
                <a:lumOff val="5000"/>
              </a:schemeClr>
            </a:solidFill>
          </a:ln>
        </p:spPr>
        <p:txBody>
          <a:bodyPr wrap="square" rtlCol="0">
            <a:spAutoFit/>
          </a:bodyPr>
          <a:lstStyle/>
          <a:p>
            <a:pPr algn="ctr"/>
            <a:r>
              <a:rPr lang="ja-JP" altLang="en-US" sz="3600" dirty="0">
                <a:latin typeface="UD デジタル 教科書体 NP" panose="02020400000000000000" pitchFamily="18" charset="-128"/>
                <a:ea typeface="UD デジタル 教科書体 NP" panose="02020400000000000000" pitchFamily="18" charset="-128"/>
              </a:rPr>
              <a:t>評　論</a:t>
            </a:r>
            <a:endParaRPr kumimoji="1" lang="ja-JP" altLang="en-US" sz="3600" dirty="0">
              <a:latin typeface="UD デジタル 教科書体 NP" panose="02020400000000000000" pitchFamily="18" charset="-128"/>
              <a:ea typeface="UD デジタル 教科書体 NP" panose="02020400000000000000" pitchFamily="18" charset="-128"/>
            </a:endParaRPr>
          </a:p>
        </p:txBody>
      </p:sp>
      <p:sp>
        <p:nvSpPr>
          <p:cNvPr id="16" name="テキスト ボックス 15">
            <a:extLst>
              <a:ext uri="{FF2B5EF4-FFF2-40B4-BE49-F238E27FC236}">
                <a16:creationId xmlns:a16="http://schemas.microsoft.com/office/drawing/2014/main" id="{CB9290ED-9E0B-4B48-6927-B96577324EF3}"/>
              </a:ext>
            </a:extLst>
          </p:cNvPr>
          <p:cNvSpPr txBox="1"/>
          <p:nvPr/>
        </p:nvSpPr>
        <p:spPr>
          <a:xfrm>
            <a:off x="3103418" y="4747490"/>
            <a:ext cx="2096656" cy="646331"/>
          </a:xfrm>
          <a:prstGeom prst="rect">
            <a:avLst/>
          </a:prstGeom>
          <a:solidFill>
            <a:srgbClr val="F6C3FF"/>
          </a:solidFill>
          <a:ln>
            <a:solidFill>
              <a:schemeClr val="tx1">
                <a:lumMod val="95000"/>
                <a:lumOff val="5000"/>
              </a:schemeClr>
            </a:solidFill>
          </a:ln>
        </p:spPr>
        <p:txBody>
          <a:bodyPr wrap="square" rtlCol="0">
            <a:spAutoFit/>
          </a:bodyPr>
          <a:lstStyle/>
          <a:p>
            <a:pPr algn="ctr"/>
            <a:r>
              <a:rPr kumimoji="1" lang="ja-JP" altLang="en-US" sz="3600" dirty="0">
                <a:latin typeface="UD デジタル 教科書体 NP" panose="02020400000000000000" pitchFamily="18" charset="-128"/>
                <a:ea typeface="UD デジタル 教科書体 NP" panose="02020400000000000000" pitchFamily="18" charset="-128"/>
              </a:rPr>
              <a:t>忖　度</a:t>
            </a:r>
          </a:p>
        </p:txBody>
      </p:sp>
    </p:spTree>
    <p:extLst>
      <p:ext uri="{BB962C8B-B14F-4D97-AF65-F5344CB8AC3E}">
        <p14:creationId xmlns:p14="http://schemas.microsoft.com/office/powerpoint/2010/main" val="24047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41B1D-418C-8A9C-0D03-E2E535B3D325}"/>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3BDD756F-369D-E995-0D49-22A8BF387613}"/>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ABB6B8F6-1A59-DC7F-6564-F47CE5B0532F}"/>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4BFDAB4E-1213-A455-8830-100EAC06F21D}"/>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3976C6E0-5BC8-847C-89F9-31F03BB1382F}"/>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１</a:t>
            </a:r>
            <a:r>
              <a:rPr kumimoji="1" lang="ja-JP" altLang="en-US" sz="3600" b="1" dirty="0">
                <a:latin typeface="UD デジタル 教科書体 N-R" panose="02020400000000000000" pitchFamily="17" charset="-128"/>
                <a:ea typeface="UD デジタル 教科書体 N-R" panose="02020400000000000000" pitchFamily="17" charset="-128"/>
              </a:rPr>
              <a:t>　研修の目的</a:t>
            </a:r>
            <a:r>
              <a:rPr kumimoji="1" lang="en-US" altLang="ja-JP" sz="3600" b="1" dirty="0">
                <a:latin typeface="UD デジタル 教科書体 N-R" panose="02020400000000000000" pitchFamily="17" charset="-128"/>
                <a:ea typeface="UD デジタル 教科書体 N-R" panose="02020400000000000000" pitchFamily="17" charset="-128"/>
              </a:rPr>
              <a:t>(3)</a:t>
            </a:r>
            <a:r>
              <a:rPr kumimoji="1" lang="ja-JP" altLang="en-US" sz="3600" b="1" dirty="0">
                <a:latin typeface="UD デジタル 教科書体 N-R" panose="02020400000000000000" pitchFamily="17" charset="-128"/>
                <a:ea typeface="UD デジタル 教科書体 N-R" panose="02020400000000000000" pitchFamily="17" charset="-128"/>
              </a:rPr>
              <a:t>：必要性</a:t>
            </a:r>
          </a:p>
        </p:txBody>
      </p:sp>
      <p:sp>
        <p:nvSpPr>
          <p:cNvPr id="2" name="スライド番号プレースホルダー 1">
            <a:extLst>
              <a:ext uri="{FF2B5EF4-FFF2-40B4-BE49-F238E27FC236}">
                <a16:creationId xmlns:a16="http://schemas.microsoft.com/office/drawing/2014/main" id="{090DC20A-0B90-200B-F844-3E165D11E041}"/>
              </a:ext>
            </a:extLst>
          </p:cNvPr>
          <p:cNvSpPr>
            <a:spLocks noGrp="1"/>
          </p:cNvSpPr>
          <p:nvPr>
            <p:ph type="sldNum" sz="quarter" idx="12"/>
          </p:nvPr>
        </p:nvSpPr>
        <p:spPr/>
        <p:txBody>
          <a:bodyPr/>
          <a:lstStyle/>
          <a:p>
            <a:fld id="{01A22C86-6C02-4E36-84E0-4B3465A87AC2}" type="slidenum">
              <a:rPr lang="ja-JP" altLang="en-US" smtClean="0"/>
              <a:pPr/>
              <a:t>5</a:t>
            </a:fld>
            <a:endParaRPr lang="ja-JP" altLang="en-US" dirty="0"/>
          </a:p>
        </p:txBody>
      </p:sp>
      <p:sp>
        <p:nvSpPr>
          <p:cNvPr id="3" name="フローチャート: 処理 2">
            <a:extLst>
              <a:ext uri="{FF2B5EF4-FFF2-40B4-BE49-F238E27FC236}">
                <a16:creationId xmlns:a16="http://schemas.microsoft.com/office/drawing/2014/main" id="{CB72F1D1-043A-054E-5AC5-F0D83B58A6FE}"/>
              </a:ext>
            </a:extLst>
          </p:cNvPr>
          <p:cNvSpPr/>
          <p:nvPr/>
        </p:nvSpPr>
        <p:spPr>
          <a:xfrm>
            <a:off x="1332865" y="2958953"/>
            <a:ext cx="4544291" cy="3278909"/>
          </a:xfrm>
          <a:prstGeom prst="flowChartProcess">
            <a:avLst/>
          </a:prstGeom>
          <a:solidFill>
            <a:srgbClr val="00B0F0"/>
          </a:solidFill>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3200" dirty="0">
                <a:latin typeface="UD デジタル 教科書体 NP" panose="02020400000000000000" pitchFamily="18" charset="-128"/>
                <a:ea typeface="UD デジタル 教科書体 NP" panose="02020400000000000000" pitchFamily="18" charset="-128"/>
              </a:rPr>
              <a:t>AI</a:t>
            </a:r>
            <a:r>
              <a:rPr kumimoji="1" lang="ja-JP" altLang="en-US" sz="3200" dirty="0">
                <a:latin typeface="UD デジタル 教科書体 NP" panose="02020400000000000000" pitchFamily="18" charset="-128"/>
                <a:ea typeface="UD デジタル 教科書体 NP" panose="02020400000000000000" pitchFamily="18" charset="-128"/>
              </a:rPr>
              <a:t>：</a:t>
            </a:r>
            <a:endParaRPr kumimoji="1" lang="en-US" altLang="ja-JP" sz="3200" dirty="0">
              <a:latin typeface="UD デジタル 教科書体 NP" panose="02020400000000000000" pitchFamily="18" charset="-128"/>
              <a:ea typeface="UD デジタル 教科書体 NP" panose="02020400000000000000" pitchFamily="18" charset="-128"/>
            </a:endParaRPr>
          </a:p>
          <a:p>
            <a:r>
              <a:rPr lang="ja-JP" altLang="en-US" sz="3200" dirty="0">
                <a:latin typeface="UD デジタル 教科書体 NP" panose="02020400000000000000" pitchFamily="18" charset="-128"/>
                <a:ea typeface="UD デジタル 教科書体 NP" panose="02020400000000000000" pitchFamily="18" charset="-128"/>
              </a:rPr>
              <a:t>　将棋</a:t>
            </a:r>
            <a:endParaRPr lang="en-US" altLang="ja-JP" sz="3200" dirty="0">
              <a:latin typeface="UD デジタル 教科書体 NP" panose="02020400000000000000" pitchFamily="18" charset="-128"/>
              <a:ea typeface="UD デジタル 教科書体 NP" panose="02020400000000000000" pitchFamily="18" charset="-128"/>
            </a:endParaRPr>
          </a:p>
          <a:p>
            <a:r>
              <a:rPr kumimoji="1" lang="ja-JP" altLang="en-US" sz="3200" dirty="0">
                <a:latin typeface="UD デジタル 教科書体 NP" panose="02020400000000000000" pitchFamily="18" charset="-128"/>
                <a:ea typeface="UD デジタル 教科書体 NP" panose="02020400000000000000" pitchFamily="18" charset="-128"/>
              </a:rPr>
              <a:t>　自動運転な</a:t>
            </a:r>
            <a:r>
              <a:rPr lang="ja-JP" altLang="en-US" sz="3200" dirty="0">
                <a:latin typeface="UD デジタル 教科書体 NP" panose="02020400000000000000" pitchFamily="18" charset="-128"/>
                <a:ea typeface="UD デジタル 教科書体 NP" panose="02020400000000000000" pitchFamily="18" charset="-128"/>
              </a:rPr>
              <a:t>ど</a:t>
            </a:r>
            <a:endParaRPr lang="en-US" altLang="ja-JP" sz="3200" dirty="0">
              <a:latin typeface="UD デジタル 教科書体 NP" panose="02020400000000000000" pitchFamily="18" charset="-128"/>
              <a:ea typeface="UD デジタル 教科書体 NP" panose="02020400000000000000" pitchFamily="18" charset="-128"/>
            </a:endParaRPr>
          </a:p>
          <a:p>
            <a:endParaRPr lang="en-US" altLang="ja-JP" sz="3200" dirty="0">
              <a:latin typeface="UD デジタル 教科書体 NP" panose="02020400000000000000" pitchFamily="18" charset="-128"/>
              <a:ea typeface="UD デジタル 教科書体 NP" panose="02020400000000000000" pitchFamily="18" charset="-128"/>
            </a:endParaRPr>
          </a:p>
          <a:p>
            <a:r>
              <a:rPr lang="ja-JP" altLang="en-US" sz="3200" dirty="0">
                <a:latin typeface="UD デジタル 教科書体 NP" panose="02020400000000000000" pitchFamily="18" charset="-128"/>
                <a:ea typeface="UD デジタル 教科書体 NP" panose="02020400000000000000" pitchFamily="18" charset="-128"/>
              </a:rPr>
              <a:t>　数学で解決できる</a:t>
            </a:r>
            <a:endParaRPr lang="en-US" altLang="ja-JP" sz="3200" dirty="0">
              <a:latin typeface="UD デジタル 教科書体 NP" panose="02020400000000000000" pitchFamily="18" charset="-128"/>
              <a:ea typeface="UD デジタル 教科書体 NP" panose="02020400000000000000" pitchFamily="18" charset="-128"/>
            </a:endParaRPr>
          </a:p>
          <a:p>
            <a:r>
              <a:rPr lang="ja-JP" altLang="en-US" sz="3200" dirty="0">
                <a:latin typeface="UD デジタル 教科書体 NP" panose="02020400000000000000" pitchFamily="18" charset="-128"/>
                <a:ea typeface="UD デジタル 教科書体 NP" panose="02020400000000000000" pitchFamily="18" charset="-128"/>
              </a:rPr>
              <a:t>　領域</a:t>
            </a:r>
            <a:endParaRPr kumimoji="1" lang="ja-JP" altLang="en-US" sz="3200" dirty="0">
              <a:latin typeface="UD デジタル 教科書体 NP" panose="02020400000000000000" pitchFamily="18" charset="-128"/>
              <a:ea typeface="UD デジタル 教科書体 NP" panose="02020400000000000000" pitchFamily="18" charset="-128"/>
            </a:endParaRPr>
          </a:p>
        </p:txBody>
      </p:sp>
      <p:sp>
        <p:nvSpPr>
          <p:cNvPr id="4" name="フローチャート: 処理 3">
            <a:extLst>
              <a:ext uri="{FF2B5EF4-FFF2-40B4-BE49-F238E27FC236}">
                <a16:creationId xmlns:a16="http://schemas.microsoft.com/office/drawing/2014/main" id="{DB015306-33B4-A8AE-02AD-6561465BC945}"/>
              </a:ext>
            </a:extLst>
          </p:cNvPr>
          <p:cNvSpPr/>
          <p:nvPr/>
        </p:nvSpPr>
        <p:spPr>
          <a:xfrm>
            <a:off x="6407304" y="2958953"/>
            <a:ext cx="4581236" cy="3288145"/>
          </a:xfrm>
          <a:prstGeom prst="flowChartProcess">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3200" dirty="0">
                <a:latin typeface="UD デジタル 教科書体 NP" panose="02020400000000000000" pitchFamily="18" charset="-128"/>
                <a:ea typeface="UD デジタル 教科書体 NP" panose="02020400000000000000" pitchFamily="18" charset="-128"/>
              </a:rPr>
              <a:t>人間領域：</a:t>
            </a:r>
            <a:endParaRPr kumimoji="1" lang="en-US" altLang="ja-JP" sz="3200" dirty="0">
              <a:latin typeface="UD デジタル 教科書体 NP" panose="02020400000000000000" pitchFamily="18" charset="-128"/>
              <a:ea typeface="UD デジタル 教科書体 NP" panose="02020400000000000000" pitchFamily="18" charset="-128"/>
            </a:endParaRPr>
          </a:p>
          <a:p>
            <a:r>
              <a:rPr lang="ja-JP" altLang="en-US" sz="3200" dirty="0">
                <a:latin typeface="UD デジタル 教科書体 NP" panose="02020400000000000000" pitchFamily="18" charset="-128"/>
                <a:ea typeface="UD デジタル 教科書体 NP" panose="02020400000000000000" pitchFamily="18" charset="-128"/>
              </a:rPr>
              <a:t>　理解・納得</a:t>
            </a:r>
            <a:endParaRPr lang="en-US" altLang="ja-JP" sz="3200" dirty="0">
              <a:latin typeface="UD デジタル 教科書体 NP" panose="02020400000000000000" pitchFamily="18" charset="-128"/>
              <a:ea typeface="UD デジタル 教科書体 NP" panose="02020400000000000000" pitchFamily="18" charset="-128"/>
            </a:endParaRPr>
          </a:p>
          <a:p>
            <a:r>
              <a:rPr lang="ja-JP" altLang="en-US" sz="3200" dirty="0">
                <a:latin typeface="UD デジタル 教科書体 NP" panose="02020400000000000000" pitchFamily="18" charset="-128"/>
                <a:ea typeface="UD デジタル 教科書体 NP" panose="02020400000000000000" pitchFamily="18" charset="-128"/>
              </a:rPr>
              <a:t>　同情など</a:t>
            </a:r>
            <a:endParaRPr lang="en-US" altLang="ja-JP" sz="3200" dirty="0">
              <a:latin typeface="UD デジタル 教科書体 NP" panose="02020400000000000000" pitchFamily="18" charset="-128"/>
              <a:ea typeface="UD デジタル 教科書体 NP" panose="02020400000000000000" pitchFamily="18" charset="-128"/>
            </a:endParaRPr>
          </a:p>
          <a:p>
            <a:endParaRPr lang="en-US" altLang="ja-JP" sz="3200" dirty="0">
              <a:latin typeface="UD デジタル 教科書体 NP" panose="02020400000000000000" pitchFamily="18" charset="-128"/>
              <a:ea typeface="UD デジタル 教科書体 NP" panose="02020400000000000000" pitchFamily="18" charset="-128"/>
            </a:endParaRPr>
          </a:p>
          <a:p>
            <a:r>
              <a:rPr lang="ja-JP" altLang="en-US" sz="3200" dirty="0">
                <a:latin typeface="UD デジタル 教科書体 NP" panose="02020400000000000000" pitchFamily="18" charset="-128"/>
                <a:ea typeface="UD デジタル 教科書体 NP" panose="02020400000000000000" pitchFamily="18" charset="-128"/>
              </a:rPr>
              <a:t>　フレームワークの</a:t>
            </a:r>
            <a:endParaRPr lang="en-US" altLang="ja-JP" sz="3200" dirty="0">
              <a:latin typeface="UD デジタル 教科書体 NP" panose="02020400000000000000" pitchFamily="18" charset="-128"/>
              <a:ea typeface="UD デジタル 教科書体 NP" panose="02020400000000000000" pitchFamily="18" charset="-128"/>
            </a:endParaRPr>
          </a:p>
          <a:p>
            <a:r>
              <a:rPr lang="ja-JP" altLang="en-US" sz="3200" dirty="0">
                <a:latin typeface="UD デジタル 教科書体 NP" panose="02020400000000000000" pitchFamily="18" charset="-128"/>
                <a:ea typeface="UD デジタル 教科書体 NP" panose="02020400000000000000" pitchFamily="18" charset="-128"/>
              </a:rPr>
              <a:t>　ない領域</a:t>
            </a:r>
            <a:endParaRPr kumimoji="1" lang="ja-JP" altLang="en-US" sz="3200" dirty="0">
              <a:latin typeface="UD デジタル 教科書体 NP" panose="02020400000000000000" pitchFamily="18" charset="-128"/>
              <a:ea typeface="UD デジタル 教科書体 NP" panose="02020400000000000000" pitchFamily="18" charset="-128"/>
            </a:endParaRPr>
          </a:p>
        </p:txBody>
      </p:sp>
      <p:sp>
        <p:nvSpPr>
          <p:cNvPr id="7" name="吹き出し: 角を丸めた四角形 6">
            <a:extLst>
              <a:ext uri="{FF2B5EF4-FFF2-40B4-BE49-F238E27FC236}">
                <a16:creationId xmlns:a16="http://schemas.microsoft.com/office/drawing/2014/main" id="{ED2F246D-E38B-726E-CECA-529AD0D27BDE}"/>
              </a:ext>
            </a:extLst>
          </p:cNvPr>
          <p:cNvSpPr/>
          <p:nvPr/>
        </p:nvSpPr>
        <p:spPr>
          <a:xfrm>
            <a:off x="6960637" y="1203651"/>
            <a:ext cx="5038530" cy="1453959"/>
          </a:xfrm>
          <a:prstGeom prst="wedgeRoundRectCallout">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2800" dirty="0">
                <a:latin typeface="UD デジタル 教科書体 NP" panose="02020400000000000000" pitchFamily="18" charset="-128"/>
                <a:ea typeface="UD デジタル 教科書体 NP" panose="02020400000000000000" pitchFamily="18" charset="-128"/>
              </a:rPr>
              <a:t>定着率などから重要性が向上。</a:t>
            </a:r>
            <a:r>
              <a:rPr lang="ja-JP" altLang="en-US" sz="2800" dirty="0">
                <a:latin typeface="UD デジタル 教科書体 NP" panose="02020400000000000000" pitchFamily="18" charset="-128"/>
                <a:ea typeface="UD デジタル 教科書体 NP" panose="02020400000000000000" pitchFamily="18" charset="-128"/>
              </a:rPr>
              <a:t>エンパシーが役立つ領域</a:t>
            </a:r>
            <a:endParaRPr kumimoji="1" lang="ja-JP" altLang="en-US" sz="2800" dirty="0">
              <a:latin typeface="UD デジタル 教科書体 NP" panose="02020400000000000000" pitchFamily="18" charset="-128"/>
              <a:ea typeface="UD デジタル 教科書体 NP" panose="02020400000000000000" pitchFamily="18" charset="-128"/>
            </a:endParaRPr>
          </a:p>
        </p:txBody>
      </p:sp>
    </p:spTree>
    <p:extLst>
      <p:ext uri="{BB962C8B-B14F-4D97-AF65-F5344CB8AC3E}">
        <p14:creationId xmlns:p14="http://schemas.microsoft.com/office/powerpoint/2010/main" val="303908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D4186-865D-D2B8-DE02-89F126DDD2DF}"/>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E5298F90-BA58-8C5F-064A-7149D277BA7B}"/>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99527605-B057-5B89-17E2-057906EBDB45}"/>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D1AFE887-01FC-FEBC-6E01-8A99E5EF0D12}"/>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4F2933F6-3235-CFCC-B390-14A1F83BB390}"/>
              </a:ext>
            </a:extLst>
          </p:cNvPr>
          <p:cNvSpPr>
            <a:spLocks noGrp="1"/>
          </p:cNvSpPr>
          <p:nvPr>
            <p:ph type="title"/>
          </p:nvPr>
        </p:nvSpPr>
        <p:spPr>
          <a:xfrm>
            <a:off x="828675" y="136526"/>
            <a:ext cx="10448925" cy="713220"/>
          </a:xfrm>
        </p:spPr>
        <p:txBody>
          <a:bodyPr>
            <a:normAutofit/>
          </a:bodyPr>
          <a:lstStyle/>
          <a:p>
            <a:r>
              <a:rPr kumimoji="1" lang="ja-JP" altLang="en-US" sz="3600" b="1" dirty="0">
                <a:latin typeface="UD デジタル 教科書体 N-R" panose="02020400000000000000" pitchFamily="17" charset="-128"/>
                <a:ea typeface="UD デジタル 教科書体 N-R" panose="02020400000000000000" pitchFamily="17" charset="-128"/>
              </a:rPr>
              <a:t>２　</a:t>
            </a:r>
            <a:r>
              <a:rPr lang="ja-JP" altLang="en-US" sz="3600" b="1" dirty="0">
                <a:latin typeface="UD デジタル 教科書体 N-R" panose="02020400000000000000" pitchFamily="17" charset="-128"/>
                <a:ea typeface="UD デジタル 教科書体 N-R" panose="02020400000000000000" pitchFamily="17" charset="-128"/>
              </a:rPr>
              <a:t>エンパシーの習得と育成</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673E0C16-786C-99E7-9B3F-A761BC7A9AA7}"/>
              </a:ext>
            </a:extLst>
          </p:cNvPr>
          <p:cNvSpPr>
            <a:spLocks noGrp="1"/>
          </p:cNvSpPr>
          <p:nvPr>
            <p:ph idx="1"/>
          </p:nvPr>
        </p:nvSpPr>
        <p:spPr>
          <a:xfrm>
            <a:off x="763681" y="1778380"/>
            <a:ext cx="10645588" cy="4760532"/>
          </a:xfrm>
        </p:spPr>
        <p:txBody>
          <a:bodyPr>
            <a:normAutofit/>
          </a:bodyPr>
          <a:lstStyle/>
          <a:p>
            <a:pPr marL="0" indent="0">
              <a:buNone/>
            </a:pPr>
            <a:r>
              <a:rPr lang="ja-JP" altLang="en-US" sz="3600" dirty="0">
                <a:latin typeface="UD デジタル 教科書体 N-R" panose="02020400000000000000" pitchFamily="17" charset="-128"/>
                <a:ea typeface="UD デジタル 教科書体 N-R" panose="02020400000000000000" pitchFamily="17" charset="-128"/>
              </a:rPr>
              <a:t>エンパシー＝知的な能力。</a:t>
            </a:r>
            <a:endParaRPr lang="en-US" altLang="ja-JP" sz="36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600" dirty="0">
                <a:latin typeface="UD デジタル 教科書体 N-R" panose="02020400000000000000" pitchFamily="17" charset="-128"/>
                <a:ea typeface="UD デジタル 教科書体 N-R" panose="02020400000000000000" pitchFamily="17" charset="-128"/>
              </a:rPr>
              <a:t>　　　　　　生活の中で</a:t>
            </a:r>
            <a:endParaRPr lang="en-US" altLang="ja-JP" sz="36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600" dirty="0">
                <a:latin typeface="UD デジタル 教科書体 N-R" panose="02020400000000000000" pitchFamily="17" charset="-128"/>
                <a:ea typeface="UD デジタル 教科書体 N-R" panose="02020400000000000000" pitchFamily="17" charset="-128"/>
              </a:rPr>
              <a:t>　　　　　　　習得</a:t>
            </a:r>
            <a:r>
              <a:rPr lang="en-US" altLang="ja-JP" sz="3600" dirty="0">
                <a:latin typeface="UD デジタル 教科書体 N-R" panose="02020400000000000000" pitchFamily="17" charset="-128"/>
                <a:ea typeface="UD デジタル 教科書体 N-R" panose="02020400000000000000" pitchFamily="17" charset="-128"/>
              </a:rPr>
              <a:t>(</a:t>
            </a:r>
            <a:r>
              <a:rPr lang="ja-JP" altLang="en-US" sz="3600" dirty="0">
                <a:latin typeface="UD デジタル 教科書体 N-R" panose="02020400000000000000" pitchFamily="17" charset="-128"/>
                <a:ea typeface="UD デジタル 教科書体 N-R" panose="02020400000000000000" pitchFamily="17" charset="-128"/>
              </a:rPr>
              <a:t>０⇒１</a:t>
            </a:r>
            <a:r>
              <a:rPr lang="en-US" altLang="ja-JP" sz="3600" dirty="0">
                <a:latin typeface="UD デジタル 教科書体 N-R" panose="02020400000000000000" pitchFamily="17" charset="-128"/>
                <a:ea typeface="UD デジタル 教科書体 N-R" panose="02020400000000000000" pitchFamily="17" charset="-128"/>
              </a:rPr>
              <a:t>)</a:t>
            </a:r>
            <a:r>
              <a:rPr lang="ja-JP" altLang="en-US" sz="3600" dirty="0">
                <a:latin typeface="UD デジタル 教科書体 N-R" panose="02020400000000000000" pitchFamily="17" charset="-128"/>
                <a:ea typeface="UD デジタル 教科書体 N-R" panose="02020400000000000000" pitchFamily="17" charset="-128"/>
              </a:rPr>
              <a:t>できる</a:t>
            </a:r>
            <a:endParaRPr lang="en-US" altLang="ja-JP" sz="36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600" dirty="0">
                <a:latin typeface="UD デジタル 教科書体 N-R" panose="02020400000000000000" pitchFamily="17" charset="-128"/>
                <a:ea typeface="UD デジタル 教科書体 N-R" panose="02020400000000000000" pitchFamily="17" charset="-128"/>
              </a:rPr>
              <a:t>　　　　　　　育成</a:t>
            </a:r>
            <a:r>
              <a:rPr lang="en-US" altLang="ja-JP" sz="3600" dirty="0">
                <a:latin typeface="UD デジタル 教科書体 N-R" panose="02020400000000000000" pitchFamily="17" charset="-128"/>
                <a:ea typeface="UD デジタル 教科書体 N-R" panose="02020400000000000000" pitchFamily="17" charset="-128"/>
              </a:rPr>
              <a:t>(</a:t>
            </a:r>
            <a:r>
              <a:rPr lang="ja-JP" altLang="en-US" sz="3600" dirty="0">
                <a:latin typeface="UD デジタル 教科書体 N-R" panose="02020400000000000000" pitchFamily="17" charset="-128"/>
                <a:ea typeface="UD デジタル 教科書体 N-R" panose="02020400000000000000" pitchFamily="17" charset="-128"/>
              </a:rPr>
              <a:t>１⇒２</a:t>
            </a:r>
            <a:r>
              <a:rPr lang="en-US" altLang="ja-JP" sz="3600" dirty="0">
                <a:latin typeface="UD デジタル 教科書体 N-R" panose="02020400000000000000" pitchFamily="17" charset="-128"/>
                <a:ea typeface="UD デジタル 教科書体 N-R" panose="02020400000000000000" pitchFamily="17" charset="-128"/>
              </a:rPr>
              <a:t>)</a:t>
            </a:r>
            <a:r>
              <a:rPr lang="ja-JP" altLang="en-US" sz="3600" dirty="0">
                <a:latin typeface="UD デジタル 教科書体 N-R" panose="02020400000000000000" pitchFamily="17" charset="-128"/>
                <a:ea typeface="UD デジタル 教科書体 N-R" panose="02020400000000000000" pitchFamily="17" charset="-128"/>
              </a:rPr>
              <a:t>できる</a:t>
            </a:r>
            <a:endParaRPr lang="en-US" altLang="ja-JP" sz="3600" dirty="0">
              <a:latin typeface="UD デジタル 教科書体 N-R" panose="02020400000000000000" pitchFamily="17" charset="-128"/>
              <a:ea typeface="UD デジタル 教科書体 N-R" panose="02020400000000000000" pitchFamily="17" charset="-128"/>
            </a:endParaRPr>
          </a:p>
          <a:p>
            <a:pPr marL="0" indent="0">
              <a:buNone/>
            </a:pPr>
            <a:endParaRPr lang="en-US" altLang="ja-JP" sz="36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600" dirty="0">
                <a:latin typeface="UD デジタル 教科書体 N-R" panose="02020400000000000000" pitchFamily="17" charset="-128"/>
                <a:ea typeface="UD デジタル 教科書体 N-R" panose="02020400000000000000" pitchFamily="17" charset="-128"/>
              </a:rPr>
              <a:t>　多くの日本人はこの能力を持っている。</a:t>
            </a:r>
          </a:p>
          <a:p>
            <a:pPr marL="0" indent="0">
              <a:buNone/>
            </a:pPr>
            <a:r>
              <a:rPr lang="ja-JP" altLang="en-US" sz="3600" dirty="0">
                <a:latin typeface="UD デジタル 教科書体 N-R" panose="02020400000000000000" pitchFamily="17" charset="-128"/>
                <a:ea typeface="UD デジタル 教科書体 N-R" panose="02020400000000000000" pitchFamily="17" charset="-128"/>
              </a:rPr>
              <a:t>　しかし、その程度には差がある。</a:t>
            </a:r>
            <a:endParaRPr lang="en-US" altLang="ja-JP" sz="3600" dirty="0">
              <a:latin typeface="UD デジタル 教科書体 N-R" panose="02020400000000000000" pitchFamily="17" charset="-128"/>
              <a:ea typeface="UD デジタル 教科書体 N-R" panose="02020400000000000000" pitchFamily="17" charset="-128"/>
            </a:endParaRPr>
          </a:p>
        </p:txBody>
      </p:sp>
      <p:sp>
        <p:nvSpPr>
          <p:cNvPr id="2" name="スライド番号プレースホルダー 1">
            <a:extLst>
              <a:ext uri="{FF2B5EF4-FFF2-40B4-BE49-F238E27FC236}">
                <a16:creationId xmlns:a16="http://schemas.microsoft.com/office/drawing/2014/main" id="{72C91392-E4E2-3463-D76E-DB71824B8F60}"/>
              </a:ext>
            </a:extLst>
          </p:cNvPr>
          <p:cNvSpPr>
            <a:spLocks noGrp="1"/>
          </p:cNvSpPr>
          <p:nvPr>
            <p:ph type="sldNum" sz="quarter" idx="12"/>
          </p:nvPr>
        </p:nvSpPr>
        <p:spPr/>
        <p:txBody>
          <a:bodyPr/>
          <a:lstStyle/>
          <a:p>
            <a:fld id="{01A22C86-6C02-4E36-84E0-4B3465A87AC2}" type="slidenum">
              <a:rPr lang="ja-JP" altLang="en-US" smtClean="0"/>
              <a:pPr/>
              <a:t>6</a:t>
            </a:fld>
            <a:endParaRPr lang="ja-JP" altLang="en-US" dirty="0"/>
          </a:p>
        </p:txBody>
      </p:sp>
    </p:spTree>
    <p:extLst>
      <p:ext uri="{BB962C8B-B14F-4D97-AF65-F5344CB8AC3E}">
        <p14:creationId xmlns:p14="http://schemas.microsoft.com/office/powerpoint/2010/main" val="2848289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F8196-281A-4A3E-11E8-8E14502E5E1E}"/>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F848B537-5F8F-B482-2F73-5157F1046C13}"/>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A0A1F5CC-BBCF-4EF2-0903-9F0B8DC1FA14}"/>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422BDAA6-6CD5-694E-D63F-07A2C17994C9}"/>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513988D6-5491-698E-748E-F7DB577EADBB}"/>
              </a:ext>
            </a:extLst>
          </p:cNvPr>
          <p:cNvSpPr>
            <a:spLocks noGrp="1"/>
          </p:cNvSpPr>
          <p:nvPr>
            <p:ph type="title"/>
          </p:nvPr>
        </p:nvSpPr>
        <p:spPr>
          <a:xfrm>
            <a:off x="828675" y="136526"/>
            <a:ext cx="10448925" cy="713220"/>
          </a:xfrm>
        </p:spPr>
        <p:txBody>
          <a:bodyPr>
            <a:normAutofit/>
          </a:bodyPr>
          <a:lstStyle/>
          <a:p>
            <a:r>
              <a:rPr kumimoji="1" lang="ja-JP" altLang="en-US" sz="3600" b="1" dirty="0">
                <a:latin typeface="UD デジタル 教科書体 N-R" panose="02020400000000000000" pitchFamily="17" charset="-128"/>
                <a:ea typeface="UD デジタル 教科書体 N-R" panose="02020400000000000000" pitchFamily="17" charset="-128"/>
              </a:rPr>
              <a:t>２　</a:t>
            </a:r>
            <a:r>
              <a:rPr lang="ja-JP" altLang="en-US" sz="3600" b="1" dirty="0">
                <a:latin typeface="UD デジタル 教科書体 N-R" panose="02020400000000000000" pitchFamily="17" charset="-128"/>
                <a:ea typeface="UD デジタル 教科書体 N-R" panose="02020400000000000000" pitchFamily="17" charset="-128"/>
              </a:rPr>
              <a:t>エンパシーの特性</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63CE1E20-4895-0058-4B43-7BCA2919FBAF}"/>
              </a:ext>
            </a:extLst>
          </p:cNvPr>
          <p:cNvSpPr>
            <a:spLocks noGrp="1"/>
          </p:cNvSpPr>
          <p:nvPr>
            <p:ph idx="1"/>
          </p:nvPr>
        </p:nvSpPr>
        <p:spPr>
          <a:xfrm>
            <a:off x="6615414" y="1655108"/>
            <a:ext cx="4845290" cy="4893007"/>
          </a:xfrm>
        </p:spPr>
        <p:txBody>
          <a:bodyPr>
            <a:normAutofit/>
          </a:bodyPr>
          <a:lstStyle/>
          <a:p>
            <a:pPr marL="0" indent="0">
              <a:buNone/>
            </a:pPr>
            <a:r>
              <a:rPr lang="ja-JP" altLang="en-US" sz="3200" dirty="0">
                <a:latin typeface="UD デジタル 教科書体 NP" panose="02020400000000000000" pitchFamily="18" charset="-128"/>
                <a:ea typeface="UD デジタル 教科書体 NP" panose="02020400000000000000" pitchFamily="18" charset="-128"/>
              </a:rPr>
              <a:t>デメリット</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200" dirty="0">
                <a:latin typeface="UD デジタル 教科書体 NP" panose="02020400000000000000" pitchFamily="18" charset="-128"/>
                <a:ea typeface="UD デジタル 教科書体 NP" panose="02020400000000000000" pitchFamily="18" charset="-128"/>
              </a:rPr>
              <a:t>　感情に流される</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2400" dirty="0">
                <a:latin typeface="UD デジタル 教科書体 NP" panose="02020400000000000000" pitchFamily="18" charset="-128"/>
                <a:ea typeface="UD デジタル 教科書体 NP" panose="02020400000000000000" pitchFamily="18" charset="-128"/>
              </a:rPr>
              <a:t>　 止めるべきところで、同</a:t>
            </a:r>
            <a:endParaRPr lang="en-US" altLang="ja-JP" sz="24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2400" dirty="0">
                <a:latin typeface="UD デジタル 教科書体 NP" panose="02020400000000000000" pitchFamily="18" charset="-128"/>
                <a:ea typeface="UD デジタル 教科書体 NP" panose="02020400000000000000" pitchFamily="18" charset="-128"/>
              </a:rPr>
              <a:t>　 調してしまう</a:t>
            </a:r>
            <a:endParaRPr lang="en-US" altLang="ja-JP" sz="24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2400" dirty="0">
                <a:latin typeface="UD デジタル 教科書体 NP" panose="02020400000000000000" pitchFamily="18" charset="-128"/>
                <a:ea typeface="UD デジタル 教科書体 NP" panose="02020400000000000000" pitchFamily="18" charset="-128"/>
              </a:rPr>
              <a:t>　　　　</a:t>
            </a:r>
            <a:endParaRPr lang="en-US" altLang="ja-JP" sz="2400" dirty="0">
              <a:latin typeface="UD デジタル 教科書体 NP" panose="02020400000000000000" pitchFamily="18" charset="-128"/>
              <a:ea typeface="UD デジタル 教科書体 NP" panose="02020400000000000000" pitchFamily="18" charset="-128"/>
            </a:endParaRPr>
          </a:p>
        </p:txBody>
      </p:sp>
      <p:sp>
        <p:nvSpPr>
          <p:cNvPr id="2" name="スライド番号プレースホルダー 1">
            <a:extLst>
              <a:ext uri="{FF2B5EF4-FFF2-40B4-BE49-F238E27FC236}">
                <a16:creationId xmlns:a16="http://schemas.microsoft.com/office/drawing/2014/main" id="{CD366A68-D489-54D0-47EB-6A7A4DAF81A4}"/>
              </a:ext>
            </a:extLst>
          </p:cNvPr>
          <p:cNvSpPr>
            <a:spLocks noGrp="1"/>
          </p:cNvSpPr>
          <p:nvPr>
            <p:ph type="sldNum" sz="quarter" idx="12"/>
          </p:nvPr>
        </p:nvSpPr>
        <p:spPr/>
        <p:txBody>
          <a:bodyPr/>
          <a:lstStyle/>
          <a:p>
            <a:fld id="{01A22C86-6C02-4E36-84E0-4B3465A87AC2}" type="slidenum">
              <a:rPr lang="ja-JP" altLang="en-US" smtClean="0"/>
              <a:pPr/>
              <a:t>7</a:t>
            </a:fld>
            <a:endParaRPr lang="ja-JP" altLang="en-US" dirty="0"/>
          </a:p>
        </p:txBody>
      </p:sp>
      <p:cxnSp>
        <p:nvCxnSpPr>
          <p:cNvPr id="4" name="直線コネクタ 3">
            <a:extLst>
              <a:ext uri="{FF2B5EF4-FFF2-40B4-BE49-F238E27FC236}">
                <a16:creationId xmlns:a16="http://schemas.microsoft.com/office/drawing/2014/main" id="{8C56D17F-7FBC-9110-C5A6-AEA87803E50B}"/>
              </a:ext>
            </a:extLst>
          </p:cNvPr>
          <p:cNvCxnSpPr>
            <a:cxnSpLocks/>
          </p:cNvCxnSpPr>
          <p:nvPr/>
        </p:nvCxnSpPr>
        <p:spPr>
          <a:xfrm>
            <a:off x="6229079" y="1782147"/>
            <a:ext cx="0" cy="4574203"/>
          </a:xfrm>
          <a:prstGeom prst="line">
            <a:avLst/>
          </a:prstGeom>
          <a:ln w="57150">
            <a:solidFill>
              <a:srgbClr val="FF0000"/>
            </a:solidFill>
            <a:prstDash val="dash"/>
          </a:ln>
        </p:spPr>
        <p:style>
          <a:lnRef idx="1">
            <a:schemeClr val="dk1"/>
          </a:lnRef>
          <a:fillRef idx="0">
            <a:schemeClr val="dk1"/>
          </a:fillRef>
          <a:effectRef idx="0">
            <a:schemeClr val="dk1"/>
          </a:effectRef>
          <a:fontRef idx="minor">
            <a:schemeClr val="tx1"/>
          </a:fontRef>
        </p:style>
      </p:cxnSp>
      <p:sp>
        <p:nvSpPr>
          <p:cNvPr id="3" name="コンテンツ プレースホルダー 4">
            <a:extLst>
              <a:ext uri="{FF2B5EF4-FFF2-40B4-BE49-F238E27FC236}">
                <a16:creationId xmlns:a16="http://schemas.microsoft.com/office/drawing/2014/main" id="{E9747A04-766F-1E39-2472-C68F9F5E9674}"/>
              </a:ext>
            </a:extLst>
          </p:cNvPr>
          <p:cNvSpPr txBox="1">
            <a:spLocks/>
          </p:cNvSpPr>
          <p:nvPr/>
        </p:nvSpPr>
        <p:spPr>
          <a:xfrm>
            <a:off x="609355" y="1653313"/>
            <a:ext cx="5486645" cy="47605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200" dirty="0">
                <a:latin typeface="UD デジタル 教科書体 NP" panose="02020400000000000000" pitchFamily="18" charset="-128"/>
                <a:ea typeface="UD デジタル 教科書体 NP" panose="02020400000000000000" pitchFamily="18" charset="-128"/>
              </a:rPr>
              <a:t>メリット　　　　　　　　</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sz="3200" dirty="0">
                <a:latin typeface="UD デジタル 教科書体 NP" panose="02020400000000000000" pitchFamily="18" charset="-128"/>
                <a:ea typeface="UD デジタル 教科書体 NP" panose="02020400000000000000" pitchFamily="18" charset="-128"/>
              </a:rPr>
              <a:t>（１）視野が広がる　　　</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sz="2400" dirty="0">
                <a:latin typeface="UD デジタル 教科書体 NP" panose="02020400000000000000" pitchFamily="18" charset="-128"/>
                <a:ea typeface="UD デジタル 教科書体 NP" panose="02020400000000000000" pitchFamily="18" charset="-128"/>
              </a:rPr>
              <a:t>　　　　自分＋相手の視点で思考</a:t>
            </a:r>
            <a:endParaRPr lang="en-US" altLang="ja-JP" sz="24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endParaRPr lang="en-US" altLang="ja-JP" sz="9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sz="3200" dirty="0">
                <a:latin typeface="UD デジタル 教科書体 NP" panose="02020400000000000000" pitchFamily="18" charset="-128"/>
                <a:ea typeface="UD デジタル 教科書体 NP" panose="02020400000000000000" pitchFamily="18" charset="-128"/>
              </a:rPr>
              <a:t>（２）信頼を得る</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dirty="0">
                <a:latin typeface="UD デジタル 教科書体 NP" panose="02020400000000000000" pitchFamily="18" charset="-128"/>
                <a:ea typeface="UD デジタル 教科書体 NP" panose="02020400000000000000" pitchFamily="18" charset="-128"/>
              </a:rPr>
              <a:t>　　　 </a:t>
            </a:r>
            <a:r>
              <a:rPr lang="ja-JP" altLang="en-US" sz="2400" dirty="0">
                <a:latin typeface="UD デジタル 教科書体 NP" panose="02020400000000000000" pitchFamily="18" charset="-128"/>
                <a:ea typeface="UD デジタル 教科書体 NP" panose="02020400000000000000" pitchFamily="18" charset="-128"/>
              </a:rPr>
              <a:t>傾聴→共感。信頼されやすい</a:t>
            </a:r>
            <a:endParaRPr lang="en-US" altLang="ja-JP" sz="24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sz="2400" dirty="0">
                <a:latin typeface="UD デジタル 教科書体 NP" panose="02020400000000000000" pitchFamily="18" charset="-128"/>
                <a:ea typeface="UD デジタル 教科書体 NP" panose="02020400000000000000" pitchFamily="18" charset="-128"/>
              </a:rPr>
              <a:t>　　　　関係に。</a:t>
            </a:r>
            <a:endParaRPr lang="en-US" altLang="ja-JP"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endParaRPr lang="en-US" altLang="ja-JP" sz="9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sz="3200" dirty="0">
                <a:latin typeface="UD デジタル 教科書体 NP" panose="02020400000000000000" pitchFamily="18" charset="-128"/>
                <a:ea typeface="UD デジタル 教科書体 NP" panose="02020400000000000000" pitchFamily="18" charset="-128"/>
              </a:rPr>
              <a:t>（３）計画の進捗</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sz="3200" dirty="0">
                <a:latin typeface="UD デジタル 教科書体 NP" panose="02020400000000000000" pitchFamily="18" charset="-128"/>
                <a:ea typeface="UD デジタル 教科書体 NP" panose="02020400000000000000" pitchFamily="18" charset="-128"/>
              </a:rPr>
              <a:t>　  </a:t>
            </a:r>
            <a:r>
              <a:rPr lang="ja-JP" altLang="en-US" sz="2400" dirty="0">
                <a:latin typeface="UD デジタル 教科書体 NP" panose="02020400000000000000" pitchFamily="18" charset="-128"/>
                <a:ea typeface="UD デジタル 教科書体 NP" panose="02020400000000000000" pitchFamily="18" charset="-128"/>
              </a:rPr>
              <a:t>　　課題に対する共通認識を得る</a:t>
            </a:r>
            <a:endParaRPr lang="en-US" altLang="ja-JP" dirty="0">
              <a:latin typeface="UD デジタル 教科書体 NP" panose="02020400000000000000" pitchFamily="18" charset="-128"/>
              <a:ea typeface="UD デジタル 教科書体 NP" panose="02020400000000000000" pitchFamily="18" charset="-128"/>
            </a:endParaRPr>
          </a:p>
        </p:txBody>
      </p:sp>
    </p:spTree>
    <p:extLst>
      <p:ext uri="{BB962C8B-B14F-4D97-AF65-F5344CB8AC3E}">
        <p14:creationId xmlns:p14="http://schemas.microsoft.com/office/powerpoint/2010/main" val="1880067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A661A-AC88-A0F3-7D68-761D3ABD3A2A}"/>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6AB4514B-58EE-AF09-1F62-0D1D77A66858}"/>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7700B4B2-17A5-37A6-16E6-46FB4C822E23}"/>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3E219902-7052-3AAE-7900-0D2E8635F64C}"/>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5998EC1F-BAF6-6DA5-4A64-9738A2B02269}"/>
              </a:ext>
            </a:extLst>
          </p:cNvPr>
          <p:cNvSpPr>
            <a:spLocks noGrp="1"/>
          </p:cNvSpPr>
          <p:nvPr>
            <p:ph type="title"/>
          </p:nvPr>
        </p:nvSpPr>
        <p:spPr>
          <a:xfrm>
            <a:off x="828675" y="136526"/>
            <a:ext cx="10448925" cy="713220"/>
          </a:xfrm>
        </p:spPr>
        <p:txBody>
          <a:bodyPr>
            <a:normAutofit/>
          </a:bodyPr>
          <a:lstStyle/>
          <a:p>
            <a:r>
              <a:rPr kumimoji="1" lang="ja-JP" altLang="en-US" sz="3600" b="1" dirty="0">
                <a:latin typeface="UD デジタル 教科書体 N-R" panose="02020400000000000000" pitchFamily="17" charset="-128"/>
                <a:ea typeface="UD デジタル 教科書体 N-R" panose="02020400000000000000" pitchFamily="17" charset="-128"/>
              </a:rPr>
              <a:t>２　</a:t>
            </a:r>
            <a:r>
              <a:rPr lang="ja-JP" altLang="en-US" sz="3600" b="1" dirty="0">
                <a:latin typeface="UD デジタル 教科書体 N-R" panose="02020400000000000000" pitchFamily="17" charset="-128"/>
                <a:ea typeface="UD デジタル 教科書体 N-R" panose="02020400000000000000" pitchFamily="17" charset="-128"/>
              </a:rPr>
              <a:t>エンパシーの習得と育成（１）</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B339F7FA-EBF7-15E4-6574-11B48A29E398}"/>
              </a:ext>
            </a:extLst>
          </p:cNvPr>
          <p:cNvSpPr>
            <a:spLocks noGrp="1"/>
          </p:cNvSpPr>
          <p:nvPr>
            <p:ph idx="1"/>
          </p:nvPr>
        </p:nvSpPr>
        <p:spPr>
          <a:xfrm>
            <a:off x="730343" y="1778380"/>
            <a:ext cx="10645588" cy="4760532"/>
          </a:xfrm>
        </p:spPr>
        <p:txBody>
          <a:bodyPr>
            <a:normAutofit lnSpcReduction="10000"/>
          </a:bodyPr>
          <a:lstStyle/>
          <a:p>
            <a:pPr marL="0" indent="0">
              <a:buNone/>
            </a:pPr>
            <a:r>
              <a:rPr lang="ja-JP" altLang="en-US" sz="3600" dirty="0">
                <a:latin typeface="UD デジタル 教科書体 NP" panose="02020400000000000000" pitchFamily="18" charset="-128"/>
                <a:ea typeface="UD デジタル 教科書体 NP" panose="02020400000000000000" pitchFamily="18" charset="-128"/>
              </a:rPr>
              <a:t>ここでは習得のために二つの方法を挙げる。</a:t>
            </a:r>
            <a:endParaRPr lang="en-US" altLang="ja-JP" sz="36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dirty="0">
                <a:latin typeface="UD デジタル 教科書体 NP" panose="02020400000000000000" pitchFamily="18" charset="-128"/>
                <a:ea typeface="UD デジタル 教科書体 NP" panose="02020400000000000000" pitchFamily="18" charset="-128"/>
              </a:rPr>
              <a:t>（１）リアルの人と交流する</a:t>
            </a:r>
            <a:endParaRPr lang="en-US" altLang="ja-JP" sz="36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dirty="0">
                <a:latin typeface="UD デジタル 教科書体 NP" panose="02020400000000000000" pitchFamily="18" charset="-128"/>
                <a:ea typeface="UD デジタル 教科書体 NP" panose="02020400000000000000" pitchFamily="18" charset="-128"/>
              </a:rPr>
              <a:t>　　　⇒対面により表情や言葉、態度などの情報</a:t>
            </a:r>
            <a:endParaRPr lang="en-US" altLang="ja-JP" sz="36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dirty="0">
                <a:latin typeface="UD デジタル 教科書体 NP" panose="02020400000000000000" pitchFamily="18" charset="-128"/>
                <a:ea typeface="UD デジタル 教科書体 NP" panose="02020400000000000000" pitchFamily="18" charset="-128"/>
              </a:rPr>
              <a:t>　　　　を得ながら対話する</a:t>
            </a:r>
            <a:endParaRPr lang="en-US" altLang="ja-JP" sz="3600" dirty="0">
              <a:latin typeface="UD デジタル 教科書体 NP" panose="02020400000000000000" pitchFamily="18" charset="-128"/>
              <a:ea typeface="UD デジタル 教科書体 NP" panose="02020400000000000000" pitchFamily="18" charset="-128"/>
            </a:endParaRPr>
          </a:p>
          <a:p>
            <a:pPr marL="0" indent="0">
              <a:buNone/>
            </a:pPr>
            <a:endParaRPr lang="en-US" altLang="ja-JP" sz="36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dirty="0">
                <a:latin typeface="UD デジタル 教科書体 NP" panose="02020400000000000000" pitchFamily="18" charset="-128"/>
                <a:ea typeface="UD デジタル 教科書体 NP" panose="02020400000000000000" pitchFamily="18" charset="-128"/>
              </a:rPr>
              <a:t>（２）小説を読み演劇をみる</a:t>
            </a:r>
            <a:endParaRPr lang="en-US" altLang="ja-JP" sz="36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dirty="0">
                <a:latin typeface="UD デジタル 教科書体 NP" panose="02020400000000000000" pitchFamily="18" charset="-128"/>
                <a:ea typeface="UD デジタル 教科書体 NP" panose="02020400000000000000" pitchFamily="18" charset="-128"/>
              </a:rPr>
              <a:t>　　　⇒小説は人の生き方を描き、演劇は喜怒哀</a:t>
            </a:r>
            <a:endParaRPr lang="en-US" altLang="ja-JP" sz="36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dirty="0">
                <a:latin typeface="UD デジタル 教科書体 NP" panose="02020400000000000000" pitchFamily="18" charset="-128"/>
                <a:ea typeface="UD デジタル 教科書体 NP" panose="02020400000000000000" pitchFamily="18" charset="-128"/>
              </a:rPr>
              <a:t>　　　　楽を演じる。</a:t>
            </a:r>
            <a:endParaRPr lang="en-US" altLang="ja-JP" sz="3600" dirty="0">
              <a:latin typeface="UD デジタル 教科書体 NP" panose="02020400000000000000" pitchFamily="18" charset="-128"/>
              <a:ea typeface="UD デジタル 教科書体 NP" panose="02020400000000000000" pitchFamily="18" charset="-128"/>
            </a:endParaRPr>
          </a:p>
        </p:txBody>
      </p:sp>
      <p:sp>
        <p:nvSpPr>
          <p:cNvPr id="2" name="スライド番号プレースホルダー 1">
            <a:extLst>
              <a:ext uri="{FF2B5EF4-FFF2-40B4-BE49-F238E27FC236}">
                <a16:creationId xmlns:a16="http://schemas.microsoft.com/office/drawing/2014/main" id="{0CCAE9C5-9587-E6F6-90F3-75D0492F3549}"/>
              </a:ext>
            </a:extLst>
          </p:cNvPr>
          <p:cNvSpPr>
            <a:spLocks noGrp="1"/>
          </p:cNvSpPr>
          <p:nvPr>
            <p:ph type="sldNum" sz="quarter" idx="12"/>
          </p:nvPr>
        </p:nvSpPr>
        <p:spPr/>
        <p:txBody>
          <a:bodyPr/>
          <a:lstStyle/>
          <a:p>
            <a:fld id="{01A22C86-6C02-4E36-84E0-4B3465A87AC2}" type="slidenum">
              <a:rPr lang="ja-JP" altLang="en-US" smtClean="0"/>
              <a:pPr/>
              <a:t>8</a:t>
            </a:fld>
            <a:endParaRPr lang="ja-JP" altLang="en-US" dirty="0"/>
          </a:p>
        </p:txBody>
      </p:sp>
    </p:spTree>
    <p:extLst>
      <p:ext uri="{BB962C8B-B14F-4D97-AF65-F5344CB8AC3E}">
        <p14:creationId xmlns:p14="http://schemas.microsoft.com/office/powerpoint/2010/main" val="340196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44391-F540-7C8E-346A-F20365641C2B}"/>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9359EB3F-7506-8C7D-9136-F50A5F7FBFB6}"/>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5A595CF2-A4AD-6D81-769C-9CCEB697BEC4}"/>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3333A9EB-B694-C234-4C3F-6132BC2F4CC8}"/>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64FE8A11-92F6-C279-A49C-8621CB3CDE4B}"/>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３</a:t>
            </a:r>
            <a:r>
              <a:rPr kumimoji="1" lang="ja-JP" altLang="en-US" sz="3600" b="1" dirty="0">
                <a:latin typeface="UD デジタル 教科書体 N-R" panose="02020400000000000000" pitchFamily="17" charset="-128"/>
                <a:ea typeface="UD デジタル 教科書体 N-R" panose="02020400000000000000" pitchFamily="17" charset="-128"/>
              </a:rPr>
              <a:t>　</a:t>
            </a:r>
            <a:r>
              <a:rPr lang="ja-JP" altLang="en-US" sz="3600" b="1" dirty="0">
                <a:latin typeface="UD デジタル 教科書体 N-R" panose="02020400000000000000" pitchFamily="17" charset="-128"/>
                <a:ea typeface="UD デジタル 教科書体 N-R" panose="02020400000000000000" pitchFamily="17" charset="-128"/>
              </a:rPr>
              <a:t>エンパシーの習得と育成（２）</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11" name="コンテンツ プレースホルダー 4">
            <a:extLst>
              <a:ext uri="{FF2B5EF4-FFF2-40B4-BE49-F238E27FC236}">
                <a16:creationId xmlns:a16="http://schemas.microsoft.com/office/drawing/2014/main" id="{D3DA3233-CE49-F7E2-E7B9-0096AE7B676D}"/>
              </a:ext>
            </a:extLst>
          </p:cNvPr>
          <p:cNvSpPr>
            <a:spLocks noGrp="1"/>
          </p:cNvSpPr>
          <p:nvPr>
            <p:ph idx="1"/>
          </p:nvPr>
        </p:nvSpPr>
        <p:spPr>
          <a:xfrm>
            <a:off x="632012" y="1807719"/>
            <a:ext cx="10645588" cy="1056409"/>
          </a:xfrm>
        </p:spPr>
        <p:txBody>
          <a:bodyPr>
            <a:normAutofit/>
          </a:bodyPr>
          <a:lstStyle/>
          <a:p>
            <a:pPr marL="0" indent="0">
              <a:buNone/>
            </a:pPr>
            <a:r>
              <a:rPr lang="ja-JP" altLang="en-US" sz="3200" dirty="0">
                <a:latin typeface="UD デジタル 教科書体 NP" panose="02020400000000000000" pitchFamily="18" charset="-128"/>
                <a:ea typeface="UD デジタル 教科書体 NP" panose="02020400000000000000" pitchFamily="18" charset="-128"/>
              </a:rPr>
              <a:t>エンパシーを育成・発展させるために、ここでは二つの視点から物事を見ることを考える。</a:t>
            </a:r>
            <a:endParaRPr lang="en-US" altLang="ja-JP" sz="3200" dirty="0">
              <a:latin typeface="UD デジタル 教科書体 NP" panose="02020400000000000000" pitchFamily="18" charset="-128"/>
              <a:ea typeface="UD デジタル 教科書体 NP" panose="02020400000000000000" pitchFamily="18" charset="-128"/>
            </a:endParaRPr>
          </a:p>
        </p:txBody>
      </p:sp>
      <p:sp>
        <p:nvSpPr>
          <p:cNvPr id="2" name="スライド番号プレースホルダー 1">
            <a:extLst>
              <a:ext uri="{FF2B5EF4-FFF2-40B4-BE49-F238E27FC236}">
                <a16:creationId xmlns:a16="http://schemas.microsoft.com/office/drawing/2014/main" id="{520CD819-9D40-6F5C-2620-F275D3700816}"/>
              </a:ext>
            </a:extLst>
          </p:cNvPr>
          <p:cNvSpPr>
            <a:spLocks noGrp="1"/>
          </p:cNvSpPr>
          <p:nvPr>
            <p:ph type="sldNum" sz="quarter" idx="12"/>
          </p:nvPr>
        </p:nvSpPr>
        <p:spPr/>
        <p:txBody>
          <a:bodyPr/>
          <a:lstStyle/>
          <a:p>
            <a:fld id="{01A22C86-6C02-4E36-84E0-4B3465A87AC2}" type="slidenum">
              <a:rPr lang="ja-JP" altLang="en-US" smtClean="0"/>
              <a:pPr/>
              <a:t>9</a:t>
            </a:fld>
            <a:endParaRPr lang="ja-JP" altLang="en-US" dirty="0"/>
          </a:p>
        </p:txBody>
      </p:sp>
      <p:sp>
        <p:nvSpPr>
          <p:cNvPr id="13" name="正方形/長方形 12">
            <a:extLst>
              <a:ext uri="{FF2B5EF4-FFF2-40B4-BE49-F238E27FC236}">
                <a16:creationId xmlns:a16="http://schemas.microsoft.com/office/drawing/2014/main" id="{7497F8F6-8BB2-514A-6306-601CA9C784B8}"/>
              </a:ext>
            </a:extLst>
          </p:cNvPr>
          <p:cNvSpPr/>
          <p:nvPr/>
        </p:nvSpPr>
        <p:spPr>
          <a:xfrm>
            <a:off x="5120951" y="3285559"/>
            <a:ext cx="6156649" cy="1056409"/>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dirty="0">
                <a:latin typeface="UD デジタル 教科書体 NP-R" panose="02020400000000000000" pitchFamily="18" charset="-128"/>
                <a:ea typeface="UD デジタル 教科書体 NP-R" panose="02020400000000000000" pitchFamily="18" charset="-128"/>
              </a:rPr>
              <a:t>バードアイ・・・データ等から全体の傾向</a:t>
            </a:r>
            <a:endParaRPr kumimoji="1" lang="en-US" altLang="ja-JP" sz="2400" dirty="0">
              <a:latin typeface="UD デジタル 教科書体 NP-R" panose="02020400000000000000" pitchFamily="18" charset="-128"/>
              <a:ea typeface="UD デジタル 教科書体 NP-R" panose="02020400000000000000" pitchFamily="18" charset="-128"/>
            </a:endParaRPr>
          </a:p>
          <a:p>
            <a:r>
              <a:rPr lang="ja-JP" altLang="en-US" sz="2400" dirty="0">
                <a:latin typeface="UD デジタル 教科書体 NP-R" panose="02020400000000000000" pitchFamily="18" charset="-128"/>
                <a:ea typeface="UD デジタル 教科書体 NP-R" panose="02020400000000000000" pitchFamily="18" charset="-128"/>
              </a:rPr>
              <a:t>　　　　　　　　</a:t>
            </a:r>
            <a:r>
              <a:rPr kumimoji="1" lang="ja-JP" altLang="en-US" sz="2400" dirty="0">
                <a:latin typeface="UD デジタル 教科書体 NP-R" panose="02020400000000000000" pitchFamily="18" charset="-128"/>
                <a:ea typeface="UD デジタル 教科書体 NP-R" panose="02020400000000000000" pitchFamily="18" charset="-128"/>
              </a:rPr>
              <a:t>を見る</a:t>
            </a:r>
          </a:p>
        </p:txBody>
      </p:sp>
      <p:sp>
        <p:nvSpPr>
          <p:cNvPr id="14" name="正方形/長方形 13">
            <a:extLst>
              <a:ext uri="{FF2B5EF4-FFF2-40B4-BE49-F238E27FC236}">
                <a16:creationId xmlns:a16="http://schemas.microsoft.com/office/drawing/2014/main" id="{2D5594DD-F816-BF8A-7F7B-4FA37E5D9FEC}"/>
              </a:ext>
            </a:extLst>
          </p:cNvPr>
          <p:cNvSpPr/>
          <p:nvPr/>
        </p:nvSpPr>
        <p:spPr>
          <a:xfrm>
            <a:off x="5120951" y="5190910"/>
            <a:ext cx="6156649" cy="1056409"/>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dirty="0">
                <a:latin typeface="UD デジタル 教科書体 NP-R" panose="02020400000000000000" pitchFamily="18" charset="-128"/>
                <a:ea typeface="UD デジタル 教科書体 NP-R" panose="02020400000000000000" pitchFamily="18" charset="-128"/>
              </a:rPr>
              <a:t>ドッグアイ・・・目の前の個別の状況を</a:t>
            </a:r>
            <a:endParaRPr kumimoji="1" lang="en-US" altLang="ja-JP" sz="2400" dirty="0">
              <a:latin typeface="UD デジタル 教科書体 NP-R" panose="02020400000000000000" pitchFamily="18" charset="-128"/>
              <a:ea typeface="UD デジタル 教科書体 NP-R" panose="02020400000000000000" pitchFamily="18" charset="-128"/>
            </a:endParaRPr>
          </a:p>
          <a:p>
            <a:r>
              <a:rPr lang="ja-JP" altLang="en-US" sz="2400" dirty="0">
                <a:latin typeface="UD デジタル 教科書体 NP-R" panose="02020400000000000000" pitchFamily="18" charset="-128"/>
                <a:ea typeface="UD デジタル 教科書体 NP-R" panose="02020400000000000000" pitchFamily="18" charset="-128"/>
              </a:rPr>
              <a:t>　　　　　　　　</a:t>
            </a:r>
            <a:r>
              <a:rPr kumimoji="1" lang="ja-JP" altLang="en-US" sz="2400" dirty="0">
                <a:latin typeface="UD デジタル 教科書体 NP-R" panose="02020400000000000000" pitchFamily="18" charset="-128"/>
                <a:ea typeface="UD デジタル 教科書体 NP-R" panose="02020400000000000000" pitchFamily="18" charset="-128"/>
              </a:rPr>
              <a:t>見る</a:t>
            </a:r>
          </a:p>
        </p:txBody>
      </p:sp>
      <p:sp>
        <p:nvSpPr>
          <p:cNvPr id="15" name="正方形/長方形 14">
            <a:extLst>
              <a:ext uri="{FF2B5EF4-FFF2-40B4-BE49-F238E27FC236}">
                <a16:creationId xmlns:a16="http://schemas.microsoft.com/office/drawing/2014/main" id="{827F0399-E1C1-699B-1A84-D21076AC3E25}"/>
              </a:ext>
            </a:extLst>
          </p:cNvPr>
          <p:cNvSpPr/>
          <p:nvPr/>
        </p:nvSpPr>
        <p:spPr>
          <a:xfrm>
            <a:off x="765792" y="3993873"/>
            <a:ext cx="2427709" cy="145296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dirty="0">
                <a:latin typeface="UD デジタル 教科書体 NP-R" panose="02020400000000000000" pitchFamily="18" charset="-128"/>
                <a:ea typeface="UD デジタル 教科書体 NP-R" panose="02020400000000000000" pitchFamily="18" charset="-128"/>
              </a:rPr>
              <a:t>エンパシーの</a:t>
            </a:r>
            <a:endParaRPr kumimoji="1" lang="en-US" altLang="ja-JP" sz="2800" dirty="0">
              <a:latin typeface="UD デジタル 教科書体 NP-R" panose="02020400000000000000" pitchFamily="18" charset="-128"/>
              <a:ea typeface="UD デジタル 教科書体 NP-R" panose="02020400000000000000" pitchFamily="18" charset="-128"/>
            </a:endParaRPr>
          </a:p>
          <a:p>
            <a:r>
              <a:rPr kumimoji="1" lang="ja-JP" altLang="en-US" sz="2800" dirty="0">
                <a:latin typeface="UD デジタル 教科書体 NP-R" panose="02020400000000000000" pitchFamily="18" charset="-128"/>
                <a:ea typeface="UD デジタル 教科書体 NP-R" panose="02020400000000000000" pitchFamily="18" charset="-128"/>
              </a:rPr>
              <a:t>育成・発展</a:t>
            </a:r>
          </a:p>
        </p:txBody>
      </p:sp>
      <p:grpSp>
        <p:nvGrpSpPr>
          <p:cNvPr id="35" name="グループ化 34">
            <a:extLst>
              <a:ext uri="{FF2B5EF4-FFF2-40B4-BE49-F238E27FC236}">
                <a16:creationId xmlns:a16="http://schemas.microsoft.com/office/drawing/2014/main" id="{09C9905A-EA60-5C86-660D-B1AC67623167}"/>
              </a:ext>
            </a:extLst>
          </p:cNvPr>
          <p:cNvGrpSpPr/>
          <p:nvPr/>
        </p:nvGrpSpPr>
        <p:grpSpPr>
          <a:xfrm>
            <a:off x="3193501" y="3813763"/>
            <a:ext cx="1927450" cy="1905351"/>
            <a:chOff x="3193501" y="3813763"/>
            <a:chExt cx="1927450" cy="1905351"/>
          </a:xfrm>
        </p:grpSpPr>
        <p:cxnSp>
          <p:nvCxnSpPr>
            <p:cNvPr id="29" name="直線コネクタ 28">
              <a:extLst>
                <a:ext uri="{FF2B5EF4-FFF2-40B4-BE49-F238E27FC236}">
                  <a16:creationId xmlns:a16="http://schemas.microsoft.com/office/drawing/2014/main" id="{5ACF41A2-AB7F-C196-44F1-A6C5BA8461D6}"/>
                </a:ext>
              </a:extLst>
            </p:cNvPr>
            <p:cNvCxnSpPr>
              <a:stCxn id="13" idx="1"/>
            </p:cNvCxnSpPr>
            <p:nvPr/>
          </p:nvCxnSpPr>
          <p:spPr>
            <a:xfrm flipH="1" flipV="1">
              <a:off x="4208106" y="3813763"/>
              <a:ext cx="912845" cy="1"/>
            </a:xfrm>
            <a:prstGeom prst="line">
              <a:avLst/>
            </a:prstGeom>
          </p:spPr>
          <p:style>
            <a:lnRef idx="1">
              <a:schemeClr val="dk1"/>
            </a:lnRef>
            <a:fillRef idx="0">
              <a:schemeClr val="dk1"/>
            </a:fillRef>
            <a:effectRef idx="0">
              <a:schemeClr val="dk1"/>
            </a:effectRef>
            <a:fontRef idx="minor">
              <a:schemeClr val="tx1"/>
            </a:fontRef>
          </p:style>
        </p:cxnSp>
        <p:cxnSp>
          <p:nvCxnSpPr>
            <p:cNvPr id="30" name="直線コネクタ 29">
              <a:extLst>
                <a:ext uri="{FF2B5EF4-FFF2-40B4-BE49-F238E27FC236}">
                  <a16:creationId xmlns:a16="http://schemas.microsoft.com/office/drawing/2014/main" id="{17946DA6-AEFC-FB4B-442B-E081AF64B942}"/>
                </a:ext>
              </a:extLst>
            </p:cNvPr>
            <p:cNvCxnSpPr/>
            <p:nvPr/>
          </p:nvCxnSpPr>
          <p:spPr>
            <a:xfrm flipH="1" flipV="1">
              <a:off x="4208105" y="5719113"/>
              <a:ext cx="912845" cy="1"/>
            </a:xfrm>
            <a:prstGeom prst="line">
              <a:avLst/>
            </a:prstGeom>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A7DAD7D6-F7D8-6570-AAAF-321890EAE98C}"/>
                </a:ext>
              </a:extLst>
            </p:cNvPr>
            <p:cNvCxnSpPr/>
            <p:nvPr/>
          </p:nvCxnSpPr>
          <p:spPr>
            <a:xfrm>
              <a:off x="4208106" y="3813763"/>
              <a:ext cx="0" cy="1905351"/>
            </a:xfrm>
            <a:prstGeom prst="line">
              <a:avLst/>
            </a:prstGeom>
          </p:spPr>
          <p:style>
            <a:lnRef idx="1">
              <a:schemeClr val="dk1"/>
            </a:lnRef>
            <a:fillRef idx="0">
              <a:schemeClr val="dk1"/>
            </a:fillRef>
            <a:effectRef idx="0">
              <a:schemeClr val="dk1"/>
            </a:effectRef>
            <a:fontRef idx="minor">
              <a:schemeClr val="tx1"/>
            </a:fontRef>
          </p:style>
        </p:cxnSp>
        <p:cxnSp>
          <p:nvCxnSpPr>
            <p:cNvPr id="34" name="直線矢印コネクタ 33">
              <a:extLst>
                <a:ext uri="{FF2B5EF4-FFF2-40B4-BE49-F238E27FC236}">
                  <a16:creationId xmlns:a16="http://schemas.microsoft.com/office/drawing/2014/main" id="{1462DC8E-9187-8E85-8BE3-5467995DD1C3}"/>
                </a:ext>
              </a:extLst>
            </p:cNvPr>
            <p:cNvCxnSpPr>
              <a:endCxn id="15" idx="3"/>
            </p:cNvCxnSpPr>
            <p:nvPr/>
          </p:nvCxnSpPr>
          <p:spPr>
            <a:xfrm flipH="1">
              <a:off x="3193501" y="4720353"/>
              <a:ext cx="10146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739394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63E02-3DE2-8D87-F655-8322139FB123}"/>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23169342-D0B2-E187-78B6-CDBFCF4633E6}"/>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05D9596D-7ADC-2122-C59B-F692DD67E09C}"/>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8B93A70B-E205-057C-2123-6C0C439A45B7}"/>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03863E82-76CB-50C9-F06B-E984D184EB0C}"/>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３</a:t>
            </a:r>
            <a:r>
              <a:rPr kumimoji="1" lang="ja-JP" altLang="en-US" sz="3600" b="1" dirty="0">
                <a:latin typeface="UD デジタル 教科書体 N-R" panose="02020400000000000000" pitchFamily="17" charset="-128"/>
                <a:ea typeface="UD デジタル 教科書体 N-R" panose="02020400000000000000" pitchFamily="17" charset="-128"/>
              </a:rPr>
              <a:t>　</a:t>
            </a:r>
            <a:r>
              <a:rPr lang="ja-JP" altLang="en-US" sz="3600" b="1" dirty="0">
                <a:latin typeface="UD デジタル 教科書体 N-R" panose="02020400000000000000" pitchFamily="17" charset="-128"/>
                <a:ea typeface="UD デジタル 教科書体 N-R" panose="02020400000000000000" pitchFamily="17" charset="-128"/>
              </a:rPr>
              <a:t>エンパシーの習得と育成（２）：バードアイ</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2" name="スライド番号プレースホルダー 1">
            <a:extLst>
              <a:ext uri="{FF2B5EF4-FFF2-40B4-BE49-F238E27FC236}">
                <a16:creationId xmlns:a16="http://schemas.microsoft.com/office/drawing/2014/main" id="{388675C7-FAA3-9BE7-DB98-52955CB70F9A}"/>
              </a:ext>
            </a:extLst>
          </p:cNvPr>
          <p:cNvSpPr>
            <a:spLocks noGrp="1"/>
          </p:cNvSpPr>
          <p:nvPr>
            <p:ph type="sldNum" sz="quarter" idx="12"/>
          </p:nvPr>
        </p:nvSpPr>
        <p:spPr/>
        <p:txBody>
          <a:bodyPr/>
          <a:lstStyle/>
          <a:p>
            <a:fld id="{01A22C86-6C02-4E36-84E0-4B3465A87AC2}" type="slidenum">
              <a:rPr lang="ja-JP" altLang="en-US" smtClean="0"/>
              <a:pPr/>
              <a:t>10</a:t>
            </a:fld>
            <a:endParaRPr lang="ja-JP" altLang="en-US" dirty="0"/>
          </a:p>
        </p:txBody>
      </p:sp>
      <p:pic>
        <p:nvPicPr>
          <p:cNvPr id="3" name="図 2">
            <a:extLst>
              <a:ext uri="{FF2B5EF4-FFF2-40B4-BE49-F238E27FC236}">
                <a16:creationId xmlns:a16="http://schemas.microsoft.com/office/drawing/2014/main" id="{7A9667F7-D81E-B11A-ACDE-1916D042643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617" y="1082167"/>
            <a:ext cx="9706302" cy="5124183"/>
          </a:xfrm>
          <a:prstGeom prst="rect">
            <a:avLst/>
          </a:prstGeom>
          <a:noFill/>
          <a:ln>
            <a:noFill/>
          </a:ln>
        </p:spPr>
      </p:pic>
      <p:sp>
        <p:nvSpPr>
          <p:cNvPr id="7" name="テキスト ボックス 6">
            <a:extLst>
              <a:ext uri="{FF2B5EF4-FFF2-40B4-BE49-F238E27FC236}">
                <a16:creationId xmlns:a16="http://schemas.microsoft.com/office/drawing/2014/main" id="{6F9CD46D-B45A-EB7F-F542-DB26C8C270D0}"/>
              </a:ext>
            </a:extLst>
          </p:cNvPr>
          <p:cNvSpPr txBox="1"/>
          <p:nvPr/>
        </p:nvSpPr>
        <p:spPr>
          <a:xfrm>
            <a:off x="9540552" y="2818864"/>
            <a:ext cx="2422849" cy="2677656"/>
          </a:xfrm>
          <a:prstGeom prst="rect">
            <a:avLst/>
          </a:prstGeom>
          <a:noFill/>
        </p:spPr>
        <p:txBody>
          <a:bodyPr wrap="square" rtlCol="0">
            <a:spAutoFit/>
          </a:bodyPr>
          <a:lstStyle/>
          <a:p>
            <a:r>
              <a:rPr kumimoji="1" lang="ja-JP" altLang="en-US" sz="2400" dirty="0">
                <a:solidFill>
                  <a:srgbClr val="FF0000"/>
                </a:solidFill>
                <a:latin typeface="UD デジタル 教科書体 NP" panose="02020400000000000000" pitchFamily="18" charset="-128"/>
                <a:ea typeface="UD デジタル 教科書体 NP" panose="02020400000000000000" pitchFamily="18" charset="-128"/>
              </a:rPr>
              <a:t>製品・サービスの質や対応が強みなのに小規模事業者は減少している。</a:t>
            </a:r>
            <a:endParaRPr kumimoji="1" lang="en-US" altLang="ja-JP" sz="2400" dirty="0">
              <a:solidFill>
                <a:srgbClr val="FF0000"/>
              </a:solidFill>
              <a:latin typeface="UD デジタル 教科書体 NP" panose="02020400000000000000" pitchFamily="18" charset="-128"/>
              <a:ea typeface="UD デジタル 教科書体 NP" panose="02020400000000000000" pitchFamily="18" charset="-128"/>
            </a:endParaRPr>
          </a:p>
          <a:p>
            <a:r>
              <a:rPr kumimoji="1" lang="ja-JP" altLang="en-US" sz="2400" dirty="0">
                <a:solidFill>
                  <a:srgbClr val="FF0000"/>
                </a:solidFill>
                <a:latin typeface="UD デジタル 教科書体 NP" panose="02020400000000000000" pitchFamily="18" charset="-128"/>
                <a:ea typeface="UD デジタル 教科書体 NP" panose="02020400000000000000" pitchFamily="18" charset="-128"/>
              </a:rPr>
              <a:t>事業者がこう答える背景は？</a:t>
            </a:r>
            <a:endParaRPr kumimoji="1" lang="en-US" altLang="ja-JP" sz="2400" dirty="0">
              <a:solidFill>
                <a:srgbClr val="FF0000"/>
              </a:solidFill>
              <a:latin typeface="UD デジタル 教科書体 NP" panose="02020400000000000000" pitchFamily="18" charset="-128"/>
              <a:ea typeface="UD デジタル 教科書体 NP" panose="02020400000000000000" pitchFamily="18" charset="-128"/>
            </a:endParaRPr>
          </a:p>
        </p:txBody>
      </p:sp>
      <p:sp>
        <p:nvSpPr>
          <p:cNvPr id="12" name="矢印: 右 11">
            <a:extLst>
              <a:ext uri="{FF2B5EF4-FFF2-40B4-BE49-F238E27FC236}">
                <a16:creationId xmlns:a16="http://schemas.microsoft.com/office/drawing/2014/main" id="{A8214FDD-F8DE-DE03-17CE-5EF0DE600E84}"/>
              </a:ext>
            </a:extLst>
          </p:cNvPr>
          <p:cNvSpPr/>
          <p:nvPr/>
        </p:nvSpPr>
        <p:spPr>
          <a:xfrm>
            <a:off x="9183161" y="3540054"/>
            <a:ext cx="332509" cy="8497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95608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E223E-A3F1-FE3A-0ADB-4630702D82BD}"/>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FC154549-E555-DB5E-6802-7D6BDF713A94}"/>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9A6A5B28-3C6B-11E5-DCA1-C35CA29A500F}"/>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DDC5A85E-62CC-7B0C-9B4C-9336D8F5364C}"/>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5020C072-3D90-DCF7-BE66-8A9E74CE56FA}"/>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３</a:t>
            </a:r>
            <a:r>
              <a:rPr kumimoji="1" lang="ja-JP" altLang="en-US" sz="3600" b="1" dirty="0">
                <a:latin typeface="UD デジタル 教科書体 N-R" panose="02020400000000000000" pitchFamily="17" charset="-128"/>
                <a:ea typeface="UD デジタル 教科書体 N-R" panose="02020400000000000000" pitchFamily="17" charset="-128"/>
              </a:rPr>
              <a:t>　</a:t>
            </a:r>
            <a:r>
              <a:rPr lang="ja-JP" altLang="en-US" sz="3600" b="1" dirty="0">
                <a:latin typeface="UD デジタル 教科書体 N-R" panose="02020400000000000000" pitchFamily="17" charset="-128"/>
                <a:ea typeface="UD デジタル 教科書体 N-R" panose="02020400000000000000" pitchFamily="17" charset="-128"/>
              </a:rPr>
              <a:t>エンパシーの習得と育成（３）：ドッグアイ</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2" name="スライド番号プレースホルダー 1">
            <a:extLst>
              <a:ext uri="{FF2B5EF4-FFF2-40B4-BE49-F238E27FC236}">
                <a16:creationId xmlns:a16="http://schemas.microsoft.com/office/drawing/2014/main" id="{7C008D43-25C4-A971-B5C3-9C1985804ED7}"/>
              </a:ext>
            </a:extLst>
          </p:cNvPr>
          <p:cNvSpPr>
            <a:spLocks noGrp="1"/>
          </p:cNvSpPr>
          <p:nvPr>
            <p:ph type="sldNum" sz="quarter" idx="12"/>
          </p:nvPr>
        </p:nvSpPr>
        <p:spPr/>
        <p:txBody>
          <a:bodyPr/>
          <a:lstStyle/>
          <a:p>
            <a:fld id="{01A22C86-6C02-4E36-84E0-4B3465A87AC2}" type="slidenum">
              <a:rPr lang="ja-JP" altLang="en-US" smtClean="0"/>
              <a:pPr/>
              <a:t>11</a:t>
            </a:fld>
            <a:endParaRPr lang="ja-JP" altLang="en-US" dirty="0"/>
          </a:p>
        </p:txBody>
      </p:sp>
      <p:sp>
        <p:nvSpPr>
          <p:cNvPr id="4" name="コンテンツ プレースホルダー 4">
            <a:extLst>
              <a:ext uri="{FF2B5EF4-FFF2-40B4-BE49-F238E27FC236}">
                <a16:creationId xmlns:a16="http://schemas.microsoft.com/office/drawing/2014/main" id="{079D87E6-5911-2625-6D87-72E7853ED2DF}"/>
              </a:ext>
            </a:extLst>
          </p:cNvPr>
          <p:cNvSpPr>
            <a:spLocks noGrp="1"/>
          </p:cNvSpPr>
          <p:nvPr>
            <p:ph idx="1"/>
          </p:nvPr>
        </p:nvSpPr>
        <p:spPr>
          <a:xfrm>
            <a:off x="915325" y="1513396"/>
            <a:ext cx="10645588" cy="2442783"/>
          </a:xfrm>
        </p:spPr>
        <p:txBody>
          <a:bodyPr>
            <a:normAutofit/>
          </a:bodyPr>
          <a:lstStyle/>
          <a:p>
            <a:pPr marL="0" indent="0">
              <a:buNone/>
            </a:pPr>
            <a:r>
              <a:rPr lang="ja-JP" altLang="en-US" sz="3200" dirty="0">
                <a:latin typeface="UD デジタル 教科書体 NP" panose="02020400000000000000" pitchFamily="18" charset="-128"/>
                <a:ea typeface="UD デジタル 教科書体 NP" panose="02020400000000000000" pitchFamily="18" charset="-128"/>
              </a:rPr>
              <a:t>小規模事業者との会話</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None/>
            </a:pP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200" dirty="0">
                <a:latin typeface="UD デジタル 教科書体 NP" panose="02020400000000000000" pitchFamily="18" charset="-128"/>
                <a:ea typeface="UD デジタル 教科書体 NP" panose="02020400000000000000" pitchFamily="18" charset="-128"/>
              </a:rPr>
              <a:t>「社長は自社のどこに強みがあると思いますか？」</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200" dirty="0">
                <a:latin typeface="UD デジタル 教科書体 NP" panose="02020400000000000000" pitchFamily="18" charset="-128"/>
                <a:ea typeface="UD デジタル 教科書体 NP" panose="02020400000000000000" pitchFamily="18" charset="-128"/>
              </a:rPr>
              <a:t>「いや、ウチみたいな会社に強みなんてありませんよ」</a:t>
            </a:r>
            <a:endParaRPr lang="en-US" altLang="ja-JP" sz="3200" dirty="0">
              <a:latin typeface="UD デジタル 教科書体 NP" panose="02020400000000000000" pitchFamily="18" charset="-128"/>
              <a:ea typeface="UD デジタル 教科書体 NP" panose="02020400000000000000" pitchFamily="18" charset="-128"/>
            </a:endParaRPr>
          </a:p>
        </p:txBody>
      </p:sp>
      <p:sp>
        <p:nvSpPr>
          <p:cNvPr id="13" name="テキスト ボックス 12">
            <a:extLst>
              <a:ext uri="{FF2B5EF4-FFF2-40B4-BE49-F238E27FC236}">
                <a16:creationId xmlns:a16="http://schemas.microsoft.com/office/drawing/2014/main" id="{50361E7A-230B-D4D3-3EFD-FE854C4A5069}"/>
              </a:ext>
            </a:extLst>
          </p:cNvPr>
          <p:cNvSpPr txBox="1"/>
          <p:nvPr/>
        </p:nvSpPr>
        <p:spPr>
          <a:xfrm>
            <a:off x="1645014" y="4513607"/>
            <a:ext cx="9136225" cy="1200329"/>
          </a:xfrm>
          <a:prstGeom prst="rect">
            <a:avLst/>
          </a:prstGeom>
          <a:noFill/>
        </p:spPr>
        <p:txBody>
          <a:bodyPr wrap="square" rtlCol="0">
            <a:spAutoFit/>
          </a:bodyPr>
          <a:lstStyle/>
          <a:p>
            <a:r>
              <a:rPr kumimoji="1" lang="ja-JP" altLang="en-US" sz="2400" dirty="0">
                <a:solidFill>
                  <a:srgbClr val="FF0000"/>
                </a:solidFill>
                <a:latin typeface="UD デジタル 教科書体 NP" panose="02020400000000000000" pitchFamily="18" charset="-128"/>
                <a:ea typeface="UD デジタル 教科書体 NP" panose="02020400000000000000" pitchFamily="18" charset="-128"/>
              </a:rPr>
              <a:t>他社よりも良いところが無いのなら、なぜ顧客はこの会社から買い続けるのか？</a:t>
            </a:r>
            <a:endParaRPr kumimoji="1" lang="en-US" altLang="ja-JP" sz="2400" dirty="0">
              <a:solidFill>
                <a:srgbClr val="FF0000"/>
              </a:solidFill>
              <a:latin typeface="UD デジタル 教科書体 NP" panose="02020400000000000000" pitchFamily="18" charset="-128"/>
              <a:ea typeface="UD デジタル 教科書体 NP" panose="02020400000000000000" pitchFamily="18" charset="-128"/>
            </a:endParaRPr>
          </a:p>
          <a:p>
            <a:r>
              <a:rPr kumimoji="1" lang="ja-JP" altLang="en-US" sz="2400" dirty="0">
                <a:solidFill>
                  <a:srgbClr val="FF0000"/>
                </a:solidFill>
                <a:latin typeface="UD デジタル 教科書体 NP" panose="02020400000000000000" pitchFamily="18" charset="-128"/>
                <a:ea typeface="UD デジタル 教科書体 NP" panose="02020400000000000000" pitchFamily="18" charset="-128"/>
              </a:rPr>
              <a:t>社長がこう発言する背景は？</a:t>
            </a:r>
            <a:endParaRPr kumimoji="1" lang="en-US" altLang="ja-JP" sz="2400" dirty="0">
              <a:solidFill>
                <a:srgbClr val="FF0000"/>
              </a:solidFill>
              <a:latin typeface="UD デジタル 教科書体 NP" panose="02020400000000000000" pitchFamily="18" charset="-128"/>
              <a:ea typeface="UD デジタル 教科書体 NP" panose="02020400000000000000" pitchFamily="18" charset="-128"/>
            </a:endParaRPr>
          </a:p>
        </p:txBody>
      </p:sp>
      <p:sp>
        <p:nvSpPr>
          <p:cNvPr id="14" name="矢印: 右 13">
            <a:extLst>
              <a:ext uri="{FF2B5EF4-FFF2-40B4-BE49-F238E27FC236}">
                <a16:creationId xmlns:a16="http://schemas.microsoft.com/office/drawing/2014/main" id="{38B55202-3527-C535-014F-BBC499E1D346}"/>
              </a:ext>
            </a:extLst>
          </p:cNvPr>
          <p:cNvSpPr/>
          <p:nvPr/>
        </p:nvSpPr>
        <p:spPr>
          <a:xfrm>
            <a:off x="1186827" y="4513607"/>
            <a:ext cx="332509" cy="51318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82587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6834C-AB53-C7F5-9575-57702E25234A}"/>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E12105E6-A185-15FA-7C68-4EA53B26C386}"/>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46A46917-8297-31B0-143E-77885ABB6BF1}"/>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E3D1E598-38D8-3CA2-07F7-E9EF068A94B7}"/>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E081EAB8-AF19-1757-0E32-DBC3CBE709F7}"/>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３</a:t>
            </a:r>
            <a:r>
              <a:rPr kumimoji="1" lang="ja-JP" altLang="en-US" sz="3600" b="1" dirty="0">
                <a:latin typeface="UD デジタル 教科書体 N-R" panose="02020400000000000000" pitchFamily="17" charset="-128"/>
                <a:ea typeface="UD デジタル 教科書体 N-R" panose="02020400000000000000" pitchFamily="17" charset="-128"/>
              </a:rPr>
              <a:t>　</a:t>
            </a:r>
            <a:r>
              <a:rPr lang="ja-JP" altLang="en-US" sz="3600" b="1" dirty="0">
                <a:latin typeface="UD デジタル 教科書体 N-R" panose="02020400000000000000" pitchFamily="17" charset="-128"/>
                <a:ea typeface="UD デジタル 教科書体 N-R" panose="02020400000000000000" pitchFamily="17" charset="-128"/>
              </a:rPr>
              <a:t>エンパシーの習得と育成（３）：ドッグアイ</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9B995028-BE09-709C-D29F-C3EB85B3330E}"/>
              </a:ext>
            </a:extLst>
          </p:cNvPr>
          <p:cNvSpPr>
            <a:spLocks noGrp="1"/>
          </p:cNvSpPr>
          <p:nvPr>
            <p:ph idx="1"/>
          </p:nvPr>
        </p:nvSpPr>
        <p:spPr>
          <a:xfrm>
            <a:off x="708212" y="1416431"/>
            <a:ext cx="7026866" cy="1066373"/>
          </a:xfrm>
        </p:spPr>
        <p:txBody>
          <a:bodyPr>
            <a:normAutofit lnSpcReduction="10000"/>
          </a:bodyPr>
          <a:lstStyle/>
          <a:p>
            <a:pPr marL="0" indent="0">
              <a:buNone/>
            </a:pPr>
            <a:r>
              <a:rPr lang="ja-JP" altLang="en-US" sz="3200" dirty="0">
                <a:latin typeface="UD デジタル 教科書体 NP" panose="02020400000000000000" pitchFamily="18" charset="-128"/>
                <a:ea typeface="UD デジタル 教科書体 NP" panose="02020400000000000000" pitchFamily="18" charset="-128"/>
              </a:rPr>
              <a:t>ドッグアイを助ける</a:t>
            </a:r>
            <a:r>
              <a:rPr lang="en-US" altLang="ja-JP" sz="3200" dirty="0">
                <a:latin typeface="UD デジタル 教科書体 NP" panose="02020400000000000000" pitchFamily="18" charset="-128"/>
                <a:ea typeface="UD デジタル 教科書体 NP" panose="02020400000000000000" pitchFamily="18" charset="-128"/>
              </a:rPr>
              <a:t>2</a:t>
            </a:r>
            <a:r>
              <a:rPr lang="ja-JP" altLang="en-US" sz="3200" dirty="0">
                <a:latin typeface="UD デジタル 教科書体 NP" panose="02020400000000000000" pitchFamily="18" charset="-128"/>
                <a:ea typeface="UD デジタル 教科書体 NP" panose="02020400000000000000" pitchFamily="18" charset="-128"/>
              </a:rPr>
              <a:t>つのアプローチ</a:t>
            </a:r>
            <a:endParaRPr lang="en-US" altLang="ja-JP" sz="32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200" dirty="0">
                <a:latin typeface="UD デジタル 教科書体 NP" panose="02020400000000000000" pitchFamily="18" charset="-128"/>
                <a:ea typeface="UD デジタル 教科書体 NP" panose="02020400000000000000" pitchFamily="18" charset="-128"/>
              </a:rPr>
              <a:t>①経験と勘</a:t>
            </a:r>
            <a:endParaRPr lang="en-US" altLang="ja-JP" sz="3200" dirty="0">
              <a:latin typeface="UD デジタル 教科書体 NP" panose="02020400000000000000" pitchFamily="18" charset="-128"/>
              <a:ea typeface="UD デジタル 教科書体 NP" panose="02020400000000000000" pitchFamily="18" charset="-128"/>
            </a:endParaRPr>
          </a:p>
        </p:txBody>
      </p:sp>
      <p:sp>
        <p:nvSpPr>
          <p:cNvPr id="2" name="スライド番号プレースホルダー 1">
            <a:extLst>
              <a:ext uri="{FF2B5EF4-FFF2-40B4-BE49-F238E27FC236}">
                <a16:creationId xmlns:a16="http://schemas.microsoft.com/office/drawing/2014/main" id="{6BDC1640-8393-D223-E52F-04B2AFFE8DE3}"/>
              </a:ext>
            </a:extLst>
          </p:cNvPr>
          <p:cNvSpPr>
            <a:spLocks noGrp="1"/>
          </p:cNvSpPr>
          <p:nvPr>
            <p:ph type="sldNum" sz="quarter" idx="12"/>
          </p:nvPr>
        </p:nvSpPr>
        <p:spPr/>
        <p:txBody>
          <a:bodyPr/>
          <a:lstStyle/>
          <a:p>
            <a:fld id="{01A22C86-6C02-4E36-84E0-4B3465A87AC2}" type="slidenum">
              <a:rPr lang="ja-JP" altLang="en-US" smtClean="0"/>
              <a:pPr/>
              <a:t>12</a:t>
            </a:fld>
            <a:endParaRPr lang="ja-JP" altLang="en-US" dirty="0"/>
          </a:p>
        </p:txBody>
      </p:sp>
      <p:sp>
        <p:nvSpPr>
          <p:cNvPr id="3" name="直方体 2">
            <a:extLst>
              <a:ext uri="{FF2B5EF4-FFF2-40B4-BE49-F238E27FC236}">
                <a16:creationId xmlns:a16="http://schemas.microsoft.com/office/drawing/2014/main" id="{68596BA3-3F8E-81AE-AF95-9901277CAAF3}"/>
              </a:ext>
            </a:extLst>
          </p:cNvPr>
          <p:cNvSpPr/>
          <p:nvPr/>
        </p:nvSpPr>
        <p:spPr>
          <a:xfrm>
            <a:off x="305067" y="4636785"/>
            <a:ext cx="1485532" cy="610452"/>
          </a:xfrm>
          <a:prstGeom prst="cube">
            <a:avLst>
              <a:gd name="adj" fmla="val 805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直方体 20">
            <a:extLst>
              <a:ext uri="{FF2B5EF4-FFF2-40B4-BE49-F238E27FC236}">
                <a16:creationId xmlns:a16="http://schemas.microsoft.com/office/drawing/2014/main" id="{94D33585-501A-BD71-3F7B-B6B4E413AB5E}"/>
              </a:ext>
            </a:extLst>
          </p:cNvPr>
          <p:cNvSpPr/>
          <p:nvPr/>
        </p:nvSpPr>
        <p:spPr>
          <a:xfrm>
            <a:off x="2464443" y="4224649"/>
            <a:ext cx="1762323" cy="1497735"/>
          </a:xfrm>
          <a:prstGeom prst="cube">
            <a:avLst>
              <a:gd name="adj" fmla="val 4832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F73D3C3D-A97E-D95D-56CF-EA7B093745E1}"/>
              </a:ext>
            </a:extLst>
          </p:cNvPr>
          <p:cNvSpPr txBox="1"/>
          <p:nvPr/>
        </p:nvSpPr>
        <p:spPr>
          <a:xfrm>
            <a:off x="439068" y="2706257"/>
            <a:ext cx="4331854" cy="830997"/>
          </a:xfrm>
          <a:prstGeom prst="rect">
            <a:avLst/>
          </a:prstGeom>
          <a:noFill/>
          <a:ln w="38100">
            <a:solidFill>
              <a:schemeClr val="tx1"/>
            </a:solidFill>
          </a:ln>
        </p:spPr>
        <p:txBody>
          <a:bodyPr wrap="square" rtlCol="0">
            <a:spAutoFit/>
          </a:bodyPr>
          <a:lstStyle/>
          <a:p>
            <a:pPr algn="ctr"/>
            <a:r>
              <a:rPr kumimoji="1" lang="ja-JP" altLang="en-US" sz="2400" dirty="0">
                <a:latin typeface="UD デジタル 教科書体 NP" panose="02020400000000000000" pitchFamily="18" charset="-128"/>
                <a:ea typeface="UD デジタル 教科書体 NP" panose="02020400000000000000" pitchFamily="18" charset="-128"/>
              </a:rPr>
              <a:t>経験</a:t>
            </a:r>
            <a:r>
              <a:rPr kumimoji="1" lang="en-US" altLang="ja-JP" sz="2400" dirty="0">
                <a:latin typeface="UD デジタル 教科書体 NP" panose="02020400000000000000" pitchFamily="18" charset="-128"/>
                <a:ea typeface="UD デジタル 教科書体 NP" panose="02020400000000000000" pitchFamily="18" charset="-128"/>
              </a:rPr>
              <a:t>(</a:t>
            </a:r>
            <a:r>
              <a:rPr kumimoji="1" lang="ja-JP" altLang="en-US" sz="2400" dirty="0">
                <a:latin typeface="UD デジタル 教科書体 NP" panose="02020400000000000000" pitchFamily="18" charset="-128"/>
                <a:ea typeface="UD デジタル 教科書体 NP" panose="02020400000000000000" pitchFamily="18" charset="-128"/>
              </a:rPr>
              <a:t>体験・知識）を習得することで</a:t>
            </a:r>
            <a:r>
              <a:rPr lang="ja-JP" altLang="en-US" sz="2400" dirty="0">
                <a:latin typeface="UD デジタル 教科書体 NP" panose="02020400000000000000" pitchFamily="18" charset="-128"/>
                <a:ea typeface="UD デジタル 教科書体 NP" panose="02020400000000000000" pitchFamily="18" charset="-128"/>
              </a:rPr>
              <a:t>勘が醸成される</a:t>
            </a:r>
            <a:endParaRPr kumimoji="1" lang="ja-JP" altLang="en-US" sz="2400" dirty="0">
              <a:latin typeface="UD デジタル 教科書体 NP" panose="02020400000000000000" pitchFamily="18" charset="-128"/>
              <a:ea typeface="UD デジタル 教科書体 NP" panose="02020400000000000000" pitchFamily="18" charset="-128"/>
            </a:endParaRPr>
          </a:p>
        </p:txBody>
      </p:sp>
      <p:sp>
        <p:nvSpPr>
          <p:cNvPr id="24" name="テキスト ボックス 23">
            <a:extLst>
              <a:ext uri="{FF2B5EF4-FFF2-40B4-BE49-F238E27FC236}">
                <a16:creationId xmlns:a16="http://schemas.microsoft.com/office/drawing/2014/main" id="{E53C2644-CF76-055C-DFEC-23856163207F}"/>
              </a:ext>
            </a:extLst>
          </p:cNvPr>
          <p:cNvSpPr txBox="1"/>
          <p:nvPr/>
        </p:nvSpPr>
        <p:spPr>
          <a:xfrm>
            <a:off x="4017408" y="4267453"/>
            <a:ext cx="958788" cy="738664"/>
          </a:xfrm>
          <a:prstGeom prst="rect">
            <a:avLst/>
          </a:prstGeom>
          <a:noFill/>
          <a:ln w="38100">
            <a:noFill/>
          </a:ln>
        </p:spPr>
        <p:txBody>
          <a:bodyPr wrap="square" rtlCol="0">
            <a:spAutoFit/>
          </a:bodyPr>
          <a:lstStyle/>
          <a:p>
            <a:pPr algn="ctr"/>
            <a:endParaRPr lang="en-US" altLang="ja-JP" sz="1200" dirty="0"/>
          </a:p>
          <a:p>
            <a:pPr algn="ctr"/>
            <a:r>
              <a:rPr lang="ja-JP" altLang="en-US" dirty="0">
                <a:latin typeface="UD デジタル 教科書体 NP" panose="02020400000000000000" pitchFamily="18" charset="-128"/>
                <a:ea typeface="UD デジタル 教科書体 NP" panose="02020400000000000000" pitchFamily="18" charset="-128"/>
              </a:rPr>
              <a:t>＋勘</a:t>
            </a:r>
            <a:endParaRPr lang="en-US" altLang="ja-JP" dirty="0">
              <a:latin typeface="UD デジタル 教科書体 NP" panose="02020400000000000000" pitchFamily="18" charset="-128"/>
              <a:ea typeface="UD デジタル 教科書体 NP" panose="02020400000000000000" pitchFamily="18" charset="-128"/>
            </a:endParaRPr>
          </a:p>
          <a:p>
            <a:pPr algn="ctr"/>
            <a:endParaRPr kumimoji="1" lang="ja-JP" altLang="en-US" sz="1200" dirty="0"/>
          </a:p>
        </p:txBody>
      </p:sp>
      <p:sp>
        <p:nvSpPr>
          <p:cNvPr id="26" name="矢印: 右 25">
            <a:extLst>
              <a:ext uri="{FF2B5EF4-FFF2-40B4-BE49-F238E27FC236}">
                <a16:creationId xmlns:a16="http://schemas.microsoft.com/office/drawing/2014/main" id="{BC68B676-4D44-CBC3-6CC8-D951CC6909A5}"/>
              </a:ext>
            </a:extLst>
          </p:cNvPr>
          <p:cNvSpPr/>
          <p:nvPr/>
        </p:nvSpPr>
        <p:spPr>
          <a:xfrm>
            <a:off x="2002964" y="4427386"/>
            <a:ext cx="267416" cy="1029250"/>
          </a:xfrm>
          <a:prstGeom prst="rightArrow">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 name="コンテンツ プレースホルダー 4">
            <a:extLst>
              <a:ext uri="{FF2B5EF4-FFF2-40B4-BE49-F238E27FC236}">
                <a16:creationId xmlns:a16="http://schemas.microsoft.com/office/drawing/2014/main" id="{5B967DCC-879A-91DC-B822-D92B195FE04E}"/>
              </a:ext>
            </a:extLst>
          </p:cNvPr>
          <p:cNvSpPr txBox="1">
            <a:spLocks/>
          </p:cNvSpPr>
          <p:nvPr/>
        </p:nvSpPr>
        <p:spPr>
          <a:xfrm>
            <a:off x="6613136" y="2003752"/>
            <a:ext cx="3067576" cy="51779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200" dirty="0">
                <a:latin typeface="UD デジタル 教科書体 NP" panose="02020400000000000000" pitchFamily="18" charset="-128"/>
                <a:ea typeface="UD デジタル 教科書体 NP" panose="02020400000000000000" pitchFamily="18" charset="-128"/>
              </a:rPr>
              <a:t>②数字の活用</a:t>
            </a:r>
            <a:endParaRPr lang="en-US" altLang="ja-JP" sz="3200" dirty="0">
              <a:latin typeface="UD デジタル 教科書体 NP" panose="02020400000000000000" pitchFamily="18" charset="-128"/>
              <a:ea typeface="UD デジタル 教科書体 NP" panose="02020400000000000000" pitchFamily="18" charset="-128"/>
            </a:endParaRPr>
          </a:p>
        </p:txBody>
      </p:sp>
      <p:sp>
        <p:nvSpPr>
          <p:cNvPr id="7" name="テキスト ボックス 6">
            <a:extLst>
              <a:ext uri="{FF2B5EF4-FFF2-40B4-BE49-F238E27FC236}">
                <a16:creationId xmlns:a16="http://schemas.microsoft.com/office/drawing/2014/main" id="{071F45A2-040C-D440-6C95-ADC8E2DD4FF5}"/>
              </a:ext>
            </a:extLst>
          </p:cNvPr>
          <p:cNvSpPr txBox="1"/>
          <p:nvPr/>
        </p:nvSpPr>
        <p:spPr>
          <a:xfrm>
            <a:off x="6529161" y="2760392"/>
            <a:ext cx="4331854" cy="830997"/>
          </a:xfrm>
          <a:prstGeom prst="rect">
            <a:avLst/>
          </a:prstGeom>
          <a:noFill/>
          <a:ln w="38100">
            <a:solidFill>
              <a:schemeClr val="tx1"/>
            </a:solidFill>
          </a:ln>
        </p:spPr>
        <p:txBody>
          <a:bodyPr wrap="square" rtlCol="0">
            <a:spAutoFit/>
          </a:bodyPr>
          <a:lstStyle/>
          <a:p>
            <a:pPr algn="ctr"/>
            <a:r>
              <a:rPr kumimoji="1" lang="ja-JP" altLang="en-US" sz="2400" dirty="0">
                <a:latin typeface="UD デジタル 教科書体 NP" panose="02020400000000000000" pitchFamily="18" charset="-128"/>
                <a:ea typeface="UD デジタル 教科書体 NP" panose="02020400000000000000" pitchFamily="18" charset="-128"/>
              </a:rPr>
              <a:t>会話に数を入れることによって対象を鮮明にする。</a:t>
            </a:r>
          </a:p>
        </p:txBody>
      </p:sp>
      <p:sp>
        <p:nvSpPr>
          <p:cNvPr id="11" name="コンテンツ プレースホルダー 4">
            <a:extLst>
              <a:ext uri="{FF2B5EF4-FFF2-40B4-BE49-F238E27FC236}">
                <a16:creationId xmlns:a16="http://schemas.microsoft.com/office/drawing/2014/main" id="{60119E84-D347-8BD6-DAFC-2875A1B54F53}"/>
              </a:ext>
            </a:extLst>
          </p:cNvPr>
          <p:cNvSpPr txBox="1">
            <a:spLocks/>
          </p:cNvSpPr>
          <p:nvPr/>
        </p:nvSpPr>
        <p:spPr>
          <a:xfrm>
            <a:off x="6529161" y="4154466"/>
            <a:ext cx="4429845" cy="170330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400" dirty="0">
                <a:latin typeface="UD デジタル 教科書体 NP" panose="02020400000000000000" pitchFamily="18" charset="-128"/>
                <a:ea typeface="UD デジタル 教科書体 NP" panose="02020400000000000000" pitchFamily="18" charset="-128"/>
              </a:rPr>
              <a:t>例：比較</a:t>
            </a:r>
            <a:endParaRPr lang="en-US" altLang="ja-JP" sz="24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sz="2000" kern="100" dirty="0">
                <a:latin typeface="UD デジタル 教科書体 NP" panose="02020400000000000000" pitchFamily="18" charset="-128"/>
                <a:ea typeface="UD デジタル 教科書体 NP" panose="02020400000000000000" pitchFamily="18" charset="-128"/>
              </a:rPr>
              <a:t>製品の不良数は下がっています。</a:t>
            </a:r>
            <a:endParaRPr lang="en-US" altLang="ja-JP" sz="2000" kern="1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endParaRPr lang="en-US" altLang="ja-JP" sz="2000" kern="100" dirty="0">
              <a:latin typeface="UD デジタル 教科書体 NP" panose="02020400000000000000" pitchFamily="18" charset="-128"/>
              <a:ea typeface="UD デジタル 教科書体 NP" panose="02020400000000000000" pitchFamily="18" charset="-128"/>
            </a:endParaRPr>
          </a:p>
          <a:p>
            <a:pPr marL="0" indent="0">
              <a:buFont typeface="Arial" panose="020B0604020202020204" pitchFamily="34" charset="0"/>
              <a:buNone/>
            </a:pPr>
            <a:r>
              <a:rPr lang="ja-JP" altLang="en-US" sz="2000" kern="100" dirty="0">
                <a:latin typeface="UD デジタル 教科書体 NP" panose="02020400000000000000" pitchFamily="18" charset="-128"/>
                <a:ea typeface="UD デジタル 教科書体 NP" panose="02020400000000000000" pitchFamily="18" charset="-128"/>
              </a:rPr>
              <a:t>製品の不良数は先月</a:t>
            </a:r>
            <a:r>
              <a:rPr lang="en-US" altLang="ja-JP" sz="2000" kern="100" dirty="0">
                <a:latin typeface="UD デジタル 教科書体 NP" panose="02020400000000000000" pitchFamily="18" charset="-128"/>
                <a:ea typeface="UD デジタル 教科書体 NP" panose="02020400000000000000" pitchFamily="18" charset="-128"/>
              </a:rPr>
              <a:t>10</a:t>
            </a:r>
            <a:r>
              <a:rPr lang="ja-JP" altLang="en-US" sz="2000" kern="100" dirty="0">
                <a:latin typeface="UD デジタル 教科書体 NP" panose="02020400000000000000" pitchFamily="18" charset="-128"/>
                <a:ea typeface="UD デジタル 教科書体 NP" panose="02020400000000000000" pitchFamily="18" charset="-128"/>
              </a:rPr>
              <a:t>件です。前年同時期の</a:t>
            </a:r>
            <a:r>
              <a:rPr lang="en-US" altLang="ja-JP" sz="2000" kern="100" dirty="0">
                <a:latin typeface="UD デジタル 教科書体 NP" panose="02020400000000000000" pitchFamily="18" charset="-128"/>
                <a:ea typeface="UD デジタル 教科書体 NP" panose="02020400000000000000" pitchFamily="18" charset="-128"/>
              </a:rPr>
              <a:t>12</a:t>
            </a:r>
            <a:r>
              <a:rPr lang="ja-JP" altLang="en-US" sz="2000" kern="100" dirty="0">
                <a:latin typeface="UD デジタル 教科書体 NP" panose="02020400000000000000" pitchFamily="18" charset="-128"/>
                <a:ea typeface="UD デジタル 教科書体 NP" panose="02020400000000000000" pitchFamily="18" charset="-128"/>
              </a:rPr>
              <a:t>件よりも下がっています。</a:t>
            </a:r>
            <a:endParaRPr lang="en-US" altLang="ja-JP" sz="2000" kern="100" dirty="0">
              <a:latin typeface="UD デジタル 教科書体 NP" panose="02020400000000000000" pitchFamily="18" charset="-128"/>
              <a:ea typeface="UD デジタル 教科書体 NP" panose="02020400000000000000" pitchFamily="18" charset="-128"/>
            </a:endParaRPr>
          </a:p>
        </p:txBody>
      </p:sp>
      <p:sp>
        <p:nvSpPr>
          <p:cNvPr id="14" name="思考の吹き出し: 雲形 13">
            <a:extLst>
              <a:ext uri="{FF2B5EF4-FFF2-40B4-BE49-F238E27FC236}">
                <a16:creationId xmlns:a16="http://schemas.microsoft.com/office/drawing/2014/main" id="{D08D6375-160F-1CC9-547D-4FA22F94D351}"/>
              </a:ext>
            </a:extLst>
          </p:cNvPr>
          <p:cNvSpPr/>
          <p:nvPr/>
        </p:nvSpPr>
        <p:spPr>
          <a:xfrm>
            <a:off x="10273004" y="3805788"/>
            <a:ext cx="1735494" cy="830997"/>
          </a:xfrm>
          <a:prstGeom prst="cloudCallout">
            <a:avLst>
              <a:gd name="adj1" fmla="val -65457"/>
              <a:gd name="adj2" fmla="val 3555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下がっているなら良いか</a:t>
            </a:r>
          </a:p>
        </p:txBody>
      </p:sp>
      <p:sp>
        <p:nvSpPr>
          <p:cNvPr id="15" name="思考の吹き出し: 雲形 14">
            <a:extLst>
              <a:ext uri="{FF2B5EF4-FFF2-40B4-BE49-F238E27FC236}">
                <a16:creationId xmlns:a16="http://schemas.microsoft.com/office/drawing/2014/main" id="{36043871-65DD-9994-0703-34BD2F5C31FA}"/>
              </a:ext>
            </a:extLst>
          </p:cNvPr>
          <p:cNvSpPr/>
          <p:nvPr/>
        </p:nvSpPr>
        <p:spPr>
          <a:xfrm>
            <a:off x="10192139" y="5722384"/>
            <a:ext cx="1980811" cy="830997"/>
          </a:xfrm>
          <a:prstGeom prst="cloudCallout">
            <a:avLst>
              <a:gd name="adj1" fmla="val -68145"/>
              <a:gd name="adj2" fmla="val -3181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下がっているのは良いが、</a:t>
            </a:r>
            <a:r>
              <a:rPr kumimoji="1" lang="en-US" altLang="ja-JP" sz="1200" dirty="0">
                <a:solidFill>
                  <a:schemeClr val="tx1"/>
                </a:solidFill>
              </a:rPr>
              <a:t>10</a:t>
            </a:r>
            <a:r>
              <a:rPr kumimoji="1" lang="ja-JP" altLang="en-US" sz="1200" dirty="0">
                <a:solidFill>
                  <a:schemeClr val="tx1"/>
                </a:solidFill>
              </a:rPr>
              <a:t>件はまだ多いな</a:t>
            </a:r>
          </a:p>
        </p:txBody>
      </p:sp>
    </p:spTree>
    <p:extLst>
      <p:ext uri="{BB962C8B-B14F-4D97-AF65-F5344CB8AC3E}">
        <p14:creationId xmlns:p14="http://schemas.microsoft.com/office/powerpoint/2010/main" val="2902681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6527F-E717-A5B0-4DB8-51B678F803C5}"/>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0B858895-E622-1428-8E0B-545AF605EC1F}"/>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A6FE5E1C-A242-5CD7-8250-A92469766436}"/>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EADBEFBB-2688-7640-FF27-3F8990C80DF0}"/>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37142D07-35ED-3EE9-10E3-849EF0104380}"/>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３　小規模事業者支援への応用</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DCDB1D51-2265-4758-F534-02DB3E76016B}"/>
              </a:ext>
            </a:extLst>
          </p:cNvPr>
          <p:cNvSpPr>
            <a:spLocks noGrp="1"/>
          </p:cNvSpPr>
          <p:nvPr>
            <p:ph idx="1"/>
          </p:nvPr>
        </p:nvSpPr>
        <p:spPr>
          <a:xfrm>
            <a:off x="708212" y="1416431"/>
            <a:ext cx="1568457" cy="654959"/>
          </a:xfrm>
        </p:spPr>
        <p:txBody>
          <a:bodyPr>
            <a:normAutofit/>
          </a:bodyPr>
          <a:lstStyle/>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手順</a:t>
            </a:r>
          </a:p>
        </p:txBody>
      </p:sp>
      <p:sp>
        <p:nvSpPr>
          <p:cNvPr id="2" name="スライド番号プレースホルダー 1">
            <a:extLst>
              <a:ext uri="{FF2B5EF4-FFF2-40B4-BE49-F238E27FC236}">
                <a16:creationId xmlns:a16="http://schemas.microsoft.com/office/drawing/2014/main" id="{00EE3792-F169-47F7-E094-940D99120668}"/>
              </a:ext>
            </a:extLst>
          </p:cNvPr>
          <p:cNvSpPr>
            <a:spLocks noGrp="1"/>
          </p:cNvSpPr>
          <p:nvPr>
            <p:ph type="sldNum" sz="quarter" idx="12"/>
          </p:nvPr>
        </p:nvSpPr>
        <p:spPr/>
        <p:txBody>
          <a:bodyPr/>
          <a:lstStyle/>
          <a:p>
            <a:fld id="{01A22C86-6C02-4E36-84E0-4B3465A87AC2}" type="slidenum">
              <a:rPr lang="ja-JP" altLang="en-US" smtClean="0"/>
              <a:pPr/>
              <a:t>13</a:t>
            </a:fld>
            <a:endParaRPr lang="ja-JP" altLang="en-US" dirty="0"/>
          </a:p>
        </p:txBody>
      </p:sp>
      <p:sp>
        <p:nvSpPr>
          <p:cNvPr id="12" name="テキスト ボックス 11">
            <a:extLst>
              <a:ext uri="{FF2B5EF4-FFF2-40B4-BE49-F238E27FC236}">
                <a16:creationId xmlns:a16="http://schemas.microsoft.com/office/drawing/2014/main" id="{EE7D1268-DF2D-60E9-1284-3A948294CAB1}"/>
              </a:ext>
            </a:extLst>
          </p:cNvPr>
          <p:cNvSpPr txBox="1"/>
          <p:nvPr/>
        </p:nvSpPr>
        <p:spPr>
          <a:xfrm>
            <a:off x="1287831" y="1926887"/>
            <a:ext cx="3980125" cy="461665"/>
          </a:xfrm>
          <a:prstGeom prst="rect">
            <a:avLst/>
          </a:prstGeom>
          <a:noFill/>
          <a:ln w="57150">
            <a:solidFill>
              <a:schemeClr val="tx1"/>
            </a:solidFill>
          </a:ln>
        </p:spPr>
        <p:txBody>
          <a:bodyPr wrap="square" rtlCol="0">
            <a:spAutoFit/>
          </a:bodyPr>
          <a:lstStyle/>
          <a:p>
            <a:pPr algn="ctr"/>
            <a:r>
              <a:rPr kumimoji="1" lang="ja-JP" altLang="en-US" sz="2400" dirty="0">
                <a:latin typeface="UD デジタル 教科書体 N-R" panose="02020400000000000000" pitchFamily="17" charset="-128"/>
                <a:ea typeface="UD デジタル 教科書体 N-R" panose="02020400000000000000" pitchFamily="17" charset="-128"/>
              </a:rPr>
              <a:t>エンパシー</a:t>
            </a:r>
          </a:p>
        </p:txBody>
      </p:sp>
      <p:cxnSp>
        <p:nvCxnSpPr>
          <p:cNvPr id="7" name="直線矢印コネクタ 6">
            <a:extLst>
              <a:ext uri="{FF2B5EF4-FFF2-40B4-BE49-F238E27FC236}">
                <a16:creationId xmlns:a16="http://schemas.microsoft.com/office/drawing/2014/main" id="{EBAD6C7C-190A-85C3-0643-3729203B2532}"/>
              </a:ext>
            </a:extLst>
          </p:cNvPr>
          <p:cNvCxnSpPr>
            <a:cxnSpLocks/>
            <a:stCxn id="12" idx="2"/>
            <a:endCxn id="14" idx="0"/>
          </p:cNvCxnSpPr>
          <p:nvPr/>
        </p:nvCxnSpPr>
        <p:spPr>
          <a:xfrm flipH="1">
            <a:off x="3277893" y="2388552"/>
            <a:ext cx="1" cy="453137"/>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11" name="直線矢印コネクタ 10">
            <a:extLst>
              <a:ext uri="{FF2B5EF4-FFF2-40B4-BE49-F238E27FC236}">
                <a16:creationId xmlns:a16="http://schemas.microsoft.com/office/drawing/2014/main" id="{90EF55BD-9D8E-7859-85F4-0759D543D96F}"/>
              </a:ext>
            </a:extLst>
          </p:cNvPr>
          <p:cNvCxnSpPr/>
          <p:nvPr/>
        </p:nvCxnSpPr>
        <p:spPr>
          <a:xfrm>
            <a:off x="3303205" y="3140150"/>
            <a:ext cx="1122" cy="564781"/>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4" name="テキスト ボックス 3">
            <a:extLst>
              <a:ext uri="{FF2B5EF4-FFF2-40B4-BE49-F238E27FC236}">
                <a16:creationId xmlns:a16="http://schemas.microsoft.com/office/drawing/2014/main" id="{BDE16978-AD7C-DB9A-5A51-ECA88CB9136E}"/>
              </a:ext>
            </a:extLst>
          </p:cNvPr>
          <p:cNvSpPr txBox="1"/>
          <p:nvPr/>
        </p:nvSpPr>
        <p:spPr>
          <a:xfrm>
            <a:off x="1337982" y="5674542"/>
            <a:ext cx="3947903" cy="461665"/>
          </a:xfrm>
          <a:prstGeom prst="rect">
            <a:avLst/>
          </a:prstGeom>
          <a:noFill/>
          <a:ln w="57150">
            <a:solidFill>
              <a:schemeClr val="tx1"/>
            </a:solidFill>
          </a:ln>
        </p:spPr>
        <p:txBody>
          <a:bodyPr wrap="square" rtlCol="0">
            <a:spAutoFit/>
          </a:bodyPr>
          <a:lstStyle/>
          <a:p>
            <a:pPr algn="ctr"/>
            <a:r>
              <a:rPr kumimoji="1" lang="ja-JP" altLang="en-US" sz="2400" dirty="0">
                <a:solidFill>
                  <a:srgbClr val="50D30F"/>
                </a:solidFill>
                <a:latin typeface="UD デジタル 教科書体 N-R" panose="02020400000000000000" pitchFamily="17" charset="-128"/>
                <a:ea typeface="UD デジタル 教科書体 N-R" panose="02020400000000000000" pitchFamily="17" charset="-128"/>
              </a:rPr>
              <a:t>フォローアップする</a:t>
            </a:r>
            <a:endParaRPr kumimoji="1" lang="en-US" altLang="ja-JP" sz="2400" dirty="0">
              <a:solidFill>
                <a:srgbClr val="50D30F"/>
              </a:solidFill>
              <a:latin typeface="UD デジタル 教科書体 N-R" panose="02020400000000000000" pitchFamily="17" charset="-128"/>
              <a:ea typeface="UD デジタル 教科書体 N-R" panose="02020400000000000000" pitchFamily="17" charset="-128"/>
            </a:endParaRPr>
          </a:p>
        </p:txBody>
      </p:sp>
      <p:cxnSp>
        <p:nvCxnSpPr>
          <p:cNvPr id="15" name="直線矢印コネクタ 14">
            <a:extLst>
              <a:ext uri="{FF2B5EF4-FFF2-40B4-BE49-F238E27FC236}">
                <a16:creationId xmlns:a16="http://schemas.microsoft.com/office/drawing/2014/main" id="{9068F0D1-79FC-7BB9-72E8-0465CE819700}"/>
              </a:ext>
            </a:extLst>
          </p:cNvPr>
          <p:cNvCxnSpPr/>
          <p:nvPr/>
        </p:nvCxnSpPr>
        <p:spPr>
          <a:xfrm>
            <a:off x="3310811" y="5073356"/>
            <a:ext cx="1122" cy="564781"/>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7" name="コンテンツ プレースホルダー 4">
            <a:extLst>
              <a:ext uri="{FF2B5EF4-FFF2-40B4-BE49-F238E27FC236}">
                <a16:creationId xmlns:a16="http://schemas.microsoft.com/office/drawing/2014/main" id="{37C51BE2-EF0D-5F8F-9946-DB8766EA57A8}"/>
              </a:ext>
            </a:extLst>
          </p:cNvPr>
          <p:cNvSpPr txBox="1">
            <a:spLocks/>
          </p:cNvSpPr>
          <p:nvPr/>
        </p:nvSpPr>
        <p:spPr>
          <a:xfrm>
            <a:off x="6475446" y="2296931"/>
            <a:ext cx="5030406" cy="39769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200" dirty="0">
                <a:latin typeface="UD デジタル 教科書体 N-R" panose="02020400000000000000" pitchFamily="17" charset="-128"/>
                <a:ea typeface="UD デジタル 教科書体 N-R" panose="02020400000000000000" pitchFamily="17" charset="-128"/>
              </a:rPr>
              <a:t>小規模事業者の話を聞きつつ、相手の立場に立ち考える。</a:t>
            </a: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Font typeface="Arial" panose="020B0604020202020204" pitchFamily="34" charset="0"/>
              <a:buNone/>
            </a:pP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Font typeface="Arial" panose="020B0604020202020204" pitchFamily="34" charset="0"/>
              <a:buNone/>
            </a:pPr>
            <a:r>
              <a:rPr lang="ja-JP" altLang="en-US" sz="3200" dirty="0">
                <a:latin typeface="UD デジタル 教科書体 N-R" panose="02020400000000000000" pitchFamily="17" charset="-128"/>
                <a:ea typeface="UD デジタル 教科書体 N-R" panose="02020400000000000000" pitchFamily="17" charset="-128"/>
              </a:rPr>
              <a:t>相手とあなたの立場を行き来しながら、支援像を描きつつあなたに出来る支援を提供する。</a:t>
            </a:r>
          </a:p>
        </p:txBody>
      </p:sp>
      <p:sp>
        <p:nvSpPr>
          <p:cNvPr id="14" name="テキスト ボックス 13">
            <a:extLst>
              <a:ext uri="{FF2B5EF4-FFF2-40B4-BE49-F238E27FC236}">
                <a16:creationId xmlns:a16="http://schemas.microsoft.com/office/drawing/2014/main" id="{A25B2CC0-F7F0-DEA3-FD1B-BC8694352BC9}"/>
              </a:ext>
            </a:extLst>
          </p:cNvPr>
          <p:cNvSpPr txBox="1"/>
          <p:nvPr/>
        </p:nvSpPr>
        <p:spPr>
          <a:xfrm>
            <a:off x="1303941" y="2841689"/>
            <a:ext cx="3947903" cy="461665"/>
          </a:xfrm>
          <a:prstGeom prst="rect">
            <a:avLst/>
          </a:prstGeom>
          <a:solidFill>
            <a:schemeClr val="bg1"/>
          </a:solidFill>
          <a:ln w="57150">
            <a:solidFill>
              <a:schemeClr val="tx1"/>
            </a:solidFill>
          </a:ln>
        </p:spPr>
        <p:txBody>
          <a:bodyPr wrap="square" rtlCol="0">
            <a:spAutoFit/>
          </a:bodyPr>
          <a:lstStyle/>
          <a:p>
            <a:pPr algn="ctr"/>
            <a:r>
              <a:rPr kumimoji="1" lang="ja-JP" altLang="en-US" sz="2400" dirty="0">
                <a:solidFill>
                  <a:schemeClr val="accent1"/>
                </a:solidFill>
                <a:latin typeface="UD デジタル 教科書体 N-R" panose="02020400000000000000" pitchFamily="17" charset="-128"/>
                <a:ea typeface="UD デジタル 教科書体 N-R" panose="02020400000000000000" pitchFamily="17" charset="-128"/>
              </a:rPr>
              <a:t>将来像</a:t>
            </a:r>
            <a:r>
              <a:rPr kumimoji="1" lang="en-US" altLang="ja-JP" sz="2400" dirty="0">
                <a:solidFill>
                  <a:schemeClr val="accent1"/>
                </a:solidFill>
                <a:latin typeface="UD デジタル 教科書体 N-R" panose="02020400000000000000" pitchFamily="17" charset="-128"/>
                <a:ea typeface="UD デジタル 教科書体 N-R" panose="02020400000000000000" pitchFamily="17" charset="-128"/>
              </a:rPr>
              <a:t>(</a:t>
            </a:r>
            <a:r>
              <a:rPr kumimoji="1" lang="ja-JP" altLang="en-US" sz="2400" dirty="0">
                <a:solidFill>
                  <a:schemeClr val="accent1"/>
                </a:solidFill>
                <a:latin typeface="UD デジタル 教科書体 N-R" panose="02020400000000000000" pitchFamily="17" charset="-128"/>
                <a:ea typeface="UD デジタル 教科書体 N-R" panose="02020400000000000000" pitchFamily="17" charset="-128"/>
              </a:rPr>
              <a:t>支援像</a:t>
            </a:r>
            <a:r>
              <a:rPr kumimoji="1" lang="en-US" altLang="ja-JP" sz="2400" dirty="0">
                <a:solidFill>
                  <a:schemeClr val="accent1"/>
                </a:solidFill>
                <a:latin typeface="UD デジタル 教科書体 N-R" panose="02020400000000000000" pitchFamily="17" charset="-128"/>
                <a:ea typeface="UD デジタル 教科書体 N-R" panose="02020400000000000000" pitchFamily="17" charset="-128"/>
              </a:rPr>
              <a:t>)</a:t>
            </a:r>
            <a:r>
              <a:rPr kumimoji="1" lang="ja-JP" altLang="en-US" sz="2400" dirty="0">
                <a:solidFill>
                  <a:schemeClr val="accent1"/>
                </a:solidFill>
                <a:latin typeface="UD デジタル 教科書体 N-R" panose="02020400000000000000" pitchFamily="17" charset="-128"/>
                <a:ea typeface="UD デジタル 教科書体 N-R" panose="02020400000000000000" pitchFamily="17" charset="-128"/>
              </a:rPr>
              <a:t>を描く</a:t>
            </a:r>
            <a:endParaRPr kumimoji="1" lang="en-US" altLang="ja-JP" sz="2400" dirty="0">
              <a:solidFill>
                <a:schemeClr val="accent1"/>
              </a:solidFill>
              <a:latin typeface="UD デジタル 教科書体 N-R" panose="02020400000000000000" pitchFamily="17" charset="-128"/>
              <a:ea typeface="UD デジタル 教科書体 N-R" panose="02020400000000000000" pitchFamily="17" charset="-128"/>
            </a:endParaRPr>
          </a:p>
        </p:txBody>
      </p:sp>
      <p:cxnSp>
        <p:nvCxnSpPr>
          <p:cNvPr id="21" name="直線矢印コネクタ 20">
            <a:extLst>
              <a:ext uri="{FF2B5EF4-FFF2-40B4-BE49-F238E27FC236}">
                <a16:creationId xmlns:a16="http://schemas.microsoft.com/office/drawing/2014/main" id="{75E19376-2E83-60F3-BFEA-13762C0332E0}"/>
              </a:ext>
            </a:extLst>
          </p:cNvPr>
          <p:cNvCxnSpPr/>
          <p:nvPr/>
        </p:nvCxnSpPr>
        <p:spPr>
          <a:xfrm>
            <a:off x="3310811" y="4098098"/>
            <a:ext cx="1122" cy="564781"/>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20" name="テキスト ボックス 19">
            <a:extLst>
              <a:ext uri="{FF2B5EF4-FFF2-40B4-BE49-F238E27FC236}">
                <a16:creationId xmlns:a16="http://schemas.microsoft.com/office/drawing/2014/main" id="{C23DC05B-1A91-6C22-48D8-98C151C97880}"/>
              </a:ext>
            </a:extLst>
          </p:cNvPr>
          <p:cNvSpPr txBox="1"/>
          <p:nvPr/>
        </p:nvSpPr>
        <p:spPr>
          <a:xfrm>
            <a:off x="1329253" y="3741336"/>
            <a:ext cx="3947903" cy="461665"/>
          </a:xfrm>
          <a:prstGeom prst="rect">
            <a:avLst/>
          </a:prstGeom>
          <a:solidFill>
            <a:schemeClr val="bg1"/>
          </a:solidFill>
          <a:ln w="57150">
            <a:solidFill>
              <a:schemeClr val="tx1"/>
            </a:solidFill>
          </a:ln>
        </p:spPr>
        <p:txBody>
          <a:bodyPr wrap="square" rtlCol="0">
            <a:spAutoFit/>
          </a:bodyPr>
          <a:lstStyle/>
          <a:p>
            <a:pPr algn="ctr"/>
            <a:r>
              <a:rPr kumimoji="1" lang="ja-JP" altLang="en-US" sz="2400" dirty="0">
                <a:solidFill>
                  <a:schemeClr val="accent1"/>
                </a:solidFill>
                <a:latin typeface="UD デジタル 教科書体 N-R" panose="02020400000000000000" pitchFamily="17" charset="-128"/>
                <a:ea typeface="UD デジタル 教科書体 N-R" panose="02020400000000000000" pitchFamily="17" charset="-128"/>
              </a:rPr>
              <a:t>知識を提供する</a:t>
            </a:r>
            <a:endParaRPr kumimoji="1" lang="en-US" altLang="ja-JP" sz="2400" dirty="0">
              <a:solidFill>
                <a:schemeClr val="accent1"/>
              </a:solidFill>
              <a:latin typeface="UD デジタル 教科書体 N-R" panose="02020400000000000000" pitchFamily="17" charset="-128"/>
              <a:ea typeface="UD デジタル 教科書体 N-R" panose="02020400000000000000" pitchFamily="17" charset="-128"/>
            </a:endParaRPr>
          </a:p>
        </p:txBody>
      </p:sp>
      <p:sp>
        <p:nvSpPr>
          <p:cNvPr id="3" name="テキスト ボックス 2">
            <a:extLst>
              <a:ext uri="{FF2B5EF4-FFF2-40B4-BE49-F238E27FC236}">
                <a16:creationId xmlns:a16="http://schemas.microsoft.com/office/drawing/2014/main" id="{D108E01F-D74E-E8FE-4D13-D441CAEC1C04}"/>
              </a:ext>
            </a:extLst>
          </p:cNvPr>
          <p:cNvSpPr txBox="1"/>
          <p:nvPr/>
        </p:nvSpPr>
        <p:spPr>
          <a:xfrm>
            <a:off x="1337982" y="4669292"/>
            <a:ext cx="3947903" cy="461665"/>
          </a:xfrm>
          <a:prstGeom prst="rect">
            <a:avLst/>
          </a:prstGeom>
          <a:solidFill>
            <a:schemeClr val="bg1"/>
          </a:solidFill>
          <a:ln w="57150">
            <a:solidFill>
              <a:schemeClr val="tx1"/>
            </a:solidFill>
          </a:ln>
        </p:spPr>
        <p:txBody>
          <a:bodyPr wrap="square" rtlCol="0">
            <a:spAutoFit/>
          </a:bodyPr>
          <a:lstStyle/>
          <a:p>
            <a:pPr algn="ctr"/>
            <a:r>
              <a:rPr lang="ja-JP" altLang="en-US" sz="2400" dirty="0">
                <a:solidFill>
                  <a:srgbClr val="50D30F"/>
                </a:solidFill>
                <a:latin typeface="UD デジタル 教科書体 N-R" panose="02020400000000000000" pitchFamily="17" charset="-128"/>
                <a:ea typeface="UD デジタル 教科書体 N-R" panose="02020400000000000000" pitchFamily="17" charset="-128"/>
              </a:rPr>
              <a:t>実行を促す</a:t>
            </a:r>
            <a:endParaRPr kumimoji="1" lang="en-US" altLang="ja-JP" sz="2400" dirty="0">
              <a:solidFill>
                <a:srgbClr val="50D30F"/>
              </a:solidFill>
              <a:latin typeface="UD デジタル 教科書体 N-R" panose="02020400000000000000" pitchFamily="17" charset="-128"/>
              <a:ea typeface="UD デジタル 教科書体 N-R" panose="02020400000000000000" pitchFamily="17" charset="-128"/>
            </a:endParaRPr>
          </a:p>
        </p:txBody>
      </p:sp>
    </p:spTree>
    <p:extLst>
      <p:ext uri="{BB962C8B-B14F-4D97-AF65-F5344CB8AC3E}">
        <p14:creationId xmlns:p14="http://schemas.microsoft.com/office/powerpoint/2010/main" val="395022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3CACC-B35A-4B13-A9C6-EA63C282CD38}"/>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35852390-EB6F-F77A-3E51-03A7B4374E60}"/>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D6A70BD8-66A7-9370-F538-DAF054B0A0CD}"/>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116DCD25-9DC6-273B-9721-F3BB60A12798}"/>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09D861D3-7175-E7B8-55AA-2A8A87357E05}"/>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３　小規模事業者支援への応用</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6E45AEE1-9358-2182-E87F-512FD07EDCFC}"/>
              </a:ext>
            </a:extLst>
          </p:cNvPr>
          <p:cNvSpPr>
            <a:spLocks noGrp="1"/>
          </p:cNvSpPr>
          <p:nvPr>
            <p:ph idx="1"/>
          </p:nvPr>
        </p:nvSpPr>
        <p:spPr>
          <a:xfrm>
            <a:off x="708212" y="1416431"/>
            <a:ext cx="10645588" cy="4760532"/>
          </a:xfrm>
        </p:spPr>
        <p:txBody>
          <a:bodyPr>
            <a:normAutofit/>
          </a:bodyPr>
          <a:lstStyle/>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手順</a:t>
            </a:r>
          </a:p>
        </p:txBody>
      </p:sp>
      <p:sp>
        <p:nvSpPr>
          <p:cNvPr id="2" name="スライド番号プレースホルダー 1">
            <a:extLst>
              <a:ext uri="{FF2B5EF4-FFF2-40B4-BE49-F238E27FC236}">
                <a16:creationId xmlns:a16="http://schemas.microsoft.com/office/drawing/2014/main" id="{C5D7AB37-2EFD-3D23-6053-557F020C87FC}"/>
              </a:ext>
            </a:extLst>
          </p:cNvPr>
          <p:cNvSpPr>
            <a:spLocks noGrp="1"/>
          </p:cNvSpPr>
          <p:nvPr>
            <p:ph type="sldNum" sz="quarter" idx="12"/>
          </p:nvPr>
        </p:nvSpPr>
        <p:spPr/>
        <p:txBody>
          <a:bodyPr/>
          <a:lstStyle/>
          <a:p>
            <a:fld id="{01A22C86-6C02-4E36-84E0-4B3465A87AC2}" type="slidenum">
              <a:rPr lang="ja-JP" altLang="en-US" smtClean="0"/>
              <a:pPr/>
              <a:t>14</a:t>
            </a:fld>
            <a:endParaRPr lang="ja-JP" altLang="en-US" dirty="0"/>
          </a:p>
        </p:txBody>
      </p:sp>
      <p:sp>
        <p:nvSpPr>
          <p:cNvPr id="12" name="テキスト ボックス 11">
            <a:extLst>
              <a:ext uri="{FF2B5EF4-FFF2-40B4-BE49-F238E27FC236}">
                <a16:creationId xmlns:a16="http://schemas.microsoft.com/office/drawing/2014/main" id="{11FBAA94-D5A7-0981-BA3D-92AC0890E635}"/>
              </a:ext>
            </a:extLst>
          </p:cNvPr>
          <p:cNvSpPr txBox="1"/>
          <p:nvPr/>
        </p:nvSpPr>
        <p:spPr>
          <a:xfrm>
            <a:off x="1299880" y="2393579"/>
            <a:ext cx="4706473" cy="461665"/>
          </a:xfrm>
          <a:prstGeom prst="rect">
            <a:avLst/>
          </a:prstGeom>
          <a:noFill/>
          <a:ln w="57150">
            <a:solidFill>
              <a:schemeClr val="tx1"/>
            </a:solidFill>
          </a:ln>
        </p:spPr>
        <p:txBody>
          <a:bodyPr wrap="square" rtlCol="0">
            <a:spAutoFit/>
          </a:bodyPr>
          <a:lstStyle/>
          <a:p>
            <a:pPr algn="ctr"/>
            <a:r>
              <a:rPr kumimoji="1" lang="ja-JP" altLang="en-US" sz="2400" dirty="0">
                <a:latin typeface="UD デジタル 教科書体 N-R" panose="02020400000000000000" pitchFamily="17" charset="-128"/>
                <a:ea typeface="UD デジタル 教科書体 N-R" panose="02020400000000000000" pitchFamily="17" charset="-128"/>
              </a:rPr>
              <a:t>エンパシー</a:t>
            </a:r>
          </a:p>
        </p:txBody>
      </p:sp>
      <p:sp>
        <p:nvSpPr>
          <p:cNvPr id="14" name="テキスト ボックス 13">
            <a:extLst>
              <a:ext uri="{FF2B5EF4-FFF2-40B4-BE49-F238E27FC236}">
                <a16:creationId xmlns:a16="http://schemas.microsoft.com/office/drawing/2014/main" id="{AE93FD0C-A880-D829-9333-C445EAC93F95}"/>
              </a:ext>
            </a:extLst>
          </p:cNvPr>
          <p:cNvSpPr txBox="1"/>
          <p:nvPr/>
        </p:nvSpPr>
        <p:spPr>
          <a:xfrm>
            <a:off x="1320053" y="3467172"/>
            <a:ext cx="4668371" cy="461665"/>
          </a:xfrm>
          <a:prstGeom prst="rect">
            <a:avLst/>
          </a:prstGeom>
          <a:noFill/>
          <a:ln w="57150">
            <a:solidFill>
              <a:schemeClr val="tx1"/>
            </a:solidFill>
          </a:ln>
        </p:spPr>
        <p:txBody>
          <a:bodyPr wrap="square" rtlCol="0">
            <a:spAutoFit/>
          </a:bodyPr>
          <a:lstStyle/>
          <a:p>
            <a:pPr algn="ctr"/>
            <a:r>
              <a:rPr kumimoji="1" lang="ja-JP" altLang="en-US" sz="2400">
                <a:solidFill>
                  <a:schemeClr val="accent1"/>
                </a:solidFill>
                <a:latin typeface="UD デジタル 教科書体 N-R" panose="02020400000000000000" pitchFamily="17" charset="-128"/>
                <a:ea typeface="UD デジタル 教科書体 N-R" panose="02020400000000000000" pitchFamily="17" charset="-128"/>
              </a:rPr>
              <a:t>将来像</a:t>
            </a:r>
            <a:endParaRPr kumimoji="1" lang="en-US" altLang="ja-JP" sz="2400" dirty="0">
              <a:solidFill>
                <a:schemeClr val="accent1"/>
              </a:solidFill>
              <a:latin typeface="UD デジタル 教科書体 N-R" panose="02020400000000000000" pitchFamily="17" charset="-128"/>
              <a:ea typeface="UD デジタル 教科書体 N-R" panose="02020400000000000000" pitchFamily="17" charset="-128"/>
            </a:endParaRPr>
          </a:p>
        </p:txBody>
      </p:sp>
      <p:sp>
        <p:nvSpPr>
          <p:cNvPr id="3" name="テキスト ボックス 2">
            <a:extLst>
              <a:ext uri="{FF2B5EF4-FFF2-40B4-BE49-F238E27FC236}">
                <a16:creationId xmlns:a16="http://schemas.microsoft.com/office/drawing/2014/main" id="{0FAE4C0C-07EC-DB94-61B2-8BC94B007A2F}"/>
              </a:ext>
            </a:extLst>
          </p:cNvPr>
          <p:cNvSpPr txBox="1"/>
          <p:nvPr/>
        </p:nvSpPr>
        <p:spPr>
          <a:xfrm>
            <a:off x="1337982" y="4585313"/>
            <a:ext cx="4668371" cy="461665"/>
          </a:xfrm>
          <a:prstGeom prst="rect">
            <a:avLst/>
          </a:prstGeom>
          <a:noFill/>
          <a:ln w="57150">
            <a:solidFill>
              <a:schemeClr val="tx1"/>
            </a:solidFill>
          </a:ln>
        </p:spPr>
        <p:txBody>
          <a:bodyPr wrap="square" rtlCol="0">
            <a:spAutoFit/>
          </a:bodyPr>
          <a:lstStyle/>
          <a:p>
            <a:pPr algn="ctr"/>
            <a:r>
              <a:rPr lang="ja-JP" altLang="en-US" sz="2400" dirty="0">
                <a:solidFill>
                  <a:srgbClr val="50D30F"/>
                </a:solidFill>
                <a:latin typeface="UD デジタル 教科書体 N-R" panose="02020400000000000000" pitchFamily="17" charset="-128"/>
                <a:ea typeface="UD デジタル 教科書体 N-R" panose="02020400000000000000" pitchFamily="17" charset="-128"/>
              </a:rPr>
              <a:t>知識を提供</a:t>
            </a:r>
            <a:r>
              <a:rPr lang="en-US" altLang="ja-JP" sz="2400" dirty="0">
                <a:solidFill>
                  <a:srgbClr val="50D30F"/>
                </a:solidFill>
                <a:latin typeface="UD デジタル 教科書体 N-R" panose="02020400000000000000" pitchFamily="17" charset="-128"/>
                <a:ea typeface="UD デジタル 教科書体 N-R" panose="02020400000000000000" pitchFamily="17" charset="-128"/>
              </a:rPr>
              <a:t>/</a:t>
            </a:r>
            <a:r>
              <a:rPr lang="ja-JP" altLang="en-US" sz="2400" dirty="0">
                <a:solidFill>
                  <a:srgbClr val="50D30F"/>
                </a:solidFill>
                <a:latin typeface="UD デジタル 教科書体 N-R" panose="02020400000000000000" pitchFamily="17" charset="-128"/>
                <a:ea typeface="UD デジタル 教科書体 N-R" panose="02020400000000000000" pitchFamily="17" charset="-128"/>
              </a:rPr>
              <a:t>実行を促す</a:t>
            </a:r>
            <a:endParaRPr kumimoji="1" lang="en-US" altLang="ja-JP" sz="2400" dirty="0">
              <a:solidFill>
                <a:srgbClr val="50D30F"/>
              </a:solidFill>
              <a:latin typeface="UD デジタル 教科書体 N-R" panose="02020400000000000000" pitchFamily="17" charset="-128"/>
              <a:ea typeface="UD デジタル 教科書体 N-R" panose="02020400000000000000" pitchFamily="17" charset="-128"/>
            </a:endParaRPr>
          </a:p>
        </p:txBody>
      </p:sp>
      <p:cxnSp>
        <p:nvCxnSpPr>
          <p:cNvPr id="7" name="直線矢印コネクタ 6">
            <a:extLst>
              <a:ext uri="{FF2B5EF4-FFF2-40B4-BE49-F238E27FC236}">
                <a16:creationId xmlns:a16="http://schemas.microsoft.com/office/drawing/2014/main" id="{0672602D-17FB-1AAC-4ADE-58EC1761B5D9}"/>
              </a:ext>
            </a:extLst>
          </p:cNvPr>
          <p:cNvCxnSpPr>
            <a:stCxn id="12" idx="2"/>
            <a:endCxn id="14" idx="0"/>
          </p:cNvCxnSpPr>
          <p:nvPr/>
        </p:nvCxnSpPr>
        <p:spPr>
          <a:xfrm>
            <a:off x="3653117" y="2855244"/>
            <a:ext cx="1122" cy="611928"/>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11" name="直線矢印コネクタ 10">
            <a:extLst>
              <a:ext uri="{FF2B5EF4-FFF2-40B4-BE49-F238E27FC236}">
                <a16:creationId xmlns:a16="http://schemas.microsoft.com/office/drawing/2014/main" id="{1EBD6128-A228-BB17-C7B1-DD5A66009705}"/>
              </a:ext>
            </a:extLst>
          </p:cNvPr>
          <p:cNvCxnSpPr/>
          <p:nvPr/>
        </p:nvCxnSpPr>
        <p:spPr>
          <a:xfrm>
            <a:off x="3671606" y="3992887"/>
            <a:ext cx="1122" cy="564781"/>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4" name="テキスト ボックス 3">
            <a:extLst>
              <a:ext uri="{FF2B5EF4-FFF2-40B4-BE49-F238E27FC236}">
                <a16:creationId xmlns:a16="http://schemas.microsoft.com/office/drawing/2014/main" id="{0B3BBE21-9F95-4358-E8E9-74B1D39FED59}"/>
              </a:ext>
            </a:extLst>
          </p:cNvPr>
          <p:cNvSpPr txBox="1"/>
          <p:nvPr/>
        </p:nvSpPr>
        <p:spPr>
          <a:xfrm>
            <a:off x="1337982" y="5739859"/>
            <a:ext cx="4668371" cy="461665"/>
          </a:xfrm>
          <a:prstGeom prst="rect">
            <a:avLst/>
          </a:prstGeom>
          <a:noFill/>
          <a:ln w="57150">
            <a:solidFill>
              <a:schemeClr val="tx1"/>
            </a:solidFill>
          </a:ln>
        </p:spPr>
        <p:txBody>
          <a:bodyPr wrap="square" rtlCol="0">
            <a:spAutoFit/>
          </a:bodyPr>
          <a:lstStyle/>
          <a:p>
            <a:pPr algn="ctr"/>
            <a:r>
              <a:rPr kumimoji="1" lang="ja-JP" altLang="en-US" sz="2400" dirty="0">
                <a:solidFill>
                  <a:srgbClr val="50D30F"/>
                </a:solidFill>
                <a:latin typeface="UD デジタル 教科書体 N-R" panose="02020400000000000000" pitchFamily="17" charset="-128"/>
                <a:ea typeface="UD デジタル 教科書体 N-R" panose="02020400000000000000" pitchFamily="17" charset="-128"/>
              </a:rPr>
              <a:t>フォロー</a:t>
            </a:r>
            <a:r>
              <a:rPr lang="ja-JP" altLang="en-US" sz="2400" dirty="0">
                <a:solidFill>
                  <a:srgbClr val="50D30F"/>
                </a:solidFill>
                <a:latin typeface="UD デジタル 教科書体 N-R" panose="02020400000000000000" pitchFamily="17" charset="-128"/>
                <a:ea typeface="UD デジタル 教科書体 N-R" panose="02020400000000000000" pitchFamily="17" charset="-128"/>
              </a:rPr>
              <a:t>する</a:t>
            </a:r>
            <a:endParaRPr kumimoji="1" lang="en-US" altLang="ja-JP" sz="2400" dirty="0">
              <a:solidFill>
                <a:srgbClr val="50D30F"/>
              </a:solidFill>
              <a:latin typeface="UD デジタル 教科書体 N-R" panose="02020400000000000000" pitchFamily="17" charset="-128"/>
              <a:ea typeface="UD デジタル 教科書体 N-R" panose="02020400000000000000" pitchFamily="17" charset="-128"/>
            </a:endParaRPr>
          </a:p>
        </p:txBody>
      </p:sp>
      <p:cxnSp>
        <p:nvCxnSpPr>
          <p:cNvPr id="15" name="直線矢印コネクタ 14">
            <a:extLst>
              <a:ext uri="{FF2B5EF4-FFF2-40B4-BE49-F238E27FC236}">
                <a16:creationId xmlns:a16="http://schemas.microsoft.com/office/drawing/2014/main" id="{14419B8F-EC36-38C4-1674-4670CE667409}"/>
              </a:ext>
            </a:extLst>
          </p:cNvPr>
          <p:cNvCxnSpPr/>
          <p:nvPr/>
        </p:nvCxnSpPr>
        <p:spPr>
          <a:xfrm>
            <a:off x="3653116" y="5119388"/>
            <a:ext cx="1122" cy="564781"/>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6" name="テキスト ボックス 15">
            <a:extLst>
              <a:ext uri="{FF2B5EF4-FFF2-40B4-BE49-F238E27FC236}">
                <a16:creationId xmlns:a16="http://schemas.microsoft.com/office/drawing/2014/main" id="{89BFBC88-498E-222B-5743-560E5AB8E660}"/>
              </a:ext>
            </a:extLst>
          </p:cNvPr>
          <p:cNvSpPr txBox="1"/>
          <p:nvPr/>
        </p:nvSpPr>
        <p:spPr>
          <a:xfrm>
            <a:off x="6352170" y="2056408"/>
            <a:ext cx="4807241" cy="954107"/>
          </a:xfrm>
          <a:prstGeom prst="rect">
            <a:avLst/>
          </a:prstGeom>
          <a:noFill/>
          <a:ln w="57150">
            <a:solidFill>
              <a:schemeClr val="tx1"/>
            </a:solidFill>
          </a:ln>
        </p:spPr>
        <p:txBody>
          <a:bodyPr wrap="square" rtlCol="0">
            <a:spAutoFit/>
          </a:bodyPr>
          <a:lstStyle/>
          <a:p>
            <a:r>
              <a:rPr lang="ja-JP" altLang="en-US" sz="2800" dirty="0">
                <a:latin typeface="UD デジタル 教科書体 N-R" panose="02020400000000000000" pitchFamily="17" charset="-128"/>
                <a:ea typeface="UD デジタル 教科書体 N-R" panose="02020400000000000000" pitchFamily="17" charset="-128"/>
              </a:rPr>
              <a:t>会話、</a:t>
            </a:r>
            <a:r>
              <a:rPr lang="en-US" altLang="ja-JP" sz="2800" dirty="0">
                <a:latin typeface="UD デジタル 教科書体 N-R" panose="02020400000000000000" pitchFamily="17" charset="-128"/>
                <a:ea typeface="UD デジタル 教科書体 N-R" panose="02020400000000000000" pitchFamily="17" charset="-128"/>
              </a:rPr>
              <a:t>HP</a:t>
            </a:r>
            <a:r>
              <a:rPr lang="ja-JP" altLang="en-US" sz="2800" dirty="0">
                <a:latin typeface="UD デジタル 教科書体 N-R" panose="02020400000000000000" pitchFamily="17" charset="-128"/>
                <a:ea typeface="UD デジタル 教科書体 N-R" panose="02020400000000000000" pitchFamily="17" charset="-128"/>
              </a:rPr>
              <a:t>等公開情報、財務情報、事業所の外観・内装</a:t>
            </a:r>
            <a:endParaRPr kumimoji="1" lang="ja-JP" altLang="en-US" sz="2800" dirty="0">
              <a:latin typeface="UD デジタル 教科書体 N-R" panose="02020400000000000000" pitchFamily="17" charset="-128"/>
              <a:ea typeface="UD デジタル 教科書体 N-R" panose="02020400000000000000" pitchFamily="17" charset="-128"/>
            </a:endParaRPr>
          </a:p>
        </p:txBody>
      </p:sp>
      <p:sp>
        <p:nvSpPr>
          <p:cNvPr id="17" name="テキスト ボックス 16">
            <a:extLst>
              <a:ext uri="{FF2B5EF4-FFF2-40B4-BE49-F238E27FC236}">
                <a16:creationId xmlns:a16="http://schemas.microsoft.com/office/drawing/2014/main" id="{F4E5AE8D-8AA2-B0B4-BC9E-3F91DA980934}"/>
              </a:ext>
            </a:extLst>
          </p:cNvPr>
          <p:cNvSpPr txBox="1"/>
          <p:nvPr/>
        </p:nvSpPr>
        <p:spPr>
          <a:xfrm>
            <a:off x="6379880" y="3436394"/>
            <a:ext cx="4776165" cy="523220"/>
          </a:xfrm>
          <a:prstGeom prst="rect">
            <a:avLst/>
          </a:prstGeom>
          <a:noFill/>
          <a:ln w="57150">
            <a:solidFill>
              <a:schemeClr val="tx1"/>
            </a:solidFill>
          </a:ln>
        </p:spPr>
        <p:txBody>
          <a:bodyPr wrap="square" rtlCol="0">
            <a:spAutoFit/>
          </a:bodyPr>
          <a:lstStyle/>
          <a:p>
            <a:r>
              <a:rPr lang="ja-JP" altLang="en-US" sz="2800" dirty="0">
                <a:latin typeface="UD デジタル 教科書体 N-R" panose="02020400000000000000" pitchFamily="17" charset="-128"/>
                <a:ea typeface="UD デジタル 教科書体 N-R" panose="02020400000000000000" pitchFamily="17" charset="-128"/>
              </a:rPr>
              <a:t>話し合い⇒方策すり合わせ</a:t>
            </a:r>
            <a:endParaRPr kumimoji="1" lang="ja-JP" altLang="en-US" sz="2800" dirty="0">
              <a:latin typeface="UD デジタル 教科書体 N-R" panose="02020400000000000000" pitchFamily="17" charset="-128"/>
              <a:ea typeface="UD デジタル 教科書体 N-R" panose="02020400000000000000" pitchFamily="17" charset="-128"/>
            </a:endParaRPr>
          </a:p>
        </p:txBody>
      </p:sp>
      <p:sp>
        <p:nvSpPr>
          <p:cNvPr id="18" name="テキスト ボックス 17">
            <a:extLst>
              <a:ext uri="{FF2B5EF4-FFF2-40B4-BE49-F238E27FC236}">
                <a16:creationId xmlns:a16="http://schemas.microsoft.com/office/drawing/2014/main" id="{7D7C80A7-D976-B111-0825-EB9A3869212D}"/>
              </a:ext>
            </a:extLst>
          </p:cNvPr>
          <p:cNvSpPr txBox="1"/>
          <p:nvPr/>
        </p:nvSpPr>
        <p:spPr>
          <a:xfrm>
            <a:off x="6379880" y="4480997"/>
            <a:ext cx="4776165" cy="954107"/>
          </a:xfrm>
          <a:prstGeom prst="rect">
            <a:avLst/>
          </a:prstGeom>
          <a:noFill/>
          <a:ln w="57150">
            <a:solidFill>
              <a:schemeClr val="tx1"/>
            </a:solidFill>
          </a:ln>
        </p:spPr>
        <p:txBody>
          <a:bodyPr wrap="square" rtlCol="0">
            <a:spAutoFit/>
          </a:bodyPr>
          <a:lstStyle/>
          <a:p>
            <a:r>
              <a:rPr lang="ja-JP" altLang="en-US" sz="2800" dirty="0">
                <a:latin typeface="UD デジタル 教科書体 N-R" panose="02020400000000000000" pitchFamily="17" charset="-128"/>
                <a:ea typeface="UD デジタル 教科書体 N-R" panose="02020400000000000000" pitchFamily="17" charset="-128"/>
              </a:rPr>
              <a:t>相手が実現可能と思える</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レベル　　　⇒実行促進</a:t>
            </a:r>
            <a:endParaRPr kumimoji="1" lang="ja-JP" altLang="en-US" sz="2800" dirty="0">
              <a:latin typeface="UD デジタル 教科書体 N-R" panose="02020400000000000000" pitchFamily="17" charset="-128"/>
              <a:ea typeface="UD デジタル 教科書体 N-R" panose="02020400000000000000" pitchFamily="17" charset="-128"/>
            </a:endParaRPr>
          </a:p>
        </p:txBody>
      </p:sp>
      <p:sp>
        <p:nvSpPr>
          <p:cNvPr id="19" name="テキスト ボックス 18">
            <a:extLst>
              <a:ext uri="{FF2B5EF4-FFF2-40B4-BE49-F238E27FC236}">
                <a16:creationId xmlns:a16="http://schemas.microsoft.com/office/drawing/2014/main" id="{31DFED45-F828-E536-D4CB-DBDF42F8EE74}"/>
              </a:ext>
            </a:extLst>
          </p:cNvPr>
          <p:cNvSpPr txBox="1"/>
          <p:nvPr/>
        </p:nvSpPr>
        <p:spPr>
          <a:xfrm>
            <a:off x="6361407" y="5709433"/>
            <a:ext cx="4807241" cy="523220"/>
          </a:xfrm>
          <a:prstGeom prst="rect">
            <a:avLst/>
          </a:prstGeom>
          <a:noFill/>
          <a:ln w="57150">
            <a:solidFill>
              <a:schemeClr val="tx1"/>
            </a:solidFill>
          </a:ln>
        </p:spPr>
        <p:txBody>
          <a:bodyPr wrap="square" rtlCol="0">
            <a:spAutoFit/>
          </a:bodyPr>
          <a:lstStyle/>
          <a:p>
            <a:r>
              <a:rPr lang="ja-JP" altLang="en-US" sz="2800" dirty="0">
                <a:latin typeface="UD デジタル 教科書体 N-R" panose="02020400000000000000" pitchFamily="17" charset="-128"/>
                <a:ea typeface="UD デジタル 教科書体 N-R" panose="02020400000000000000" pitchFamily="17" charset="-128"/>
              </a:rPr>
              <a:t>上記の繰り返し</a:t>
            </a:r>
            <a:endParaRPr lang="en-US" altLang="ja-JP" sz="2800" dirty="0">
              <a:latin typeface="UD デジタル 教科書体 N-R" panose="02020400000000000000" pitchFamily="17" charset="-128"/>
              <a:ea typeface="UD デジタル 教科書体 N-R" panose="02020400000000000000" pitchFamily="17" charset="-128"/>
            </a:endParaRPr>
          </a:p>
        </p:txBody>
      </p:sp>
      <p:cxnSp>
        <p:nvCxnSpPr>
          <p:cNvPr id="28" name="直線コネクタ 27">
            <a:extLst>
              <a:ext uri="{FF2B5EF4-FFF2-40B4-BE49-F238E27FC236}">
                <a16:creationId xmlns:a16="http://schemas.microsoft.com/office/drawing/2014/main" id="{13E73F13-5790-EB9B-5DB4-BBFD93D0FEBF}"/>
              </a:ext>
            </a:extLst>
          </p:cNvPr>
          <p:cNvCxnSpPr/>
          <p:nvPr/>
        </p:nvCxnSpPr>
        <p:spPr>
          <a:xfrm>
            <a:off x="5978644" y="3728782"/>
            <a:ext cx="373527"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29" name="直線コネクタ 28">
            <a:extLst>
              <a:ext uri="{FF2B5EF4-FFF2-40B4-BE49-F238E27FC236}">
                <a16:creationId xmlns:a16="http://schemas.microsoft.com/office/drawing/2014/main" id="{D689ED23-F345-314F-A52C-6460D10FCFEA}"/>
              </a:ext>
            </a:extLst>
          </p:cNvPr>
          <p:cNvCxnSpPr/>
          <p:nvPr/>
        </p:nvCxnSpPr>
        <p:spPr>
          <a:xfrm>
            <a:off x="5978644" y="4845998"/>
            <a:ext cx="373527"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30" name="直線コネクタ 29">
            <a:extLst>
              <a:ext uri="{FF2B5EF4-FFF2-40B4-BE49-F238E27FC236}">
                <a16:creationId xmlns:a16="http://schemas.microsoft.com/office/drawing/2014/main" id="{D87E688A-B6A4-FE3F-7BB5-3DC9412628A5}"/>
              </a:ext>
            </a:extLst>
          </p:cNvPr>
          <p:cNvCxnSpPr/>
          <p:nvPr/>
        </p:nvCxnSpPr>
        <p:spPr>
          <a:xfrm>
            <a:off x="5978643" y="6001469"/>
            <a:ext cx="373527"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31" name="直線コネクタ 30">
            <a:extLst>
              <a:ext uri="{FF2B5EF4-FFF2-40B4-BE49-F238E27FC236}">
                <a16:creationId xmlns:a16="http://schemas.microsoft.com/office/drawing/2014/main" id="{143E6E7B-6367-F158-D75E-ADABD565459B}"/>
              </a:ext>
            </a:extLst>
          </p:cNvPr>
          <p:cNvCxnSpPr/>
          <p:nvPr/>
        </p:nvCxnSpPr>
        <p:spPr>
          <a:xfrm>
            <a:off x="5978643" y="2612219"/>
            <a:ext cx="373527" cy="0"/>
          </a:xfrm>
          <a:prstGeom prst="line">
            <a:avLst/>
          </a:prstGeom>
          <a:ln w="571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70880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C76E-99D8-8706-7CF1-AE8CED330BAC}"/>
            </a:ext>
          </a:extLst>
        </p:cNvPr>
        <p:cNvGrpSpPr/>
        <p:nvPr/>
      </p:nvGrpSpPr>
      <p:grpSpPr>
        <a:xfrm>
          <a:off x="0" y="0"/>
          <a:ext cx="0" cy="0"/>
          <a:chOff x="0" y="0"/>
          <a:chExt cx="0" cy="0"/>
        </a:xfrm>
      </p:grpSpPr>
      <p:cxnSp>
        <p:nvCxnSpPr>
          <p:cNvPr id="29" name="直線矢印コネクタ 28">
            <a:extLst>
              <a:ext uri="{FF2B5EF4-FFF2-40B4-BE49-F238E27FC236}">
                <a16:creationId xmlns:a16="http://schemas.microsoft.com/office/drawing/2014/main" id="{A54581A6-13A8-B076-6704-161A2A30A5A0}"/>
              </a:ext>
            </a:extLst>
          </p:cNvPr>
          <p:cNvCxnSpPr>
            <a:cxnSpLocks/>
          </p:cNvCxnSpPr>
          <p:nvPr/>
        </p:nvCxnSpPr>
        <p:spPr>
          <a:xfrm>
            <a:off x="5438067" y="4415562"/>
            <a:ext cx="1349491"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nvGrpSpPr>
          <p:cNvPr id="8" name="グループ化 7">
            <a:extLst>
              <a:ext uri="{FF2B5EF4-FFF2-40B4-BE49-F238E27FC236}">
                <a16:creationId xmlns:a16="http://schemas.microsoft.com/office/drawing/2014/main" id="{231472EC-D303-C72B-53B4-CB64CAC522DB}"/>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08BFCA14-AC53-DEC4-CAA7-8239C7C9C52E}"/>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38FD7AD4-C4FD-CEBE-6CFC-0E01451BE1F1}"/>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21BFCAF7-9682-56AF-9A61-E22A9F44F66C}"/>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４　小規模事業者支援への応用</a:t>
            </a:r>
            <a:r>
              <a:rPr lang="en-US" altLang="ja-JP" sz="3600" b="1" dirty="0">
                <a:latin typeface="UD デジタル 教科書体 N-R" panose="02020400000000000000" pitchFamily="17" charset="-128"/>
                <a:ea typeface="UD デジタル 教科書体 N-R" panose="02020400000000000000" pitchFamily="17" charset="-128"/>
              </a:rPr>
              <a:t>(2)</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52F19905-D3A3-01F4-603E-4ED8DFF5B05A}"/>
              </a:ext>
            </a:extLst>
          </p:cNvPr>
          <p:cNvSpPr>
            <a:spLocks noGrp="1"/>
          </p:cNvSpPr>
          <p:nvPr>
            <p:ph idx="1"/>
          </p:nvPr>
        </p:nvSpPr>
        <p:spPr>
          <a:xfrm>
            <a:off x="7311569" y="2793019"/>
            <a:ext cx="2220803" cy="539012"/>
          </a:xfrm>
        </p:spPr>
        <p:txBody>
          <a:bodyPr>
            <a:normAutofit/>
          </a:bodyPr>
          <a:lstStyle/>
          <a:p>
            <a:pPr marL="0" indent="0">
              <a:buNone/>
            </a:pPr>
            <a:r>
              <a:rPr lang="ja-JP" altLang="en-US" dirty="0">
                <a:latin typeface="UD デジタル 教科書体 N-R" panose="02020400000000000000" pitchFamily="17" charset="-128"/>
                <a:ea typeface="UD デジタル 教科書体 N-R" panose="02020400000000000000" pitchFamily="17" charset="-128"/>
              </a:rPr>
              <a:t>支　援　者</a:t>
            </a:r>
            <a:endParaRPr lang="en-US" altLang="ja-JP" dirty="0">
              <a:latin typeface="UD デジタル 教科書体 N-R" panose="02020400000000000000" pitchFamily="17" charset="-128"/>
              <a:ea typeface="UD デジタル 教科書体 N-R" panose="02020400000000000000" pitchFamily="17" charset="-128"/>
            </a:endParaRPr>
          </a:p>
        </p:txBody>
      </p:sp>
      <p:sp>
        <p:nvSpPr>
          <p:cNvPr id="2" name="スライド番号プレースホルダー 1">
            <a:extLst>
              <a:ext uri="{FF2B5EF4-FFF2-40B4-BE49-F238E27FC236}">
                <a16:creationId xmlns:a16="http://schemas.microsoft.com/office/drawing/2014/main" id="{9F6A8C51-6608-2877-5837-1E687BE16144}"/>
              </a:ext>
            </a:extLst>
          </p:cNvPr>
          <p:cNvSpPr>
            <a:spLocks noGrp="1"/>
          </p:cNvSpPr>
          <p:nvPr>
            <p:ph type="sldNum" sz="quarter" idx="12"/>
          </p:nvPr>
        </p:nvSpPr>
        <p:spPr/>
        <p:txBody>
          <a:bodyPr/>
          <a:lstStyle/>
          <a:p>
            <a:fld id="{01A22C86-6C02-4E36-84E0-4B3465A87AC2}" type="slidenum">
              <a:rPr lang="ja-JP" altLang="en-US" smtClean="0"/>
              <a:pPr/>
              <a:t>15</a:t>
            </a:fld>
            <a:endParaRPr lang="ja-JP" altLang="en-US" dirty="0"/>
          </a:p>
        </p:txBody>
      </p:sp>
      <p:sp>
        <p:nvSpPr>
          <p:cNvPr id="7" name="テキスト ボックス 6">
            <a:extLst>
              <a:ext uri="{FF2B5EF4-FFF2-40B4-BE49-F238E27FC236}">
                <a16:creationId xmlns:a16="http://schemas.microsoft.com/office/drawing/2014/main" id="{78751091-F8F7-9CDB-8BD3-27752F375FC4}"/>
              </a:ext>
            </a:extLst>
          </p:cNvPr>
          <p:cNvSpPr txBox="1"/>
          <p:nvPr/>
        </p:nvSpPr>
        <p:spPr>
          <a:xfrm>
            <a:off x="2824134" y="3315376"/>
            <a:ext cx="2987737" cy="461665"/>
          </a:xfrm>
          <a:prstGeom prst="rect">
            <a:avLst/>
          </a:prstGeom>
          <a:noFill/>
          <a:ln w="28575">
            <a:solidFill>
              <a:schemeClr val="tx1">
                <a:lumMod val="95000"/>
                <a:lumOff val="5000"/>
              </a:schemeClr>
            </a:solidFill>
          </a:ln>
        </p:spPr>
        <p:txBody>
          <a:bodyPr wrap="square" rtlCol="0">
            <a:spAutoFit/>
          </a:bodyPr>
          <a:lstStyle/>
          <a:p>
            <a:pPr algn="ctr"/>
            <a:r>
              <a:rPr kumimoji="1" lang="ja-JP" altLang="en-US" sz="2400" dirty="0">
                <a:latin typeface="UD デジタル 教科書体 NP" panose="02020400000000000000" pitchFamily="18" charset="-128"/>
                <a:ea typeface="UD デジタル 教科書体 NP" panose="02020400000000000000" pitchFamily="18" charset="-128"/>
              </a:rPr>
              <a:t>機会とリスク</a:t>
            </a:r>
          </a:p>
        </p:txBody>
      </p:sp>
      <p:sp>
        <p:nvSpPr>
          <p:cNvPr id="11" name="テキスト ボックス 10">
            <a:extLst>
              <a:ext uri="{FF2B5EF4-FFF2-40B4-BE49-F238E27FC236}">
                <a16:creationId xmlns:a16="http://schemas.microsoft.com/office/drawing/2014/main" id="{7431A46F-6A51-ED69-4DE4-928604B2D9B5}"/>
              </a:ext>
            </a:extLst>
          </p:cNvPr>
          <p:cNvSpPr txBox="1"/>
          <p:nvPr/>
        </p:nvSpPr>
        <p:spPr>
          <a:xfrm>
            <a:off x="2814898" y="4174357"/>
            <a:ext cx="2987737" cy="461665"/>
          </a:xfrm>
          <a:prstGeom prst="rect">
            <a:avLst/>
          </a:prstGeom>
          <a:solidFill>
            <a:schemeClr val="bg1"/>
          </a:solidFill>
          <a:ln w="28575">
            <a:solidFill>
              <a:schemeClr val="tx1">
                <a:lumMod val="95000"/>
                <a:lumOff val="5000"/>
              </a:schemeClr>
            </a:solidFill>
          </a:ln>
        </p:spPr>
        <p:txBody>
          <a:bodyPr wrap="square" rtlCol="0">
            <a:spAutoFit/>
          </a:bodyPr>
          <a:lstStyle/>
          <a:p>
            <a:pPr algn="ctr"/>
            <a:r>
              <a:rPr lang="ja-JP" altLang="en-US" sz="2400" dirty="0">
                <a:latin typeface="UD デジタル 教科書体 NP" panose="02020400000000000000" pitchFamily="18" charset="-128"/>
                <a:ea typeface="UD デジタル 教科書体 NP" panose="02020400000000000000" pitchFamily="18" charset="-128"/>
              </a:rPr>
              <a:t>個人的な得意・希望</a:t>
            </a:r>
            <a:endParaRPr kumimoji="1" lang="ja-JP" altLang="en-US" sz="2400" dirty="0">
              <a:latin typeface="UD デジタル 教科書体 NP" panose="02020400000000000000" pitchFamily="18" charset="-128"/>
              <a:ea typeface="UD デジタル 教科書体 NP" panose="02020400000000000000" pitchFamily="18" charset="-128"/>
            </a:endParaRPr>
          </a:p>
        </p:txBody>
      </p:sp>
      <p:sp>
        <p:nvSpPr>
          <p:cNvPr id="12" name="テキスト ボックス 11">
            <a:extLst>
              <a:ext uri="{FF2B5EF4-FFF2-40B4-BE49-F238E27FC236}">
                <a16:creationId xmlns:a16="http://schemas.microsoft.com/office/drawing/2014/main" id="{41E19C27-53E8-6342-54BB-FCFF5BF4E949}"/>
              </a:ext>
            </a:extLst>
          </p:cNvPr>
          <p:cNvSpPr txBox="1"/>
          <p:nvPr/>
        </p:nvSpPr>
        <p:spPr>
          <a:xfrm>
            <a:off x="6787558" y="3315376"/>
            <a:ext cx="3015112" cy="461665"/>
          </a:xfrm>
          <a:prstGeom prst="rect">
            <a:avLst/>
          </a:prstGeom>
          <a:noFill/>
          <a:ln w="28575">
            <a:solidFill>
              <a:schemeClr val="tx1">
                <a:lumMod val="95000"/>
                <a:lumOff val="5000"/>
              </a:schemeClr>
            </a:solidFill>
          </a:ln>
        </p:spPr>
        <p:txBody>
          <a:bodyPr wrap="square" rtlCol="0">
            <a:spAutoFit/>
          </a:bodyPr>
          <a:lstStyle/>
          <a:p>
            <a:pPr algn="ctr"/>
            <a:r>
              <a:rPr kumimoji="1" lang="ja-JP" altLang="en-US" sz="2400" dirty="0">
                <a:latin typeface="UD デジタル 教科書体 NP" panose="02020400000000000000" pitchFamily="18" charset="-128"/>
                <a:ea typeface="UD デジタル 教科書体 NP" panose="02020400000000000000" pitchFamily="18" charset="-128"/>
              </a:rPr>
              <a:t>同意できる部分は？</a:t>
            </a:r>
          </a:p>
        </p:txBody>
      </p:sp>
      <p:sp>
        <p:nvSpPr>
          <p:cNvPr id="13" name="テキスト ボックス 12">
            <a:extLst>
              <a:ext uri="{FF2B5EF4-FFF2-40B4-BE49-F238E27FC236}">
                <a16:creationId xmlns:a16="http://schemas.microsoft.com/office/drawing/2014/main" id="{132EB27A-193F-9395-A319-D89B83598959}"/>
              </a:ext>
            </a:extLst>
          </p:cNvPr>
          <p:cNvSpPr txBox="1"/>
          <p:nvPr/>
        </p:nvSpPr>
        <p:spPr>
          <a:xfrm>
            <a:off x="6787559" y="4174357"/>
            <a:ext cx="3021459" cy="461665"/>
          </a:xfrm>
          <a:prstGeom prst="rect">
            <a:avLst/>
          </a:prstGeom>
          <a:noFill/>
          <a:ln w="28575">
            <a:solidFill>
              <a:schemeClr val="tx1">
                <a:lumMod val="95000"/>
                <a:lumOff val="5000"/>
              </a:schemeClr>
            </a:solidFill>
          </a:ln>
        </p:spPr>
        <p:txBody>
          <a:bodyPr wrap="square" rtlCol="0">
            <a:spAutoFit/>
          </a:bodyPr>
          <a:lstStyle/>
          <a:p>
            <a:pPr algn="ctr"/>
            <a:r>
              <a:rPr kumimoji="1" lang="ja-JP" altLang="en-US" sz="2400" dirty="0">
                <a:latin typeface="UD デジタル 教科書体 NP" panose="02020400000000000000" pitchFamily="18" charset="-128"/>
                <a:ea typeface="UD デジタル 教科書体 NP" panose="02020400000000000000" pitchFamily="18" charset="-128"/>
              </a:rPr>
              <a:t>妥当な部分は？</a:t>
            </a:r>
          </a:p>
        </p:txBody>
      </p:sp>
      <p:sp>
        <p:nvSpPr>
          <p:cNvPr id="17" name="テキスト ボックス 16">
            <a:extLst>
              <a:ext uri="{FF2B5EF4-FFF2-40B4-BE49-F238E27FC236}">
                <a16:creationId xmlns:a16="http://schemas.microsoft.com/office/drawing/2014/main" id="{8FE81A00-26AE-3E5C-D758-2C8D1471A163}"/>
              </a:ext>
            </a:extLst>
          </p:cNvPr>
          <p:cNvSpPr txBox="1"/>
          <p:nvPr/>
        </p:nvSpPr>
        <p:spPr>
          <a:xfrm>
            <a:off x="2910869" y="5461694"/>
            <a:ext cx="6898149" cy="954107"/>
          </a:xfrm>
          <a:prstGeom prst="rect">
            <a:avLst/>
          </a:prstGeom>
          <a:noFill/>
          <a:ln w="28575">
            <a:solidFill>
              <a:schemeClr val="tx1">
                <a:lumMod val="95000"/>
                <a:lumOff val="5000"/>
              </a:schemeClr>
            </a:solidFill>
          </a:ln>
        </p:spPr>
        <p:txBody>
          <a:bodyPr wrap="square" rtlCol="0">
            <a:spAutoFit/>
          </a:bodyPr>
          <a:lstStyle/>
          <a:p>
            <a:pPr algn="ctr"/>
            <a:r>
              <a:rPr kumimoji="1" lang="ja-JP" altLang="en-US" sz="2800" dirty="0">
                <a:latin typeface="UD デジタル 教科書体 NP" panose="02020400000000000000" pitchFamily="18" charset="-128"/>
                <a:ea typeface="UD デジタル 教科書体 NP" panose="02020400000000000000" pitchFamily="18" charset="-128"/>
              </a:rPr>
              <a:t>いかなる価値観で、何から着手し、</a:t>
            </a:r>
            <a:endParaRPr kumimoji="1" lang="en-US" altLang="ja-JP" sz="2800" dirty="0">
              <a:latin typeface="UD デジタル 教科書体 NP" panose="02020400000000000000" pitchFamily="18" charset="-128"/>
              <a:ea typeface="UD デジタル 教科書体 NP" panose="02020400000000000000" pitchFamily="18" charset="-128"/>
            </a:endParaRPr>
          </a:p>
          <a:p>
            <a:pPr algn="ctr"/>
            <a:r>
              <a:rPr kumimoji="1" lang="ja-JP" altLang="en-US" sz="2800" dirty="0">
                <a:latin typeface="UD デジタル 教科書体 NP" panose="02020400000000000000" pitchFamily="18" charset="-128"/>
                <a:ea typeface="UD デジタル 教科書体 NP" panose="02020400000000000000" pitchFamily="18" charset="-128"/>
              </a:rPr>
              <a:t>何を実現するか（支援者）</a:t>
            </a:r>
          </a:p>
        </p:txBody>
      </p:sp>
      <p:cxnSp>
        <p:nvCxnSpPr>
          <p:cNvPr id="19" name="直線矢印コネクタ 18">
            <a:extLst>
              <a:ext uri="{FF2B5EF4-FFF2-40B4-BE49-F238E27FC236}">
                <a16:creationId xmlns:a16="http://schemas.microsoft.com/office/drawing/2014/main" id="{DACB72A1-CB82-DF69-1764-D4424B7A9931}"/>
              </a:ext>
            </a:extLst>
          </p:cNvPr>
          <p:cNvCxnSpPr>
            <a:cxnSpLocks/>
          </p:cNvCxnSpPr>
          <p:nvPr/>
        </p:nvCxnSpPr>
        <p:spPr>
          <a:xfrm>
            <a:off x="4294911" y="4879588"/>
            <a:ext cx="13855" cy="582106"/>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20" name="直線矢印コネクタ 19">
            <a:extLst>
              <a:ext uri="{FF2B5EF4-FFF2-40B4-BE49-F238E27FC236}">
                <a16:creationId xmlns:a16="http://schemas.microsoft.com/office/drawing/2014/main" id="{5DEC4EF5-DFFA-29D9-D252-8B4FEBB2AF88}"/>
              </a:ext>
            </a:extLst>
          </p:cNvPr>
          <p:cNvCxnSpPr/>
          <p:nvPr/>
        </p:nvCxnSpPr>
        <p:spPr>
          <a:xfrm>
            <a:off x="8342799" y="4868308"/>
            <a:ext cx="13855" cy="582106"/>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4" name="コンテンツ プレースホルダー 4">
            <a:extLst>
              <a:ext uri="{FF2B5EF4-FFF2-40B4-BE49-F238E27FC236}">
                <a16:creationId xmlns:a16="http://schemas.microsoft.com/office/drawing/2014/main" id="{79407F7E-A232-CF88-F3AE-C5B405685045}"/>
              </a:ext>
            </a:extLst>
          </p:cNvPr>
          <p:cNvSpPr txBox="1">
            <a:spLocks/>
          </p:cNvSpPr>
          <p:nvPr/>
        </p:nvSpPr>
        <p:spPr>
          <a:xfrm>
            <a:off x="3220314" y="2773847"/>
            <a:ext cx="2456631" cy="7208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latin typeface="UD デジタル 教科書体 N-R" panose="02020400000000000000" pitchFamily="17" charset="-128"/>
                <a:ea typeface="UD デジタル 教科書体 N-R" panose="02020400000000000000" pitchFamily="17" charset="-128"/>
              </a:rPr>
              <a:t>小規模事業者</a:t>
            </a:r>
            <a:endParaRPr lang="en-US" altLang="ja-JP" dirty="0">
              <a:latin typeface="UD デジタル 教科書体 N-R" panose="02020400000000000000" pitchFamily="17" charset="-128"/>
              <a:ea typeface="UD デジタル 教科書体 N-R" panose="02020400000000000000" pitchFamily="17" charset="-128"/>
            </a:endParaRPr>
          </a:p>
        </p:txBody>
      </p:sp>
      <p:cxnSp>
        <p:nvCxnSpPr>
          <p:cNvPr id="28" name="直線矢印コネクタ 27">
            <a:extLst>
              <a:ext uri="{FF2B5EF4-FFF2-40B4-BE49-F238E27FC236}">
                <a16:creationId xmlns:a16="http://schemas.microsoft.com/office/drawing/2014/main" id="{DF1E999C-972C-541B-D02F-D46D89CBA189}"/>
              </a:ext>
            </a:extLst>
          </p:cNvPr>
          <p:cNvCxnSpPr>
            <a:cxnSpLocks/>
            <a:stCxn id="7" idx="3"/>
            <a:endCxn id="12" idx="1"/>
          </p:cNvCxnSpPr>
          <p:nvPr/>
        </p:nvCxnSpPr>
        <p:spPr>
          <a:xfrm>
            <a:off x="5811871" y="3546209"/>
            <a:ext cx="97568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0" name="コンテンツ プレースホルダー 4">
            <a:extLst>
              <a:ext uri="{FF2B5EF4-FFF2-40B4-BE49-F238E27FC236}">
                <a16:creationId xmlns:a16="http://schemas.microsoft.com/office/drawing/2014/main" id="{15AEFD2F-24D0-8D49-D36C-93BA039F5510}"/>
              </a:ext>
            </a:extLst>
          </p:cNvPr>
          <p:cNvSpPr txBox="1">
            <a:spLocks/>
          </p:cNvSpPr>
          <p:nvPr/>
        </p:nvSpPr>
        <p:spPr>
          <a:xfrm>
            <a:off x="443600" y="1241593"/>
            <a:ext cx="10910199" cy="11349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latin typeface="UD デジタル 教科書体 N-R" panose="02020400000000000000" pitchFamily="17" charset="-128"/>
                <a:ea typeface="UD デジタル 教科書体 N-R" panose="02020400000000000000" pitchFamily="17" charset="-128"/>
              </a:rPr>
              <a:t>下の図をエンパシーマップと言う。</a:t>
            </a:r>
            <a:endParaRPr lang="en-US" altLang="ja-JP" dirty="0">
              <a:latin typeface="UD デジタル 教科書体 N-R" panose="02020400000000000000" pitchFamily="17" charset="-128"/>
              <a:ea typeface="UD デジタル 教科書体 N-R" panose="02020400000000000000" pitchFamily="17" charset="-128"/>
            </a:endParaRPr>
          </a:p>
          <a:p>
            <a:pPr marL="0" indent="0">
              <a:buFont typeface="Arial" panose="020B0604020202020204" pitchFamily="34" charset="0"/>
              <a:buNone/>
            </a:pPr>
            <a:r>
              <a:rPr lang="ja-JP" altLang="en-US" dirty="0">
                <a:latin typeface="UD デジタル 教科書体 N-R" panose="02020400000000000000" pitchFamily="17" charset="-128"/>
                <a:ea typeface="UD デジタル 教科書体 N-R" panose="02020400000000000000" pitchFamily="17" charset="-128"/>
              </a:rPr>
              <a:t>事業者の考えと自分の考えで触れる部分を探るうえで有益である。</a:t>
            </a:r>
          </a:p>
        </p:txBody>
      </p:sp>
      <p:sp>
        <p:nvSpPr>
          <p:cNvPr id="35" name="正方形/長方形 34">
            <a:extLst>
              <a:ext uri="{FF2B5EF4-FFF2-40B4-BE49-F238E27FC236}">
                <a16:creationId xmlns:a16="http://schemas.microsoft.com/office/drawing/2014/main" id="{B9874AF6-5F94-13DD-9F81-9A52149ECDB5}"/>
              </a:ext>
            </a:extLst>
          </p:cNvPr>
          <p:cNvSpPr/>
          <p:nvPr/>
        </p:nvSpPr>
        <p:spPr>
          <a:xfrm>
            <a:off x="2649894" y="2584580"/>
            <a:ext cx="3349121" cy="2270628"/>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9CE6DA44-4AA0-C568-1E57-BC2799CEE365}"/>
              </a:ext>
            </a:extLst>
          </p:cNvPr>
          <p:cNvSpPr/>
          <p:nvPr/>
        </p:nvSpPr>
        <p:spPr>
          <a:xfrm>
            <a:off x="6625553" y="2616821"/>
            <a:ext cx="3349121" cy="2270628"/>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04112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E6115-AE64-E723-2CB7-08C97CC1711E}"/>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648DBA3A-31BB-60D8-0212-E832D6D107F4}"/>
              </a:ext>
            </a:extLst>
          </p:cNvPr>
          <p:cNvGrpSpPr/>
          <p:nvPr/>
        </p:nvGrpSpPr>
        <p:grpSpPr>
          <a:xfrm>
            <a:off x="0" y="11430"/>
            <a:ext cx="12192000" cy="920737"/>
            <a:chOff x="0" y="0"/>
            <a:chExt cx="12192000" cy="871527"/>
          </a:xfrm>
        </p:grpSpPr>
        <p:sp>
          <p:nvSpPr>
            <p:cNvPr id="9" name="正方形/長方形 8">
              <a:extLst>
                <a:ext uri="{FF2B5EF4-FFF2-40B4-BE49-F238E27FC236}">
                  <a16:creationId xmlns:a16="http://schemas.microsoft.com/office/drawing/2014/main" id="{FF18EA05-6221-8C45-3BC3-94EE91E99790}"/>
                </a:ext>
              </a:extLst>
            </p:cNvPr>
            <p:cNvSpPr/>
            <p:nvPr/>
          </p:nvSpPr>
          <p:spPr>
            <a:xfrm>
              <a:off x="0" y="0"/>
              <a:ext cx="12172950" cy="865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092A4C78-D414-9B98-8E60-8CD32ACA5089}"/>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タイトル 5">
            <a:extLst>
              <a:ext uri="{FF2B5EF4-FFF2-40B4-BE49-F238E27FC236}">
                <a16:creationId xmlns:a16="http://schemas.microsoft.com/office/drawing/2014/main" id="{374BD8DC-F919-4494-4BF6-00D1AA463D3C}"/>
              </a:ext>
            </a:extLst>
          </p:cNvPr>
          <p:cNvSpPr>
            <a:spLocks noGrp="1"/>
          </p:cNvSpPr>
          <p:nvPr>
            <p:ph type="title"/>
          </p:nvPr>
        </p:nvSpPr>
        <p:spPr>
          <a:xfrm>
            <a:off x="828675" y="136526"/>
            <a:ext cx="10448925" cy="713220"/>
          </a:xfrm>
        </p:spPr>
        <p:txBody>
          <a:bodyPr>
            <a:normAutofit/>
          </a:bodyPr>
          <a:lstStyle/>
          <a:p>
            <a:r>
              <a:rPr lang="ja-JP" altLang="en-US" sz="3600" b="1" dirty="0">
                <a:latin typeface="UD デジタル 教科書体 N-R" panose="02020400000000000000" pitchFamily="17" charset="-128"/>
                <a:ea typeface="UD デジタル 教科書体 N-R" panose="02020400000000000000" pitchFamily="17" charset="-128"/>
              </a:rPr>
              <a:t>４　小規模事業者支援への応用</a:t>
            </a:r>
            <a:r>
              <a:rPr lang="en-US" altLang="ja-JP" sz="3600" b="1" dirty="0">
                <a:latin typeface="UD デジタル 教科書体 N-R" panose="02020400000000000000" pitchFamily="17" charset="-128"/>
                <a:ea typeface="UD デジタル 教科書体 N-R" panose="02020400000000000000" pitchFamily="17" charset="-128"/>
              </a:rPr>
              <a:t>(3)</a:t>
            </a:r>
            <a:endParaRPr kumimoji="1" lang="ja-JP" altLang="en-US" sz="3600" b="1" dirty="0">
              <a:latin typeface="UD デジタル 教科書体 N-R" panose="02020400000000000000" pitchFamily="17" charset="-128"/>
              <a:ea typeface="UD デジタル 教科書体 N-R" panose="02020400000000000000" pitchFamily="17" charset="-128"/>
            </a:endParaRPr>
          </a:p>
        </p:txBody>
      </p:sp>
      <p:sp>
        <p:nvSpPr>
          <p:cNvPr id="5" name="コンテンツ プレースホルダー 4">
            <a:extLst>
              <a:ext uri="{FF2B5EF4-FFF2-40B4-BE49-F238E27FC236}">
                <a16:creationId xmlns:a16="http://schemas.microsoft.com/office/drawing/2014/main" id="{C3282F46-EAE5-FC12-5174-9B8F23BB98C9}"/>
              </a:ext>
            </a:extLst>
          </p:cNvPr>
          <p:cNvSpPr>
            <a:spLocks noGrp="1"/>
          </p:cNvSpPr>
          <p:nvPr>
            <p:ph idx="1"/>
          </p:nvPr>
        </p:nvSpPr>
        <p:spPr>
          <a:xfrm>
            <a:off x="362980" y="1595818"/>
            <a:ext cx="10645588" cy="4760532"/>
          </a:xfrm>
        </p:spPr>
        <p:txBody>
          <a:bodyPr>
            <a:normAutofit/>
          </a:bodyPr>
          <a:lstStyle/>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エンパシーを活用した支援には以下のような利点がある。</a:t>
            </a: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　１　事業者の「ガンコ」と調和する</a:t>
            </a: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　２　あたかも共同経営のように相談しあえる</a:t>
            </a: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None/>
            </a:pP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一方で相手の性格によっては支援者が支援策の提示に消極的になり、支援の価値の低下を招く。</a:t>
            </a: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a:latin typeface="UD デジタル 教科書体 N-R" panose="02020400000000000000" pitchFamily="17" charset="-128"/>
                <a:ea typeface="UD デジタル 教科書体 N-R" panose="02020400000000000000" pitchFamily="17" charset="-128"/>
              </a:rPr>
              <a:t>エンパシーを働かせつつも、自分の立場を振り返り、相手のために言うべきところは言う姿勢が求められる。</a:t>
            </a:r>
            <a:endParaRPr lang="en-US" altLang="ja-JP" sz="3200" dirty="0">
              <a:latin typeface="UD デジタル 教科書体 N-R" panose="02020400000000000000" pitchFamily="17" charset="-128"/>
              <a:ea typeface="UD デジタル 教科書体 N-R" panose="02020400000000000000" pitchFamily="17" charset="-128"/>
            </a:endParaRPr>
          </a:p>
        </p:txBody>
      </p:sp>
      <p:sp>
        <p:nvSpPr>
          <p:cNvPr id="2" name="スライド番号プレースホルダー 1">
            <a:extLst>
              <a:ext uri="{FF2B5EF4-FFF2-40B4-BE49-F238E27FC236}">
                <a16:creationId xmlns:a16="http://schemas.microsoft.com/office/drawing/2014/main" id="{3EDED5DB-1A47-EE48-06C7-30699B97EF9D}"/>
              </a:ext>
            </a:extLst>
          </p:cNvPr>
          <p:cNvSpPr>
            <a:spLocks noGrp="1"/>
          </p:cNvSpPr>
          <p:nvPr>
            <p:ph type="sldNum" sz="quarter" idx="12"/>
          </p:nvPr>
        </p:nvSpPr>
        <p:spPr/>
        <p:txBody>
          <a:bodyPr/>
          <a:lstStyle/>
          <a:p>
            <a:fld id="{01A22C86-6C02-4E36-84E0-4B3465A87AC2}" type="slidenum">
              <a:rPr lang="ja-JP" altLang="en-US" smtClean="0"/>
              <a:pPr/>
              <a:t>16</a:t>
            </a:fld>
            <a:endParaRPr lang="ja-JP" altLang="en-US" dirty="0"/>
          </a:p>
        </p:txBody>
      </p:sp>
    </p:spTree>
    <p:extLst>
      <p:ext uri="{BB962C8B-B14F-4D97-AF65-F5344CB8AC3E}">
        <p14:creationId xmlns:p14="http://schemas.microsoft.com/office/powerpoint/2010/main" val="775195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31482CFD-0155-42B0-9E33-9B65333632F8}"/>
              </a:ext>
            </a:extLst>
          </p:cNvPr>
          <p:cNvGrpSpPr/>
          <p:nvPr/>
        </p:nvGrpSpPr>
        <p:grpSpPr>
          <a:xfrm>
            <a:off x="0" y="0"/>
            <a:ext cx="12192000" cy="932167"/>
            <a:chOff x="0" y="-10819"/>
            <a:chExt cx="12192000" cy="882346"/>
          </a:xfrm>
        </p:grpSpPr>
        <p:sp>
          <p:nvSpPr>
            <p:cNvPr id="22" name="正方形/長方形 21">
              <a:extLst>
                <a:ext uri="{FF2B5EF4-FFF2-40B4-BE49-F238E27FC236}">
                  <a16:creationId xmlns:a16="http://schemas.microsoft.com/office/drawing/2014/main" id="{41A36D63-A796-4579-B2AD-858A55E4F94E}"/>
                </a:ext>
              </a:extLst>
            </p:cNvPr>
            <p:cNvSpPr/>
            <p:nvPr/>
          </p:nvSpPr>
          <p:spPr>
            <a:xfrm>
              <a:off x="0" y="-10819"/>
              <a:ext cx="12192000" cy="8762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コネクタ 22">
              <a:extLst>
                <a:ext uri="{FF2B5EF4-FFF2-40B4-BE49-F238E27FC236}">
                  <a16:creationId xmlns:a16="http://schemas.microsoft.com/office/drawing/2014/main" id="{9879EB1E-B8D2-4151-97B8-8B350036F158}"/>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 name="タイトル 1">
            <a:extLst>
              <a:ext uri="{FF2B5EF4-FFF2-40B4-BE49-F238E27FC236}">
                <a16:creationId xmlns:a16="http://schemas.microsoft.com/office/drawing/2014/main" id="{EEB04081-E01B-4BBC-B0C8-A72141024171}"/>
              </a:ext>
            </a:extLst>
          </p:cNvPr>
          <p:cNvSpPr txBox="1">
            <a:spLocks/>
          </p:cNvSpPr>
          <p:nvPr/>
        </p:nvSpPr>
        <p:spPr>
          <a:xfrm>
            <a:off x="19050" y="132069"/>
            <a:ext cx="10042900" cy="9143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mn-ea"/>
                <a:ea typeface="+mn-ea"/>
              </a:rPr>
              <a:t>　</a:t>
            </a:r>
            <a:r>
              <a:rPr lang="ja-JP" altLang="en-US" sz="4000" dirty="0">
                <a:latin typeface="UD デジタル 教科書体 N-R" panose="02020400000000000000" pitchFamily="17" charset="-128"/>
                <a:ea typeface="UD デジタル 教科書体 N-R" panose="02020400000000000000" pitchFamily="17" charset="-128"/>
              </a:rPr>
              <a:t>事例企業演習</a:t>
            </a:r>
          </a:p>
        </p:txBody>
      </p:sp>
      <p:sp>
        <p:nvSpPr>
          <p:cNvPr id="2" name="スライド番号プレースホルダー 1">
            <a:extLst>
              <a:ext uri="{FF2B5EF4-FFF2-40B4-BE49-F238E27FC236}">
                <a16:creationId xmlns:a16="http://schemas.microsoft.com/office/drawing/2014/main" id="{358B115D-45C3-4304-8B2C-A825FC528F8A}"/>
              </a:ext>
            </a:extLst>
          </p:cNvPr>
          <p:cNvSpPr>
            <a:spLocks noGrp="1"/>
          </p:cNvSpPr>
          <p:nvPr>
            <p:ph type="sldNum" sz="quarter" idx="12"/>
          </p:nvPr>
        </p:nvSpPr>
        <p:spPr>
          <a:xfrm>
            <a:off x="331304" y="6460623"/>
            <a:ext cx="877210" cy="427318"/>
          </a:xfrm>
        </p:spPr>
        <p:txBody>
          <a:bodyPr/>
          <a:lstStyle/>
          <a:p>
            <a:fld id="{01A22C86-6C02-4E36-84E0-4B3465A87AC2}" type="slidenum">
              <a:rPr kumimoji="1" lang="ja-JP" altLang="en-US" smtClean="0"/>
              <a:t>17</a:t>
            </a:fld>
            <a:endParaRPr kumimoji="1" lang="ja-JP" altLang="en-US" dirty="0"/>
          </a:p>
        </p:txBody>
      </p:sp>
      <p:sp>
        <p:nvSpPr>
          <p:cNvPr id="13" name="四角形: 角を丸くする 12">
            <a:extLst>
              <a:ext uri="{FF2B5EF4-FFF2-40B4-BE49-F238E27FC236}">
                <a16:creationId xmlns:a16="http://schemas.microsoft.com/office/drawing/2014/main" id="{ED7B8CFC-2383-4064-BE76-511F8B028361}"/>
              </a:ext>
            </a:extLst>
          </p:cNvPr>
          <p:cNvSpPr/>
          <p:nvPr/>
        </p:nvSpPr>
        <p:spPr>
          <a:xfrm>
            <a:off x="1025912" y="1943816"/>
            <a:ext cx="2743200" cy="1215483"/>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UD デジタル 教科書体 NK-R" panose="02020400000000000000" pitchFamily="18" charset="-128"/>
                <a:ea typeface="UD デジタル 教科書体 NK-R" panose="02020400000000000000" pitchFamily="18" charset="-128"/>
              </a:rPr>
              <a:t>第</a:t>
            </a:r>
            <a:r>
              <a:rPr kumimoji="1" lang="en-US" altLang="ja-JP" sz="2000" b="1" dirty="0">
                <a:latin typeface="UD デジタル 教科書体 NK-R" panose="02020400000000000000" pitchFamily="18" charset="-128"/>
                <a:ea typeface="UD デジタル 教科書体 NK-R" panose="02020400000000000000" pitchFamily="18" charset="-128"/>
              </a:rPr>
              <a:t>2</a:t>
            </a:r>
            <a:r>
              <a:rPr kumimoji="1" lang="ja-JP" altLang="en-US" sz="2000" b="1" dirty="0">
                <a:latin typeface="UD デジタル 教科書体 NK-R" panose="02020400000000000000" pitchFamily="18" charset="-128"/>
                <a:ea typeface="UD デジタル 教科書体 NK-R" panose="02020400000000000000" pitchFamily="18" charset="-128"/>
              </a:rPr>
              <a:t>部　小規模事業者へのエンパシー</a:t>
            </a:r>
          </a:p>
        </p:txBody>
      </p:sp>
      <p:cxnSp>
        <p:nvCxnSpPr>
          <p:cNvPr id="14" name="直線コネクタ 13">
            <a:extLst>
              <a:ext uri="{FF2B5EF4-FFF2-40B4-BE49-F238E27FC236}">
                <a16:creationId xmlns:a16="http://schemas.microsoft.com/office/drawing/2014/main" id="{515DC1DE-4EBF-4C90-9EA8-F462DCA2E0C7}"/>
              </a:ext>
            </a:extLst>
          </p:cNvPr>
          <p:cNvCxnSpPr>
            <a:stCxn id="13" idx="3"/>
          </p:cNvCxnSpPr>
          <p:nvPr/>
        </p:nvCxnSpPr>
        <p:spPr>
          <a:xfrm>
            <a:off x="3769112" y="2551558"/>
            <a:ext cx="2430966" cy="2071"/>
          </a:xfrm>
          <a:prstGeom prst="line">
            <a:avLst/>
          </a:prstGeom>
        </p:spPr>
        <p:style>
          <a:lnRef idx="1">
            <a:schemeClr val="dk1"/>
          </a:lnRef>
          <a:fillRef idx="0">
            <a:schemeClr val="dk1"/>
          </a:fillRef>
          <a:effectRef idx="0">
            <a:schemeClr val="dk1"/>
          </a:effectRef>
          <a:fontRef idx="minor">
            <a:schemeClr val="tx1"/>
          </a:fontRef>
        </p:style>
      </p:cxnSp>
      <p:sp>
        <p:nvSpPr>
          <p:cNvPr id="16" name="四角形: 角を丸くする 15">
            <a:extLst>
              <a:ext uri="{FF2B5EF4-FFF2-40B4-BE49-F238E27FC236}">
                <a16:creationId xmlns:a16="http://schemas.microsoft.com/office/drawing/2014/main" id="{C68E2368-2F55-4038-A42A-599CF7E65428}"/>
              </a:ext>
            </a:extLst>
          </p:cNvPr>
          <p:cNvSpPr/>
          <p:nvPr/>
        </p:nvSpPr>
        <p:spPr>
          <a:xfrm>
            <a:off x="6200078" y="2267398"/>
            <a:ext cx="2631688" cy="568319"/>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latin typeface="UD デジタル 教科書体 N-R" panose="02020400000000000000" pitchFamily="17" charset="-128"/>
                <a:ea typeface="UD デジタル 教科書体 N-R" panose="02020400000000000000" pitchFamily="17" charset="-128"/>
              </a:rPr>
              <a:t>テーマ説明（講義）</a:t>
            </a:r>
          </a:p>
        </p:txBody>
      </p:sp>
      <p:cxnSp>
        <p:nvCxnSpPr>
          <p:cNvPr id="17" name="直線コネクタ 16">
            <a:extLst>
              <a:ext uri="{FF2B5EF4-FFF2-40B4-BE49-F238E27FC236}">
                <a16:creationId xmlns:a16="http://schemas.microsoft.com/office/drawing/2014/main" id="{5EC88573-F102-44B4-91BF-AD9880704157}"/>
              </a:ext>
            </a:extLst>
          </p:cNvPr>
          <p:cNvCxnSpPr>
            <a:cxnSpLocks/>
          </p:cNvCxnSpPr>
          <p:nvPr/>
        </p:nvCxnSpPr>
        <p:spPr>
          <a:xfrm>
            <a:off x="5051502" y="2542478"/>
            <a:ext cx="0" cy="1870530"/>
          </a:xfrm>
          <a:prstGeom prst="line">
            <a:avLst/>
          </a:prstGeom>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80B872EA-EB0F-4D0C-BAA8-11598D8235F5}"/>
              </a:ext>
            </a:extLst>
          </p:cNvPr>
          <p:cNvCxnSpPr>
            <a:cxnSpLocks/>
          </p:cNvCxnSpPr>
          <p:nvPr/>
        </p:nvCxnSpPr>
        <p:spPr>
          <a:xfrm flipV="1">
            <a:off x="5051502" y="4411208"/>
            <a:ext cx="1148576" cy="1"/>
          </a:xfrm>
          <a:prstGeom prst="line">
            <a:avLst/>
          </a:prstGeom>
        </p:spPr>
        <p:style>
          <a:lnRef idx="1">
            <a:schemeClr val="dk1"/>
          </a:lnRef>
          <a:fillRef idx="0">
            <a:schemeClr val="dk1"/>
          </a:fillRef>
          <a:effectRef idx="0">
            <a:schemeClr val="dk1"/>
          </a:effectRef>
          <a:fontRef idx="minor">
            <a:schemeClr val="tx1"/>
          </a:fontRef>
        </p:style>
      </p:cxnSp>
      <p:sp>
        <p:nvSpPr>
          <p:cNvPr id="19" name="四角形: 角を丸くする 18">
            <a:extLst>
              <a:ext uri="{FF2B5EF4-FFF2-40B4-BE49-F238E27FC236}">
                <a16:creationId xmlns:a16="http://schemas.microsoft.com/office/drawing/2014/main" id="{ED6F7ED9-6C18-438F-91EB-70A517741199}"/>
              </a:ext>
            </a:extLst>
          </p:cNvPr>
          <p:cNvSpPr/>
          <p:nvPr/>
        </p:nvSpPr>
        <p:spPr>
          <a:xfrm>
            <a:off x="6209371" y="3412427"/>
            <a:ext cx="3469886" cy="2843404"/>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事例企業演習</a:t>
            </a:r>
            <a:endParaRPr kumimoji="1" lang="en-US" altLang="ja-JP" sz="2800" b="1" dirty="0">
              <a:solidFill>
                <a:schemeClr val="tx1"/>
              </a:solidFill>
              <a:latin typeface="UD デジタル 教科書体 N-R" panose="02020400000000000000" pitchFamily="17" charset="-128"/>
              <a:ea typeface="UD デジタル 教科書体 N-R" panose="02020400000000000000" pitchFamily="17" charset="-128"/>
            </a:endParaRPr>
          </a:p>
          <a:p>
            <a:pPr algn="ctr"/>
            <a:endParaRPr lang="en-US" altLang="ja-JP" sz="2400" b="1" dirty="0">
              <a:solidFill>
                <a:schemeClr val="tx1"/>
              </a:solidFill>
              <a:latin typeface="UD デジタル 教科書体 N-R" panose="02020400000000000000" pitchFamily="17" charset="-128"/>
              <a:ea typeface="UD デジタル 教科書体 N-R" panose="02020400000000000000" pitchFamily="17" charset="-128"/>
            </a:endParaRPr>
          </a:p>
          <a:p>
            <a:r>
              <a:rPr kumimoji="1" lang="ja-JP" altLang="en-US" b="1" dirty="0">
                <a:solidFill>
                  <a:schemeClr val="tx1"/>
                </a:solidFill>
                <a:latin typeface="UD デジタル 教科書体 N-R" panose="02020400000000000000" pitchFamily="17" charset="-128"/>
                <a:ea typeface="UD デジタル 教科書体 N-R" panose="02020400000000000000" pitchFamily="17" charset="-128"/>
              </a:rPr>
              <a:t>　・企業概要説明</a:t>
            </a:r>
            <a:endParaRPr kumimoji="1" lang="en-US" altLang="ja-JP" b="1" dirty="0">
              <a:solidFill>
                <a:schemeClr val="tx1"/>
              </a:solidFill>
              <a:latin typeface="UD デジタル 教科書体 N-R" panose="02020400000000000000" pitchFamily="17" charset="-128"/>
              <a:ea typeface="UD デジタル 教科書体 N-R" panose="02020400000000000000" pitchFamily="17" charset="-128"/>
            </a:endParaRPr>
          </a:p>
          <a:p>
            <a:r>
              <a:rPr lang="ja-JP" altLang="en-US" b="1" dirty="0">
                <a:solidFill>
                  <a:schemeClr val="tx1"/>
                </a:solidFill>
                <a:latin typeface="UD デジタル 教科書体 N-R" panose="02020400000000000000" pitchFamily="17" charset="-128"/>
                <a:ea typeface="UD デジタル 教科書体 N-R" panose="02020400000000000000" pitchFamily="17" charset="-128"/>
              </a:rPr>
              <a:t>　・企業情報読み込み</a:t>
            </a:r>
            <a:endParaRPr lang="en-US" altLang="ja-JP" b="1" dirty="0">
              <a:solidFill>
                <a:schemeClr val="tx1"/>
              </a:solidFill>
              <a:latin typeface="UD デジタル 教科書体 N-R" panose="02020400000000000000" pitchFamily="17" charset="-128"/>
              <a:ea typeface="UD デジタル 教科書体 N-R" panose="02020400000000000000" pitchFamily="17" charset="-128"/>
            </a:endParaRPr>
          </a:p>
          <a:p>
            <a:r>
              <a:rPr kumimoji="1" lang="ja-JP" altLang="en-US" b="1" dirty="0">
                <a:solidFill>
                  <a:schemeClr val="tx1"/>
                </a:solidFill>
                <a:latin typeface="UD デジタル 教科書体 N-R" panose="02020400000000000000" pitchFamily="17" charset="-128"/>
                <a:ea typeface="UD デジタル 教科書体 N-R" panose="02020400000000000000" pitchFamily="17" charset="-128"/>
              </a:rPr>
              <a:t>　・経営者インタビュー視聴</a:t>
            </a:r>
            <a:endParaRPr kumimoji="1" lang="en-US" altLang="ja-JP" b="1" dirty="0">
              <a:solidFill>
                <a:schemeClr val="tx1"/>
              </a:solidFill>
              <a:latin typeface="UD デジタル 教科書体 N-R" panose="02020400000000000000" pitchFamily="17" charset="-128"/>
              <a:ea typeface="UD デジタル 教科書体 N-R" panose="02020400000000000000" pitchFamily="17" charset="-128"/>
            </a:endParaRPr>
          </a:p>
          <a:p>
            <a:r>
              <a:rPr lang="ja-JP" altLang="en-US" b="1" dirty="0">
                <a:solidFill>
                  <a:schemeClr val="tx1"/>
                </a:solidFill>
                <a:latin typeface="UD デジタル 教科書体 N-R" panose="02020400000000000000" pitchFamily="17" charset="-128"/>
                <a:ea typeface="UD デジタル 教科書体 N-R" panose="02020400000000000000" pitchFamily="17" charset="-128"/>
              </a:rPr>
              <a:t>　・解答作成</a:t>
            </a:r>
            <a:endParaRPr lang="en-US" altLang="ja-JP" b="1" dirty="0">
              <a:solidFill>
                <a:schemeClr val="tx1"/>
              </a:solidFill>
              <a:latin typeface="UD デジタル 教科書体 N-R" panose="02020400000000000000" pitchFamily="17" charset="-128"/>
              <a:ea typeface="UD デジタル 教科書体 N-R" panose="02020400000000000000" pitchFamily="17" charset="-128"/>
            </a:endParaRPr>
          </a:p>
          <a:p>
            <a:r>
              <a:rPr kumimoji="1" lang="ja-JP" altLang="en-US" b="1" dirty="0">
                <a:solidFill>
                  <a:schemeClr val="tx1"/>
                </a:solidFill>
                <a:latin typeface="UD デジタル 教科書体 N-R" panose="02020400000000000000" pitchFamily="17" charset="-128"/>
                <a:ea typeface="UD デジタル 教科書体 N-R" panose="02020400000000000000" pitchFamily="17" charset="-128"/>
              </a:rPr>
              <a:t>　・グループ内発表・</a:t>
            </a:r>
            <a:endParaRPr kumimoji="1" lang="en-US" altLang="ja-JP" b="1" dirty="0">
              <a:solidFill>
                <a:schemeClr val="tx1"/>
              </a:solidFill>
              <a:latin typeface="UD デジタル 教科書体 N-R" panose="02020400000000000000" pitchFamily="17" charset="-128"/>
              <a:ea typeface="UD デジタル 教科書体 N-R" panose="02020400000000000000" pitchFamily="17" charset="-128"/>
            </a:endParaRPr>
          </a:p>
          <a:p>
            <a:r>
              <a:rPr lang="ja-JP" altLang="en-US" b="1" dirty="0">
                <a:solidFill>
                  <a:schemeClr val="tx1"/>
                </a:solidFill>
                <a:latin typeface="UD デジタル 教科書体 N-R" panose="02020400000000000000" pitchFamily="17" charset="-128"/>
                <a:ea typeface="UD デジタル 教科書体 N-R" panose="02020400000000000000" pitchFamily="17" charset="-128"/>
              </a:rPr>
              <a:t>　　</a:t>
            </a:r>
            <a:r>
              <a:rPr kumimoji="1" lang="ja-JP" altLang="en-US" b="1" dirty="0">
                <a:solidFill>
                  <a:schemeClr val="tx1"/>
                </a:solidFill>
                <a:latin typeface="UD デジタル 教科書体 N-R" panose="02020400000000000000" pitchFamily="17" charset="-128"/>
                <a:ea typeface="UD デジタル 教科書体 N-R" panose="02020400000000000000" pitchFamily="17" charset="-128"/>
              </a:rPr>
              <a:t>全体発表</a:t>
            </a:r>
          </a:p>
        </p:txBody>
      </p:sp>
      <p:cxnSp>
        <p:nvCxnSpPr>
          <p:cNvPr id="20" name="直線矢印コネクタ 19">
            <a:extLst>
              <a:ext uri="{FF2B5EF4-FFF2-40B4-BE49-F238E27FC236}">
                <a16:creationId xmlns:a16="http://schemas.microsoft.com/office/drawing/2014/main" id="{43649C7B-3E94-4ADF-B203-343A36765C11}"/>
              </a:ext>
            </a:extLst>
          </p:cNvPr>
          <p:cNvCxnSpPr/>
          <p:nvPr/>
        </p:nvCxnSpPr>
        <p:spPr>
          <a:xfrm>
            <a:off x="9820509" y="5193032"/>
            <a:ext cx="45720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1" name="四角形: 角を丸くする 20">
            <a:extLst>
              <a:ext uri="{FF2B5EF4-FFF2-40B4-BE49-F238E27FC236}">
                <a16:creationId xmlns:a16="http://schemas.microsoft.com/office/drawing/2014/main" id="{A4826335-9C65-4DF0-B2DC-EEC9B72FAD7A}"/>
              </a:ext>
            </a:extLst>
          </p:cNvPr>
          <p:cNvSpPr/>
          <p:nvPr/>
        </p:nvSpPr>
        <p:spPr>
          <a:xfrm>
            <a:off x="10075126" y="4777247"/>
            <a:ext cx="2116874" cy="8315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tx1"/>
                </a:solidFill>
                <a:latin typeface="UD デジタル 教科書体 N-R" panose="02020400000000000000" pitchFamily="17" charset="-128"/>
                <a:ea typeface="UD デジタル 教科書体 N-R" panose="02020400000000000000" pitchFamily="17" charset="-128"/>
              </a:rPr>
              <a:t>解答提出・</a:t>
            </a:r>
            <a:endParaRPr kumimoji="1" lang="en-US" altLang="ja-JP" sz="2000" dirty="0">
              <a:solidFill>
                <a:schemeClr val="tx1"/>
              </a:solidFill>
              <a:latin typeface="UD デジタル 教科書体 N-R" panose="02020400000000000000" pitchFamily="17" charset="-128"/>
              <a:ea typeface="UD デジタル 教科書体 N-R" panose="02020400000000000000" pitchFamily="17" charset="-128"/>
            </a:endParaRPr>
          </a:p>
          <a:p>
            <a:pPr algn="ctr"/>
            <a:r>
              <a:rPr kumimoji="1" lang="ja-JP" altLang="en-US" sz="2000" dirty="0">
                <a:solidFill>
                  <a:schemeClr val="tx1"/>
                </a:solidFill>
                <a:latin typeface="UD デジタル 教科書体 N-R" panose="02020400000000000000" pitchFamily="17" charset="-128"/>
                <a:ea typeface="UD デジタル 教科書体 N-R" panose="02020400000000000000" pitchFamily="17" charset="-128"/>
              </a:rPr>
              <a:t>修了</a:t>
            </a:r>
          </a:p>
        </p:txBody>
      </p:sp>
    </p:spTree>
    <p:extLst>
      <p:ext uri="{BB962C8B-B14F-4D97-AF65-F5344CB8AC3E}">
        <p14:creationId xmlns:p14="http://schemas.microsoft.com/office/powerpoint/2010/main" val="631692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グループ化 12">
            <a:extLst>
              <a:ext uri="{FF2B5EF4-FFF2-40B4-BE49-F238E27FC236}">
                <a16:creationId xmlns:a16="http://schemas.microsoft.com/office/drawing/2014/main" id="{B40FB922-CC1F-492B-BF9F-24AF038F84D3}"/>
              </a:ext>
            </a:extLst>
          </p:cNvPr>
          <p:cNvGrpSpPr/>
          <p:nvPr/>
        </p:nvGrpSpPr>
        <p:grpSpPr>
          <a:xfrm>
            <a:off x="0" y="0"/>
            <a:ext cx="12192000" cy="932167"/>
            <a:chOff x="0" y="-10819"/>
            <a:chExt cx="12192000" cy="882346"/>
          </a:xfrm>
        </p:grpSpPr>
        <p:sp>
          <p:nvSpPr>
            <p:cNvPr id="14" name="正方形/長方形 13">
              <a:extLst>
                <a:ext uri="{FF2B5EF4-FFF2-40B4-BE49-F238E27FC236}">
                  <a16:creationId xmlns:a16="http://schemas.microsoft.com/office/drawing/2014/main" id="{87E19CE4-8910-49EE-9342-83D34994842A}"/>
                </a:ext>
              </a:extLst>
            </p:cNvPr>
            <p:cNvSpPr/>
            <p:nvPr/>
          </p:nvSpPr>
          <p:spPr>
            <a:xfrm>
              <a:off x="0" y="-10819"/>
              <a:ext cx="12192000" cy="8762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コネクタ 15">
              <a:extLst>
                <a:ext uri="{FF2B5EF4-FFF2-40B4-BE49-F238E27FC236}">
                  <a16:creationId xmlns:a16="http://schemas.microsoft.com/office/drawing/2014/main" id="{1CB05F82-26AC-452D-90E3-CA5AD6916754}"/>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 name="タイトル 1">
            <a:extLst>
              <a:ext uri="{FF2B5EF4-FFF2-40B4-BE49-F238E27FC236}">
                <a16:creationId xmlns:a16="http://schemas.microsoft.com/office/drawing/2014/main" id="{EEB04081-E01B-4BBC-B0C8-A72141024171}"/>
              </a:ext>
            </a:extLst>
          </p:cNvPr>
          <p:cNvSpPr txBox="1">
            <a:spLocks/>
          </p:cNvSpPr>
          <p:nvPr/>
        </p:nvSpPr>
        <p:spPr>
          <a:xfrm>
            <a:off x="19050" y="132069"/>
            <a:ext cx="10042900" cy="9143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mn-ea"/>
                <a:ea typeface="+mn-ea"/>
              </a:rPr>
              <a:t>　</a:t>
            </a:r>
            <a:r>
              <a:rPr lang="ja-JP" altLang="en-US" sz="4000" dirty="0">
                <a:latin typeface="UD デジタル 教科書体 N-R" panose="02020400000000000000" pitchFamily="17" charset="-128"/>
                <a:ea typeface="UD デジタル 教科書体 N-R" panose="02020400000000000000" pitchFamily="17" charset="-128"/>
              </a:rPr>
              <a:t>事例会社の概要</a:t>
            </a:r>
          </a:p>
        </p:txBody>
      </p:sp>
      <p:sp>
        <p:nvSpPr>
          <p:cNvPr id="2" name="スライド番号プレースホルダー 1">
            <a:extLst>
              <a:ext uri="{FF2B5EF4-FFF2-40B4-BE49-F238E27FC236}">
                <a16:creationId xmlns:a16="http://schemas.microsoft.com/office/drawing/2014/main" id="{358B115D-45C3-4304-8B2C-A825FC528F8A}"/>
              </a:ext>
            </a:extLst>
          </p:cNvPr>
          <p:cNvSpPr>
            <a:spLocks noGrp="1"/>
          </p:cNvSpPr>
          <p:nvPr>
            <p:ph type="sldNum" sz="quarter" idx="12"/>
          </p:nvPr>
        </p:nvSpPr>
        <p:spPr>
          <a:xfrm>
            <a:off x="331304" y="6460623"/>
            <a:ext cx="877210" cy="427318"/>
          </a:xfrm>
        </p:spPr>
        <p:txBody>
          <a:bodyPr/>
          <a:lstStyle/>
          <a:p>
            <a:fld id="{01A22C86-6C02-4E36-84E0-4B3465A87AC2}" type="slidenum">
              <a:rPr kumimoji="1" lang="ja-JP" altLang="en-US" smtClean="0"/>
              <a:t>18</a:t>
            </a:fld>
            <a:endParaRPr kumimoji="1" lang="ja-JP" altLang="en-US" dirty="0"/>
          </a:p>
        </p:txBody>
      </p:sp>
      <p:sp>
        <p:nvSpPr>
          <p:cNvPr id="12" name="テキスト ボックス 11">
            <a:extLst>
              <a:ext uri="{FF2B5EF4-FFF2-40B4-BE49-F238E27FC236}">
                <a16:creationId xmlns:a16="http://schemas.microsoft.com/office/drawing/2014/main" id="{C9DCB718-1279-4CA7-8960-2DF9DEB18F86}"/>
              </a:ext>
            </a:extLst>
          </p:cNvPr>
          <p:cNvSpPr txBox="1"/>
          <p:nvPr/>
        </p:nvSpPr>
        <p:spPr>
          <a:xfrm>
            <a:off x="331305" y="1182231"/>
            <a:ext cx="7375782" cy="4832092"/>
          </a:xfrm>
          <a:prstGeom prst="rect">
            <a:avLst/>
          </a:prstGeom>
          <a:noFill/>
        </p:spPr>
        <p:txBody>
          <a:bodyPr wrap="square" rtlCol="0">
            <a:spAutoFit/>
          </a:bodyPr>
          <a:lstStyle/>
          <a:p>
            <a:r>
              <a:rPr lang="ja-JP" altLang="en-US" sz="2800" dirty="0">
                <a:latin typeface="UD デジタル 教科書体 N-R" panose="02020400000000000000" pitchFamily="17" charset="-128"/>
                <a:ea typeface="UD デジタル 教科書体 N-R" panose="02020400000000000000" pitchFamily="17" charset="-128"/>
              </a:rPr>
              <a:t>会社名　こみや書店</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本　社　東京都板橋区</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社長名　小宮仁</a:t>
            </a:r>
            <a:endParaRPr lang="en-US" altLang="ja-JP" sz="2800" dirty="0">
              <a:latin typeface="UD デジタル 教科書体 N-R" panose="02020400000000000000" pitchFamily="17" charset="-128"/>
              <a:ea typeface="UD デジタル 教科書体 N-R" panose="02020400000000000000" pitchFamily="17" charset="-128"/>
            </a:endParaRPr>
          </a:p>
          <a:p>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事業　　</a:t>
            </a:r>
            <a:r>
              <a:rPr lang="en-US" altLang="ja-JP" sz="2800" dirty="0">
                <a:latin typeface="UD デジタル 教科書体 N-R" panose="02020400000000000000" pitchFamily="17" charset="-128"/>
                <a:ea typeface="UD デジタル 教科書体 N-R" panose="02020400000000000000" pitchFamily="17" charset="-128"/>
              </a:rPr>
              <a:t>1964</a:t>
            </a:r>
            <a:r>
              <a:rPr lang="ja-JP" altLang="en-US" sz="2800" dirty="0">
                <a:latin typeface="UD デジタル 教科書体 N-R" panose="02020400000000000000" pitchFamily="17" charset="-128"/>
                <a:ea typeface="UD デジタル 教科書体 N-R" panose="02020400000000000000" pitchFamily="17" charset="-128"/>
              </a:rPr>
              <a:t>年創設。現店主の父である先代</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　　　　の店主が立ち上げた街の書店。店頭</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　　　　での書籍販売以外に蕎麦店だった前　</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　　　　身の店舗から、近隣の店舗・学校へ</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　　　　の配達を行う。</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　　　　また</a:t>
            </a:r>
            <a:r>
              <a:rPr lang="en-US" altLang="ja-JP" sz="2800" dirty="0">
                <a:latin typeface="UD デジタル 教科書体 N-R" panose="02020400000000000000" pitchFamily="17" charset="-128"/>
                <a:ea typeface="UD デジタル 教科書体 N-R" panose="02020400000000000000" pitchFamily="17" charset="-128"/>
              </a:rPr>
              <a:t>2007</a:t>
            </a:r>
            <a:r>
              <a:rPr lang="ja-JP" altLang="en-US" sz="2800" dirty="0">
                <a:latin typeface="UD デジタル 教科書体 N-R" panose="02020400000000000000" pitchFamily="17" charset="-128"/>
                <a:ea typeface="UD デジタル 教科書体 N-R" panose="02020400000000000000" pitchFamily="17" charset="-128"/>
              </a:rPr>
              <a:t>年から学校への教科書取次</a:t>
            </a:r>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R" panose="02020400000000000000" pitchFamily="17" charset="-128"/>
                <a:ea typeface="UD デジタル 教科書体 N-R" panose="02020400000000000000" pitchFamily="17" charset="-128"/>
              </a:rPr>
              <a:t>　　　　の仕事を行う。</a:t>
            </a:r>
            <a:endParaRPr lang="en-US" altLang="ja-JP" sz="2800" dirty="0">
              <a:latin typeface="UD デジタル 教科書体 N-R" panose="02020400000000000000" pitchFamily="17" charset="-128"/>
              <a:ea typeface="UD デジタル 教科書体 N-R" panose="02020400000000000000" pitchFamily="17" charset="-128"/>
            </a:endParaRPr>
          </a:p>
        </p:txBody>
      </p:sp>
      <p:pic>
        <p:nvPicPr>
          <p:cNvPr id="4" name="図 3" descr="屋内, 人, 男, テーブル が含まれている画像&#10;&#10;AI によって生成されたコンテンツは間違っている可能性があります。">
            <a:extLst>
              <a:ext uri="{FF2B5EF4-FFF2-40B4-BE49-F238E27FC236}">
                <a16:creationId xmlns:a16="http://schemas.microsoft.com/office/drawing/2014/main" id="{2CDDEF77-A835-A406-98D1-45998AFCFA9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22476" t="26227" r="10060" b="34798"/>
          <a:stretch/>
        </p:blipFill>
        <p:spPr>
          <a:xfrm>
            <a:off x="8095695" y="1175817"/>
            <a:ext cx="3962328" cy="4069419"/>
          </a:xfrm>
          <a:prstGeom prst="rect">
            <a:avLst/>
          </a:prstGeom>
        </p:spPr>
      </p:pic>
    </p:spTree>
    <p:extLst>
      <p:ext uri="{BB962C8B-B14F-4D97-AF65-F5344CB8AC3E}">
        <p14:creationId xmlns:p14="http://schemas.microsoft.com/office/powerpoint/2010/main" val="2438133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グループ化 12">
            <a:extLst>
              <a:ext uri="{FF2B5EF4-FFF2-40B4-BE49-F238E27FC236}">
                <a16:creationId xmlns:a16="http://schemas.microsoft.com/office/drawing/2014/main" id="{3D0D3CC9-B442-4A05-9439-4E26F7A93E7C}"/>
              </a:ext>
            </a:extLst>
          </p:cNvPr>
          <p:cNvGrpSpPr/>
          <p:nvPr/>
        </p:nvGrpSpPr>
        <p:grpSpPr>
          <a:xfrm>
            <a:off x="0" y="0"/>
            <a:ext cx="12192000" cy="932167"/>
            <a:chOff x="0" y="-10819"/>
            <a:chExt cx="12192000" cy="882346"/>
          </a:xfrm>
        </p:grpSpPr>
        <p:sp>
          <p:nvSpPr>
            <p:cNvPr id="14" name="正方形/長方形 13">
              <a:extLst>
                <a:ext uri="{FF2B5EF4-FFF2-40B4-BE49-F238E27FC236}">
                  <a16:creationId xmlns:a16="http://schemas.microsoft.com/office/drawing/2014/main" id="{E1B75A98-3AC5-4E99-94A2-3B9583FD05EA}"/>
                </a:ext>
              </a:extLst>
            </p:cNvPr>
            <p:cNvSpPr/>
            <p:nvPr/>
          </p:nvSpPr>
          <p:spPr>
            <a:xfrm>
              <a:off x="0" y="-10819"/>
              <a:ext cx="12192000" cy="8762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コネクタ 14">
              <a:extLst>
                <a:ext uri="{FF2B5EF4-FFF2-40B4-BE49-F238E27FC236}">
                  <a16:creationId xmlns:a16="http://schemas.microsoft.com/office/drawing/2014/main" id="{9DBF759E-C992-4DDC-B392-602EAB21AB0C}"/>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 name="タイトル 1">
            <a:extLst>
              <a:ext uri="{FF2B5EF4-FFF2-40B4-BE49-F238E27FC236}">
                <a16:creationId xmlns:a16="http://schemas.microsoft.com/office/drawing/2014/main" id="{EEB04081-E01B-4BBC-B0C8-A72141024171}"/>
              </a:ext>
            </a:extLst>
          </p:cNvPr>
          <p:cNvSpPr txBox="1">
            <a:spLocks/>
          </p:cNvSpPr>
          <p:nvPr/>
        </p:nvSpPr>
        <p:spPr>
          <a:xfrm>
            <a:off x="19050" y="132069"/>
            <a:ext cx="10042900" cy="9143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mn-ea"/>
                <a:ea typeface="+mn-ea"/>
              </a:rPr>
              <a:t>　</a:t>
            </a:r>
            <a:r>
              <a:rPr lang="ja-JP" altLang="en-US" sz="4000" dirty="0">
                <a:latin typeface="UD デジタル 教科書体 N-R" panose="02020400000000000000" pitchFamily="17" charset="-128"/>
                <a:ea typeface="UD デジタル 教科書体 N-R" panose="02020400000000000000" pitchFamily="17" charset="-128"/>
              </a:rPr>
              <a:t>事例企業演習</a:t>
            </a:r>
          </a:p>
        </p:txBody>
      </p:sp>
      <p:sp>
        <p:nvSpPr>
          <p:cNvPr id="2" name="スライド番号プレースホルダー 1">
            <a:extLst>
              <a:ext uri="{FF2B5EF4-FFF2-40B4-BE49-F238E27FC236}">
                <a16:creationId xmlns:a16="http://schemas.microsoft.com/office/drawing/2014/main" id="{358B115D-45C3-4304-8B2C-A825FC528F8A}"/>
              </a:ext>
            </a:extLst>
          </p:cNvPr>
          <p:cNvSpPr>
            <a:spLocks noGrp="1"/>
          </p:cNvSpPr>
          <p:nvPr>
            <p:ph type="sldNum" sz="quarter" idx="12"/>
          </p:nvPr>
        </p:nvSpPr>
        <p:spPr>
          <a:xfrm>
            <a:off x="331304" y="6460623"/>
            <a:ext cx="877210" cy="427318"/>
          </a:xfrm>
        </p:spPr>
        <p:txBody>
          <a:bodyPr/>
          <a:lstStyle/>
          <a:p>
            <a:fld id="{01A22C86-6C02-4E36-84E0-4B3465A87AC2}" type="slidenum">
              <a:rPr kumimoji="1" lang="ja-JP" altLang="en-US" smtClean="0"/>
              <a:t>19</a:t>
            </a:fld>
            <a:endParaRPr kumimoji="1" lang="ja-JP" altLang="en-US" dirty="0"/>
          </a:p>
        </p:txBody>
      </p:sp>
      <p:sp>
        <p:nvSpPr>
          <p:cNvPr id="22" name="コンテンツ プレースホルダー 7">
            <a:extLst>
              <a:ext uri="{FF2B5EF4-FFF2-40B4-BE49-F238E27FC236}">
                <a16:creationId xmlns:a16="http://schemas.microsoft.com/office/drawing/2014/main" id="{C7651CF5-B6C2-463C-8B44-4ABB37991315}"/>
              </a:ext>
            </a:extLst>
          </p:cNvPr>
          <p:cNvSpPr>
            <a:spLocks noGrp="1"/>
          </p:cNvSpPr>
          <p:nvPr>
            <p:ph idx="1"/>
          </p:nvPr>
        </p:nvSpPr>
        <p:spPr>
          <a:xfrm>
            <a:off x="331304" y="2591883"/>
            <a:ext cx="11656379" cy="2288025"/>
          </a:xfrm>
        </p:spPr>
        <p:txBody>
          <a:bodyPr>
            <a:normAutofit/>
          </a:bodyPr>
          <a:lstStyle/>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事例企業読み取り・・・～１０</a:t>
            </a:r>
            <a:r>
              <a:rPr lang="en-US" altLang="ja-JP" sz="3200" dirty="0">
                <a:latin typeface="UD デジタル 教科書体 N-R" panose="02020400000000000000" pitchFamily="17" charset="-128"/>
                <a:ea typeface="UD デジタル 教科書体 N-R" panose="02020400000000000000" pitchFamily="17" charset="-128"/>
              </a:rPr>
              <a:t>:</a:t>
            </a:r>
            <a:r>
              <a:rPr lang="ja-JP" altLang="en-US" sz="3200" dirty="0">
                <a:latin typeface="UD デジタル 教科書体 N-R" panose="02020400000000000000" pitchFamily="17" charset="-128"/>
                <a:ea typeface="UD デジタル 教科書体 N-R" panose="02020400000000000000" pitchFamily="17" charset="-128"/>
              </a:rPr>
              <a:t>４８</a:t>
            </a:r>
            <a:endParaRPr lang="en-US" altLang="ja-JP" sz="3200" dirty="0">
              <a:latin typeface="UD デジタル 教科書体 N-R" panose="02020400000000000000" pitchFamily="17" charset="-128"/>
              <a:ea typeface="UD デジタル 教科書体 N-R" panose="02020400000000000000" pitchFamily="17" charset="-128"/>
            </a:endParaRPr>
          </a:p>
          <a:p>
            <a:pPr marL="0" indent="0">
              <a:buNone/>
            </a:pPr>
            <a:r>
              <a:rPr lang="ja-JP" altLang="en-US" sz="3200" dirty="0">
                <a:latin typeface="UD デジタル 教科書体 N-R" panose="02020400000000000000" pitchFamily="17" charset="-128"/>
                <a:ea typeface="UD デジタル 教科書体 N-R" panose="02020400000000000000" pitchFamily="17" charset="-128"/>
              </a:rPr>
              <a:t>テキスト事例企業パートの読み込みをお願いします。</a:t>
            </a:r>
            <a:endParaRPr lang="en-US" altLang="ja-JP" sz="3200" dirty="0">
              <a:latin typeface="UD デジタル 教科書体 N-R" panose="02020400000000000000" pitchFamily="17" charset="-128"/>
              <a:ea typeface="UD デジタル 教科書体 N-R" panose="02020400000000000000" pitchFamily="17" charset="-128"/>
            </a:endParaRPr>
          </a:p>
        </p:txBody>
      </p:sp>
    </p:spTree>
    <p:extLst>
      <p:ext uri="{BB962C8B-B14F-4D97-AF65-F5344CB8AC3E}">
        <p14:creationId xmlns:p14="http://schemas.microsoft.com/office/powerpoint/2010/main" val="474945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グループ化 12">
            <a:extLst>
              <a:ext uri="{FF2B5EF4-FFF2-40B4-BE49-F238E27FC236}">
                <a16:creationId xmlns:a16="http://schemas.microsoft.com/office/drawing/2014/main" id="{B40FB922-CC1F-492B-BF9F-24AF038F84D3}"/>
              </a:ext>
            </a:extLst>
          </p:cNvPr>
          <p:cNvGrpSpPr/>
          <p:nvPr/>
        </p:nvGrpSpPr>
        <p:grpSpPr>
          <a:xfrm>
            <a:off x="0" y="0"/>
            <a:ext cx="12192000" cy="932167"/>
            <a:chOff x="0" y="-10819"/>
            <a:chExt cx="12192000" cy="882346"/>
          </a:xfrm>
        </p:grpSpPr>
        <p:sp>
          <p:nvSpPr>
            <p:cNvPr id="14" name="正方形/長方形 13">
              <a:extLst>
                <a:ext uri="{FF2B5EF4-FFF2-40B4-BE49-F238E27FC236}">
                  <a16:creationId xmlns:a16="http://schemas.microsoft.com/office/drawing/2014/main" id="{87E19CE4-8910-49EE-9342-83D34994842A}"/>
                </a:ext>
              </a:extLst>
            </p:cNvPr>
            <p:cNvSpPr/>
            <p:nvPr/>
          </p:nvSpPr>
          <p:spPr>
            <a:xfrm>
              <a:off x="0" y="-10819"/>
              <a:ext cx="12192000" cy="8762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コネクタ 15">
              <a:extLst>
                <a:ext uri="{FF2B5EF4-FFF2-40B4-BE49-F238E27FC236}">
                  <a16:creationId xmlns:a16="http://schemas.microsoft.com/office/drawing/2014/main" id="{1CB05F82-26AC-452D-90E3-CA5AD6916754}"/>
                </a:ext>
              </a:extLst>
            </p:cNvPr>
            <p:cNvCxnSpPr/>
            <p:nvPr/>
          </p:nvCxnSpPr>
          <p:spPr>
            <a:xfrm>
              <a:off x="0" y="871527"/>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 name="タイトル 1">
            <a:extLst>
              <a:ext uri="{FF2B5EF4-FFF2-40B4-BE49-F238E27FC236}">
                <a16:creationId xmlns:a16="http://schemas.microsoft.com/office/drawing/2014/main" id="{EEB04081-E01B-4BBC-B0C8-A72141024171}"/>
              </a:ext>
            </a:extLst>
          </p:cNvPr>
          <p:cNvSpPr txBox="1">
            <a:spLocks/>
          </p:cNvSpPr>
          <p:nvPr/>
        </p:nvSpPr>
        <p:spPr>
          <a:xfrm>
            <a:off x="19050" y="132069"/>
            <a:ext cx="10042900" cy="9143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000" dirty="0">
                <a:latin typeface="+mn-ea"/>
                <a:ea typeface="+mn-ea"/>
              </a:rPr>
              <a:t>　</a:t>
            </a:r>
            <a:r>
              <a:rPr lang="ja-JP" altLang="en-US" sz="4000" dirty="0">
                <a:latin typeface="UD デジタル 教科書体 N-R" panose="02020400000000000000" pitchFamily="17" charset="-128"/>
                <a:ea typeface="UD デジタル 教科書体 N-R" panose="02020400000000000000" pitchFamily="17" charset="-128"/>
              </a:rPr>
              <a:t>事例企業演習</a:t>
            </a:r>
          </a:p>
        </p:txBody>
      </p:sp>
      <p:sp>
        <p:nvSpPr>
          <p:cNvPr id="2" name="スライド番号プレースホルダー 1">
            <a:extLst>
              <a:ext uri="{FF2B5EF4-FFF2-40B4-BE49-F238E27FC236}">
                <a16:creationId xmlns:a16="http://schemas.microsoft.com/office/drawing/2014/main" id="{358B115D-45C3-4304-8B2C-A825FC528F8A}"/>
              </a:ext>
            </a:extLst>
          </p:cNvPr>
          <p:cNvSpPr>
            <a:spLocks noGrp="1"/>
          </p:cNvSpPr>
          <p:nvPr>
            <p:ph type="sldNum" sz="quarter" idx="12"/>
          </p:nvPr>
        </p:nvSpPr>
        <p:spPr>
          <a:xfrm>
            <a:off x="331304" y="6460623"/>
            <a:ext cx="877210" cy="427318"/>
          </a:xfrm>
        </p:spPr>
        <p:txBody>
          <a:bodyPr/>
          <a:lstStyle/>
          <a:p>
            <a:fld id="{01A22C86-6C02-4E36-84E0-4B3465A87AC2}" type="slidenum">
              <a:rPr kumimoji="1" lang="ja-JP" altLang="en-US" smtClean="0"/>
              <a:t>20</a:t>
            </a:fld>
            <a:endParaRPr kumimoji="1" lang="ja-JP" altLang="en-US" dirty="0"/>
          </a:p>
        </p:txBody>
      </p:sp>
      <p:sp>
        <p:nvSpPr>
          <p:cNvPr id="12" name="テキスト ボックス 11">
            <a:extLst>
              <a:ext uri="{FF2B5EF4-FFF2-40B4-BE49-F238E27FC236}">
                <a16:creationId xmlns:a16="http://schemas.microsoft.com/office/drawing/2014/main" id="{C9DCB718-1279-4CA7-8960-2DF9DEB18F86}"/>
              </a:ext>
            </a:extLst>
          </p:cNvPr>
          <p:cNvSpPr txBox="1"/>
          <p:nvPr/>
        </p:nvSpPr>
        <p:spPr>
          <a:xfrm>
            <a:off x="568036" y="1874728"/>
            <a:ext cx="11055927" cy="3539430"/>
          </a:xfrm>
          <a:prstGeom prst="rect">
            <a:avLst/>
          </a:prstGeom>
          <a:noFill/>
        </p:spPr>
        <p:txBody>
          <a:bodyPr wrap="square" rtlCol="0">
            <a:spAutoFit/>
          </a:bodyPr>
          <a:lstStyle/>
          <a:p>
            <a:r>
              <a:rPr lang="ja-JP" altLang="en-US" sz="2800" dirty="0">
                <a:latin typeface="UD デジタル 教科書体 N-R" panose="02020400000000000000" pitchFamily="17" charset="-128"/>
                <a:ea typeface="UD デジタル 教科書体 N-R" panose="02020400000000000000" pitchFamily="17" charset="-128"/>
              </a:rPr>
              <a:t>個人で解答作成・・・～１１</a:t>
            </a:r>
            <a:r>
              <a:rPr lang="en-US" altLang="ja-JP" sz="2800" dirty="0">
                <a:latin typeface="UD デジタル 教科書体 N-R" panose="02020400000000000000" pitchFamily="17" charset="-128"/>
                <a:ea typeface="UD デジタル 教科書体 N-R" panose="02020400000000000000" pitchFamily="17" charset="-128"/>
              </a:rPr>
              <a:t>:</a:t>
            </a:r>
            <a:r>
              <a:rPr lang="ja-JP" altLang="en-US" sz="2800" dirty="0">
                <a:latin typeface="UD デジタル 教科書体 N-R" panose="02020400000000000000" pitchFamily="17" charset="-128"/>
                <a:ea typeface="UD デジタル 教科書体 N-R" panose="02020400000000000000" pitchFamily="17" charset="-128"/>
              </a:rPr>
              <a:t>４０</a:t>
            </a:r>
            <a:endParaRPr lang="en-US" altLang="ja-JP" sz="2800" dirty="0">
              <a:latin typeface="UD デジタル 教科書体 N-R" panose="02020400000000000000" pitchFamily="17" charset="-128"/>
              <a:ea typeface="UD デジタル 教科書体 N-R" panose="02020400000000000000" pitchFamily="17" charset="-128"/>
            </a:endParaRPr>
          </a:p>
          <a:p>
            <a:endParaRPr lang="en-US" altLang="ja-JP" sz="2800" dirty="0">
              <a:latin typeface="UD デジタル 教科書体 N-R" panose="02020400000000000000" pitchFamily="17" charset="-128"/>
              <a:ea typeface="UD デジタル 教科書体 N-R" panose="02020400000000000000" pitchFamily="17" charset="-128"/>
            </a:endParaRPr>
          </a:p>
          <a:p>
            <a:r>
              <a:rPr lang="ja-JP" altLang="en-US" sz="2800" dirty="0">
                <a:latin typeface="UD デジタル 教科書体 NK-R" panose="02020400000000000000" pitchFamily="18" charset="-128"/>
                <a:ea typeface="UD デジタル 教科書体 NK-R" panose="02020400000000000000" pitchFamily="18" charset="-128"/>
              </a:rPr>
              <a:t>テキスト・映像からエンパシーし（＝小宮社⾧の立場にたって考え）、小宮社⾧に寄り添った支援策を、継承・継続の方向、または閉鎖の方向を明確にしたうえで、提案してください。</a:t>
            </a:r>
          </a:p>
          <a:p>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＊現在の資産はおおむね潤沢であり、特段のことがないかぎり、将来的に問題はないと仮定してください。</a:t>
            </a:r>
            <a:endParaRPr lang="en-US" altLang="ja-JP" sz="2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921813121"/>
      </p:ext>
    </p:extLst>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8148</TotalTime>
  <Words>1190</Words>
  <Application>Microsoft Office PowerPoint</Application>
  <PresentationFormat>ワイド画面</PresentationFormat>
  <Paragraphs>202</Paragraphs>
  <Slides>20</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20</vt:i4>
      </vt:variant>
    </vt:vector>
  </HeadingPairs>
  <TitlesOfParts>
    <vt:vector size="28" baseType="lpstr">
      <vt:lpstr>UD デジタル 教科書体 NK-R</vt:lpstr>
      <vt:lpstr>UD デジタル 教科書体 NP</vt:lpstr>
      <vt:lpstr>UD デジタル 教科書体 NP-R</vt:lpstr>
      <vt:lpstr>UD デジタル 教科書体 N-R</vt:lpstr>
      <vt:lpstr>Arial</vt:lpstr>
      <vt:lpstr>Calibri</vt:lpstr>
      <vt:lpstr>Calibri Light</vt:lpstr>
      <vt:lpstr>Office 2013 - 2022 テーマ</vt:lpstr>
      <vt:lpstr>第２部　　小規模事業者へのエンパシー</vt:lpstr>
      <vt:lpstr>１　研修の目的(1)</vt:lpstr>
      <vt:lpstr>１　研修の目的(2)</vt:lpstr>
      <vt:lpstr>１　研修の目的(2)</vt:lpstr>
      <vt:lpstr>１　研修の目的(3)：必要性</vt:lpstr>
      <vt:lpstr>２　エンパシーの習得と育成</vt:lpstr>
      <vt:lpstr>２　エンパシーの特性</vt:lpstr>
      <vt:lpstr>２　エンパシーの習得と育成（１）</vt:lpstr>
      <vt:lpstr>３　エンパシーの習得と育成（２）</vt:lpstr>
      <vt:lpstr>３　エンパシーの習得と育成（２）：バードアイ</vt:lpstr>
      <vt:lpstr>３　エンパシーの習得と育成（３）：ドッグアイ</vt:lpstr>
      <vt:lpstr>３　エンパシーの習得と育成（３）：ドッグアイ</vt:lpstr>
      <vt:lpstr>３　小規模事業者支援への応用</vt:lpstr>
      <vt:lpstr>３　小規模事業者支援への応用</vt:lpstr>
      <vt:lpstr>４　小規模事業者支援への応用(2)</vt:lpstr>
      <vt:lpstr>４　小規模事業者支援への応用(3)</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第2部　  人材成長による生産性向上</dc:title>
  <dc:creator>h-sakon</dc:creator>
  <cp:lastModifiedBy>hitoshi sakon</cp:lastModifiedBy>
  <cp:revision>366</cp:revision>
  <cp:lastPrinted>2024-10-17T20:46:24Z</cp:lastPrinted>
  <dcterms:created xsi:type="dcterms:W3CDTF">2021-05-19T02:15:48Z</dcterms:created>
  <dcterms:modified xsi:type="dcterms:W3CDTF">2025-05-17T02:40:13Z</dcterms:modified>
</cp:coreProperties>
</file>